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7" r:id="rId2"/>
    <p:sldId id="258" r:id="rId3"/>
    <p:sldId id="259" r:id="rId4"/>
    <p:sldId id="276" r:id="rId5"/>
    <p:sldId id="256" r:id="rId6"/>
    <p:sldId id="260" r:id="rId7"/>
    <p:sldId id="262" r:id="rId8"/>
    <p:sldId id="263" r:id="rId9"/>
    <p:sldId id="264" r:id="rId10"/>
    <p:sldId id="278" r:id="rId11"/>
    <p:sldId id="274" r:id="rId12"/>
    <p:sldId id="275" r:id="rId13"/>
    <p:sldId id="277" r:id="rId14"/>
    <p:sldId id="273" r:id="rId15"/>
  </p:sldIdLst>
  <p:sldSz cx="9144000" cy="5715000" type="screen16x1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9E8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6233" autoAdjust="0"/>
  </p:normalViewPr>
  <p:slideViewPr>
    <p:cSldViewPr>
      <p:cViewPr>
        <p:scale>
          <a:sx n="110" d="100"/>
          <a:sy n="110" d="100"/>
        </p:scale>
        <p:origin x="-658" y="197"/>
      </p:cViewPr>
      <p:guideLst>
        <p:guide orient="horz" pos="180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A44451-02D5-4363-8AF1-C6FA35013FF7}" type="datetimeFigureOut">
              <a:rPr lang="ru-RU" smtClean="0"/>
              <a:t>13.03.2024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3AEEB2-05F1-414C-8F14-884C2B8749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93556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0BE9B4-5B8D-444D-9476-A6181E414F5A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27579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3AEEB2-05F1-414C-8F14-884C2B8749FE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37115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3AEEB2-05F1-414C-8F14-884C2B8749FE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37115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3AEEB2-05F1-414C-8F14-884C2B8749FE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37115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3AEEB2-05F1-414C-8F14-884C2B8749FE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37115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865"/>
            <a:ext cx="2057400" cy="487627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865"/>
            <a:ext cx="6019800" cy="487627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5.png"/><Relationship Id="rId4" Type="http://schemas.openxmlformats.org/officeDocument/2006/relationships/notesSlide" Target="../notesSlides/notesSlid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microsoft.com/office/2007/relationships/hdphoto" Target="../media/hdphoto1.wdp"/><Relationship Id="rId7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11.png"/><Relationship Id="rId10" Type="http://schemas.microsoft.com/office/2007/relationships/hdphoto" Target="../media/hdphoto3.wdp"/><Relationship Id="rId4" Type="http://schemas.openxmlformats.org/officeDocument/2006/relationships/image" Target="../media/image12.png"/><Relationship Id="rId9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219" y="321469"/>
            <a:ext cx="8437563" cy="5072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вальная выноска 3"/>
          <p:cNvSpPr/>
          <p:nvPr/>
        </p:nvSpPr>
        <p:spPr>
          <a:xfrm>
            <a:off x="2777836" y="1057300"/>
            <a:ext cx="4818500" cy="2232248"/>
          </a:xfrm>
          <a:prstGeom prst="wedgeEllipseCallout">
            <a:avLst>
              <a:gd name="adj1" fmla="val -67987"/>
              <a:gd name="adj2" fmla="val 34340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anose="030F0702030302020204" pitchFamily="66" charset="0"/>
              </a:rPr>
              <a:t>Hello! </a:t>
            </a:r>
            <a:endParaRPr lang="en-US" sz="2400" dirty="0" smtClean="0">
              <a:latin typeface="Comic Sans MS" panose="030F0702030302020204" pitchFamily="66" charset="0"/>
            </a:endParaRPr>
          </a:p>
          <a:p>
            <a:pPr algn="ctr"/>
            <a:r>
              <a:rPr lang="en-US" sz="2400" dirty="0" smtClean="0">
                <a:latin typeface="Comic Sans MS" panose="030F0702030302020204" pitchFamily="66" charset="0"/>
              </a:rPr>
              <a:t>Nice to see you again! </a:t>
            </a:r>
          </a:p>
          <a:p>
            <a:pPr algn="ctr"/>
            <a:r>
              <a:rPr lang="en-US" sz="2400" dirty="0" smtClean="0">
                <a:latin typeface="Comic Sans MS" panose="030F0702030302020204" pitchFamily="66" charset="0"/>
              </a:rPr>
              <a:t>How are you</a:t>
            </a:r>
            <a:r>
              <a:rPr lang="en-US" sz="2400" dirty="0" smtClean="0">
                <a:latin typeface="Comic Sans MS" panose="030F0702030302020204" pitchFamily="66" charset="0"/>
              </a:rPr>
              <a:t>?</a:t>
            </a:r>
          </a:p>
          <a:p>
            <a:pPr algn="ctr"/>
            <a:r>
              <a:rPr lang="en-US" sz="2400" dirty="0" smtClean="0">
                <a:latin typeface="Comic Sans MS" panose="030F0702030302020204" pitchFamily="66" charset="0"/>
              </a:rPr>
              <a:t>What`s weather like today?</a:t>
            </a:r>
            <a:endParaRPr lang="ru-RU" sz="2400" dirty="0">
              <a:latin typeface="Comic Sans MS" panose="030F0702030302020204" pitchFamily="66" charset="0"/>
            </a:endParaRPr>
          </a:p>
        </p:txBody>
      </p:sp>
      <p:pic>
        <p:nvPicPr>
          <p:cNvPr id="5" name="Picture 2" descr="C:\Users\user\Desktop\christmas\Santa_Claus_PNG_Clip_Art_Image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29" y="2605839"/>
            <a:ext cx="2405972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9080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130887"/>
            <a:ext cx="9186339" cy="39522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637309" y="64442"/>
            <a:ext cx="86152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Watch the video and enjoy.</a:t>
            </a:r>
            <a:endParaRPr lang="ru-RU" sz="24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9" name="Christmas Brain Break_ Santa Freeze Dance Song for Preschoolers - Fun Guaranteed!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35508" y="913284"/>
            <a:ext cx="7372265" cy="4117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078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0" y="130887"/>
            <a:ext cx="9186339" cy="39522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779080" y="64442"/>
            <a:ext cx="66800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Read and then choose </a:t>
            </a:r>
            <a:r>
              <a:rPr lang="en-US" sz="2400" dirty="0" smtClean="0">
                <a:solidFill>
                  <a:srgbClr val="FFFF00"/>
                </a:solidFill>
                <a:latin typeface="Comic Sans MS" pitchFamily="66" charset="0"/>
              </a:rPr>
              <a:t>True</a:t>
            </a:r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 or </a:t>
            </a:r>
            <a:r>
              <a:rPr lang="en-US" sz="2400" dirty="0" smtClean="0">
                <a:solidFill>
                  <a:srgbClr val="FFFF00"/>
                </a:solidFill>
                <a:latin typeface="Comic Sans MS" pitchFamily="66" charset="0"/>
              </a:rPr>
              <a:t>False</a:t>
            </a:r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. Correct.</a:t>
            </a:r>
            <a:endParaRPr lang="ru-RU" sz="24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029101"/>
            <a:ext cx="1512168" cy="163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Скругленная прямоугольная выноска 3"/>
          <p:cNvSpPr/>
          <p:nvPr/>
        </p:nvSpPr>
        <p:spPr>
          <a:xfrm>
            <a:off x="971600" y="526107"/>
            <a:ext cx="7947227" cy="3323769"/>
          </a:xfrm>
          <a:prstGeom prst="wedgeRoundRectCallout">
            <a:avLst>
              <a:gd name="adj1" fmla="val -58245"/>
              <a:gd name="adj2" fmla="val 8191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Bef>
                <a:spcPts val="600"/>
              </a:spcBef>
            </a:pPr>
            <a:r>
              <a:rPr lang="en-US" sz="1700" dirty="0">
                <a:latin typeface="Comic Sans MS" panose="030F0702030302020204" pitchFamily="66" charset="0"/>
              </a:rPr>
              <a:t>Hi! My name is Ann. I`m ten years old and I`m from London. </a:t>
            </a:r>
          </a:p>
          <a:p>
            <a:pPr algn="ctr">
              <a:spcBef>
                <a:spcPts val="600"/>
              </a:spcBef>
            </a:pPr>
            <a:r>
              <a:rPr lang="en-US" sz="1700" dirty="0">
                <a:latin typeface="Comic Sans MS" panose="030F0702030302020204" pitchFamily="66" charset="0"/>
              </a:rPr>
              <a:t>December is my </a:t>
            </a:r>
            <a:r>
              <a:rPr lang="en-US" sz="1700" dirty="0" err="1">
                <a:latin typeface="Comic Sans MS" panose="030F0702030302020204" pitchFamily="66" charset="0"/>
              </a:rPr>
              <a:t>favourite</a:t>
            </a:r>
            <a:r>
              <a:rPr lang="en-US" sz="1700" dirty="0">
                <a:latin typeface="Comic Sans MS" panose="030F0702030302020204" pitchFamily="66" charset="0"/>
              </a:rPr>
              <a:t> month because it`s </a:t>
            </a:r>
            <a:r>
              <a:rPr lang="en-US" sz="1700" b="1" dirty="0">
                <a:latin typeface="Comic Sans MS" panose="030F0702030302020204" pitchFamily="66" charset="0"/>
              </a:rPr>
              <a:t>Christmas</a:t>
            </a:r>
            <a:r>
              <a:rPr lang="en-US" sz="1700" dirty="0">
                <a:latin typeface="Comic Sans MS" panose="030F0702030302020204" pitchFamily="66" charset="0"/>
              </a:rPr>
              <a:t> on the 25th of December! I like it.</a:t>
            </a:r>
          </a:p>
          <a:p>
            <a:pPr algn="ctr">
              <a:spcBef>
                <a:spcPts val="600"/>
              </a:spcBef>
            </a:pPr>
            <a:r>
              <a:rPr lang="en-US" sz="1700" dirty="0">
                <a:latin typeface="Comic Sans MS" panose="030F0702030302020204" pitchFamily="66" charset="0"/>
              </a:rPr>
              <a:t>At </a:t>
            </a:r>
            <a:r>
              <a:rPr lang="en-US" sz="1700" b="1" dirty="0">
                <a:latin typeface="Comic Sans MS" panose="030F0702030302020204" pitchFamily="66" charset="0"/>
              </a:rPr>
              <a:t>Christmas</a:t>
            </a:r>
            <a:r>
              <a:rPr lang="en-US" sz="1700" dirty="0">
                <a:latin typeface="Comic Sans MS" panose="030F0702030302020204" pitchFamily="66" charset="0"/>
              </a:rPr>
              <a:t> people in the UK decorate their houses and </a:t>
            </a:r>
            <a:r>
              <a:rPr lang="en-US" sz="1700" b="1" dirty="0">
                <a:latin typeface="Comic Sans MS" panose="030F0702030302020204" pitchFamily="66" charset="0"/>
              </a:rPr>
              <a:t>Christmas trees</a:t>
            </a:r>
            <a:r>
              <a:rPr lang="en-US" sz="1700" dirty="0">
                <a:latin typeface="Comic Sans MS" panose="030F0702030302020204" pitchFamily="66" charset="0"/>
              </a:rPr>
              <a:t>. Children in Britain have got an </a:t>
            </a:r>
            <a:r>
              <a:rPr lang="en-US" sz="1700" b="1" dirty="0">
                <a:latin typeface="Comic Sans MS" panose="030F0702030302020204" pitchFamily="66" charset="0"/>
              </a:rPr>
              <a:t>Advent </a:t>
            </a:r>
            <a:r>
              <a:rPr lang="en-US" sz="1700" b="1" dirty="0" smtClean="0">
                <a:latin typeface="Comic Sans MS" panose="030F0702030302020204" pitchFamily="66" charset="0"/>
              </a:rPr>
              <a:t>calendar</a:t>
            </a:r>
            <a:r>
              <a:rPr lang="en-US" sz="1700" dirty="0">
                <a:latin typeface="Comic Sans MS" panose="030F0702030302020204" pitchFamily="66" charset="0"/>
              </a:rPr>
              <a:t>. They open a door every day in December and have presents. </a:t>
            </a:r>
          </a:p>
          <a:p>
            <a:pPr algn="ctr">
              <a:spcBef>
                <a:spcPts val="600"/>
              </a:spcBef>
            </a:pPr>
            <a:r>
              <a:rPr lang="en-US" sz="1700" dirty="0">
                <a:latin typeface="Comic Sans MS" panose="030F0702030302020204" pitchFamily="66" charset="0"/>
              </a:rPr>
              <a:t>My mum and dad hang a </a:t>
            </a:r>
            <a:r>
              <a:rPr lang="en-US" sz="1700" b="1" dirty="0">
                <a:latin typeface="Comic Sans MS" panose="030F0702030302020204" pitchFamily="66" charset="0"/>
              </a:rPr>
              <a:t>wreath</a:t>
            </a:r>
            <a:r>
              <a:rPr lang="en-US" sz="1700" dirty="0">
                <a:latin typeface="Comic Sans MS" panose="030F0702030302020204" pitchFamily="66" charset="0"/>
              </a:rPr>
              <a:t> on the door and </a:t>
            </a:r>
            <a:r>
              <a:rPr lang="en-US" sz="1700" b="1" dirty="0" smtClean="0">
                <a:latin typeface="Comic Sans MS" panose="030F0702030302020204" pitchFamily="66" charset="0"/>
              </a:rPr>
              <a:t>stockings</a:t>
            </a:r>
            <a:r>
              <a:rPr lang="en-US" sz="1700" dirty="0" smtClean="0">
                <a:latin typeface="Comic Sans MS" panose="030F0702030302020204" pitchFamily="66" charset="0"/>
              </a:rPr>
              <a:t>, </a:t>
            </a:r>
            <a:r>
              <a:rPr lang="en-US" sz="1700" dirty="0">
                <a:latin typeface="Comic Sans MS" panose="030F0702030302020204" pitchFamily="66" charset="0"/>
              </a:rPr>
              <a:t>they are for presents, too. </a:t>
            </a:r>
          </a:p>
          <a:p>
            <a:pPr algn="ctr">
              <a:spcBef>
                <a:spcPts val="600"/>
              </a:spcBef>
            </a:pPr>
            <a:r>
              <a:rPr lang="en-US" sz="1700" dirty="0">
                <a:latin typeface="Comic Sans MS" panose="030F0702030302020204" pitchFamily="66" charset="0"/>
              </a:rPr>
              <a:t>On </a:t>
            </a:r>
            <a:r>
              <a:rPr lang="en-US" sz="1700" b="1" dirty="0">
                <a:latin typeface="Comic Sans MS" panose="030F0702030302020204" pitchFamily="66" charset="0"/>
              </a:rPr>
              <a:t>Christmas</a:t>
            </a:r>
            <a:r>
              <a:rPr lang="en-US" sz="1700" dirty="0">
                <a:latin typeface="Comic Sans MS" panose="030F0702030302020204" pitchFamily="66" charset="0"/>
              </a:rPr>
              <a:t> day, British people open their presents and have a big </a:t>
            </a:r>
            <a:r>
              <a:rPr lang="en-US" sz="1700" b="1" dirty="0">
                <a:latin typeface="Comic Sans MS" panose="030F0702030302020204" pitchFamily="66" charset="0"/>
              </a:rPr>
              <a:t>Christmas</a:t>
            </a:r>
            <a:r>
              <a:rPr lang="en-US" sz="1700" dirty="0">
                <a:latin typeface="Comic Sans MS" panose="030F0702030302020204" pitchFamily="66" charset="0"/>
              </a:rPr>
              <a:t> dinner.</a:t>
            </a:r>
          </a:p>
          <a:p>
            <a:pPr algn="ctr">
              <a:spcBef>
                <a:spcPts val="600"/>
              </a:spcBef>
            </a:pPr>
            <a:r>
              <a:rPr lang="en-US" sz="1700" dirty="0">
                <a:latin typeface="Comic Sans MS" panose="030F0702030302020204" pitchFamily="66" charset="0"/>
              </a:rPr>
              <a:t>It`s a family holiday.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21817" y="3849876"/>
            <a:ext cx="466025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dirty="0" smtClean="0">
                <a:latin typeface="Comic Sans MS" panose="030F0702030302020204" pitchFamily="66" charset="0"/>
              </a:rPr>
              <a:t>Christmas is in November.</a:t>
            </a:r>
          </a:p>
          <a:p>
            <a:pPr algn="r"/>
            <a:r>
              <a:rPr lang="en-US" sz="1600" dirty="0" smtClean="0">
                <a:latin typeface="Comic Sans MS" panose="030F0702030302020204" pitchFamily="66" charset="0"/>
              </a:rPr>
              <a:t>British people have got Christmas trees.</a:t>
            </a:r>
          </a:p>
          <a:p>
            <a:pPr algn="r"/>
            <a:r>
              <a:rPr lang="en-US" sz="1600" dirty="0" smtClean="0">
                <a:latin typeface="Comic Sans MS" panose="030F0702030302020204" pitchFamily="66" charset="0"/>
              </a:rPr>
              <a:t>Children in Britain have got an Advent present.</a:t>
            </a:r>
          </a:p>
          <a:p>
            <a:pPr algn="r"/>
            <a:r>
              <a:rPr lang="en-US" sz="1600" dirty="0" smtClean="0">
                <a:latin typeface="Comic Sans MS" panose="030F0702030302020204" pitchFamily="66" charset="0"/>
              </a:rPr>
              <a:t>They have got a wreath and stockings.</a:t>
            </a:r>
          </a:p>
          <a:p>
            <a:pPr algn="r"/>
            <a:r>
              <a:rPr lang="en-US" sz="1600" dirty="0" smtClean="0">
                <a:latin typeface="Comic Sans MS" panose="030F0702030302020204" pitchFamily="66" charset="0"/>
              </a:rPr>
              <a:t>On </a:t>
            </a:r>
            <a:r>
              <a:rPr lang="en-US" sz="1600" dirty="0">
                <a:latin typeface="Comic Sans MS" panose="030F0702030302020204" pitchFamily="66" charset="0"/>
              </a:rPr>
              <a:t>Christmas day, British people have </a:t>
            </a:r>
            <a:endParaRPr lang="en-US" sz="1600" dirty="0" smtClean="0">
              <a:latin typeface="Comic Sans MS" panose="030F0702030302020204" pitchFamily="66" charset="0"/>
            </a:endParaRPr>
          </a:p>
          <a:p>
            <a:pPr algn="r"/>
            <a:r>
              <a:rPr lang="en-US" sz="1600" dirty="0" smtClean="0">
                <a:latin typeface="Comic Sans MS" panose="030F0702030302020204" pitchFamily="66" charset="0"/>
              </a:rPr>
              <a:t>a </a:t>
            </a:r>
            <a:r>
              <a:rPr lang="en-US" sz="1600" dirty="0">
                <a:latin typeface="Comic Sans MS" panose="030F0702030302020204" pitchFamily="66" charset="0"/>
              </a:rPr>
              <a:t>small Christmas </a:t>
            </a:r>
            <a:r>
              <a:rPr lang="en-US" sz="1600" dirty="0" smtClean="0">
                <a:latin typeface="Comic Sans MS" panose="030F0702030302020204" pitchFamily="66" charset="0"/>
              </a:rPr>
              <a:t>dinner.</a:t>
            </a:r>
            <a:endParaRPr lang="ru-RU" sz="1600" dirty="0">
              <a:latin typeface="Comic Sans MS" panose="030F0702030302020204" pitchFamily="66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5795003" y="3849877"/>
            <a:ext cx="136928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dirty="0" smtClean="0">
                <a:latin typeface="Comic Sans MS" panose="030F0702030302020204" pitchFamily="66" charset="0"/>
              </a:rPr>
              <a:t>True / False</a:t>
            </a:r>
          </a:p>
          <a:p>
            <a:pPr algn="r"/>
            <a:r>
              <a:rPr lang="en-US" sz="1600" dirty="0">
                <a:latin typeface="Comic Sans MS" panose="030F0702030302020204" pitchFamily="66" charset="0"/>
              </a:rPr>
              <a:t>True / False</a:t>
            </a:r>
          </a:p>
          <a:p>
            <a:pPr algn="r"/>
            <a:r>
              <a:rPr lang="en-US" sz="1600" dirty="0">
                <a:latin typeface="Comic Sans MS" panose="030F0702030302020204" pitchFamily="66" charset="0"/>
              </a:rPr>
              <a:t>True / False</a:t>
            </a:r>
          </a:p>
          <a:p>
            <a:pPr algn="r"/>
            <a:r>
              <a:rPr lang="en-US" sz="1600" dirty="0">
                <a:latin typeface="Comic Sans MS" panose="030F0702030302020204" pitchFamily="66" charset="0"/>
              </a:rPr>
              <a:t>True / False</a:t>
            </a:r>
          </a:p>
          <a:p>
            <a:pPr algn="r"/>
            <a:r>
              <a:rPr lang="en-US" sz="1600" dirty="0">
                <a:latin typeface="Comic Sans MS" panose="030F0702030302020204" pitchFamily="66" charset="0"/>
              </a:rPr>
              <a:t>True / False</a:t>
            </a:r>
          </a:p>
        </p:txBody>
      </p:sp>
      <p:pic>
        <p:nvPicPr>
          <p:cNvPr id="7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9645" y="3754791"/>
            <a:ext cx="855658" cy="5486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4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183" y="4029100"/>
            <a:ext cx="788388" cy="505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5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2449" y="4281844"/>
            <a:ext cx="720314" cy="4618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6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9953" y="4542373"/>
            <a:ext cx="699665" cy="4486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7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3778" y="4743685"/>
            <a:ext cx="803383" cy="5151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8" name="Прямая соединительная линия 77"/>
          <p:cNvCxnSpPr/>
          <p:nvPr/>
        </p:nvCxnSpPr>
        <p:spPr>
          <a:xfrm flipV="1">
            <a:off x="3491880" y="3989011"/>
            <a:ext cx="997086" cy="9932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80" name="TextBox 79"/>
          <p:cNvSpPr txBox="1"/>
          <p:nvPr/>
        </p:nvSpPr>
        <p:spPr>
          <a:xfrm>
            <a:off x="4648479" y="3884787"/>
            <a:ext cx="1063848" cy="30777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Comic Sans MS" panose="030F0702030302020204" pitchFamily="66" charset="0"/>
              </a:rPr>
              <a:t>December</a:t>
            </a:r>
            <a:endParaRPr lang="ru-RU" sz="1400" dirty="0">
              <a:latin typeface="Comic Sans MS" panose="030F0702030302020204" pitchFamily="66" charset="0"/>
            </a:endParaRPr>
          </a:p>
        </p:txBody>
      </p:sp>
      <p:cxnSp>
        <p:nvCxnSpPr>
          <p:cNvPr id="81" name="Прямая соединительная линия 80"/>
          <p:cNvCxnSpPr/>
          <p:nvPr/>
        </p:nvCxnSpPr>
        <p:spPr>
          <a:xfrm flipV="1">
            <a:off x="3791396" y="4451208"/>
            <a:ext cx="857083" cy="123111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82" name="TextBox 81"/>
          <p:cNvSpPr txBox="1"/>
          <p:nvPr/>
        </p:nvSpPr>
        <p:spPr>
          <a:xfrm>
            <a:off x="4760604" y="4357707"/>
            <a:ext cx="894797" cy="307777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Comic Sans MS" panose="030F0702030302020204" pitchFamily="66" charset="0"/>
              </a:rPr>
              <a:t>calendar</a:t>
            </a:r>
            <a:endParaRPr lang="ru-RU" dirty="0">
              <a:latin typeface="Comic Sans MS" panose="030F0702030302020204" pitchFamily="66" charset="0"/>
            </a:endParaRPr>
          </a:p>
        </p:txBody>
      </p:sp>
      <p:cxnSp>
        <p:nvCxnSpPr>
          <p:cNvPr id="84" name="Прямая соединительная линия 83"/>
          <p:cNvCxnSpPr/>
          <p:nvPr/>
        </p:nvCxnSpPr>
        <p:spPr>
          <a:xfrm flipV="1">
            <a:off x="2351942" y="5196619"/>
            <a:ext cx="504056" cy="124335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85" name="TextBox 84"/>
          <p:cNvSpPr txBox="1"/>
          <p:nvPr/>
        </p:nvSpPr>
        <p:spPr>
          <a:xfrm>
            <a:off x="4963036" y="4990975"/>
            <a:ext cx="434734" cy="307777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Comic Sans MS" panose="030F0702030302020204" pitchFamily="66" charset="0"/>
              </a:rPr>
              <a:t>big</a:t>
            </a:r>
            <a:endParaRPr lang="ru-RU" sz="1400" dirty="0">
              <a:latin typeface="Comic Sans MS" panose="030F0702030302020204" pitchFamily="66" charset="0"/>
            </a:endParaRPr>
          </a:p>
        </p:txBody>
      </p:sp>
      <p:pic>
        <p:nvPicPr>
          <p:cNvPr id="1026" name="Picture 2" descr="C:\Users\user\Desktop\Screenshot_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2716" y="1179879"/>
            <a:ext cx="1065155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2213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animBg="1"/>
      <p:bldP spid="82" grpId="0" animBg="1"/>
      <p:bldP spid="8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0" y="130887"/>
            <a:ext cx="9186339" cy="39522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779080" y="64442"/>
            <a:ext cx="36824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Complete the sentences.</a:t>
            </a:r>
            <a:endParaRPr lang="ru-RU" sz="24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65000" y1="50938" x2="64250" y2="5578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300" t="36177" r="24324" b="31911"/>
          <a:stretch/>
        </p:blipFill>
        <p:spPr bwMode="auto">
          <a:xfrm>
            <a:off x="8169613" y="52092"/>
            <a:ext cx="867644" cy="4486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881313" y="3289939"/>
            <a:ext cx="2262687" cy="2408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98576" y="841276"/>
            <a:ext cx="7482919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400"/>
              </a:spcBef>
            </a:pPr>
            <a:r>
              <a:rPr lang="en-US" sz="2200" dirty="0">
                <a:latin typeface="Comic Sans MS" panose="030F0702030302020204" pitchFamily="66" charset="0"/>
              </a:rPr>
              <a:t>Ann is </a:t>
            </a:r>
            <a:r>
              <a:rPr lang="en-US" sz="2200" dirty="0" smtClean="0">
                <a:latin typeface="Comic Sans MS" panose="030F0702030302020204" pitchFamily="66" charset="0"/>
              </a:rPr>
              <a:t>___ </a:t>
            </a:r>
            <a:r>
              <a:rPr lang="en-US" sz="2200" dirty="0">
                <a:latin typeface="Comic Sans MS" panose="030F0702030302020204" pitchFamily="66" charset="0"/>
              </a:rPr>
              <a:t>years old.</a:t>
            </a:r>
          </a:p>
          <a:p>
            <a:pPr>
              <a:spcBef>
                <a:spcPts val="2400"/>
              </a:spcBef>
            </a:pPr>
            <a:r>
              <a:rPr lang="en-US" sz="2200" dirty="0" smtClean="0">
                <a:latin typeface="Comic Sans MS" panose="030F0702030302020204" pitchFamily="66" charset="0"/>
              </a:rPr>
              <a:t>She </a:t>
            </a:r>
            <a:r>
              <a:rPr lang="en-US" sz="2200" dirty="0">
                <a:latin typeface="Comic Sans MS" panose="030F0702030302020204" pitchFamily="66" charset="0"/>
              </a:rPr>
              <a:t>lives in </a:t>
            </a:r>
            <a:r>
              <a:rPr lang="en-US" sz="2200" dirty="0" smtClean="0">
                <a:latin typeface="Comic Sans MS" panose="030F0702030302020204" pitchFamily="66" charset="0"/>
              </a:rPr>
              <a:t>______.</a:t>
            </a:r>
            <a:endParaRPr lang="en-US" sz="2200" dirty="0">
              <a:latin typeface="Comic Sans MS" panose="030F0702030302020204" pitchFamily="66" charset="0"/>
            </a:endParaRPr>
          </a:p>
          <a:p>
            <a:pPr>
              <a:spcBef>
                <a:spcPts val="2400"/>
              </a:spcBef>
            </a:pPr>
            <a:r>
              <a:rPr lang="en-US" sz="2200" dirty="0" smtClean="0">
                <a:latin typeface="Comic Sans MS" panose="030F0702030302020204" pitchFamily="66" charset="0"/>
              </a:rPr>
              <a:t>At </a:t>
            </a:r>
            <a:r>
              <a:rPr lang="en-US" sz="2200" dirty="0">
                <a:latin typeface="Comic Sans MS" panose="030F0702030302020204" pitchFamily="66" charset="0"/>
              </a:rPr>
              <a:t>Christmas people in the UK decorate their </a:t>
            </a:r>
            <a:r>
              <a:rPr lang="en-US" sz="2200" dirty="0" smtClean="0">
                <a:latin typeface="Comic Sans MS" panose="030F0702030302020204" pitchFamily="66" charset="0"/>
              </a:rPr>
              <a:t>______ </a:t>
            </a:r>
            <a:r>
              <a:rPr lang="en-US" sz="2200" dirty="0">
                <a:latin typeface="Comic Sans MS" panose="030F0702030302020204" pitchFamily="66" charset="0"/>
              </a:rPr>
              <a:t>and </a:t>
            </a:r>
            <a:r>
              <a:rPr lang="en-US" sz="2200" dirty="0" smtClean="0">
                <a:latin typeface="Comic Sans MS" panose="030F0702030302020204" pitchFamily="66" charset="0"/>
              </a:rPr>
              <a:t>______ _____.</a:t>
            </a:r>
            <a:endParaRPr lang="en-US" sz="2200" dirty="0">
              <a:latin typeface="Comic Sans MS" panose="030F0702030302020204" pitchFamily="66" charset="0"/>
            </a:endParaRPr>
          </a:p>
          <a:p>
            <a:pPr>
              <a:spcBef>
                <a:spcPts val="2400"/>
              </a:spcBef>
            </a:pPr>
            <a:r>
              <a:rPr lang="en-US" sz="2200" dirty="0" smtClean="0">
                <a:latin typeface="Comic Sans MS" panose="030F0702030302020204" pitchFamily="66" charset="0"/>
              </a:rPr>
              <a:t>Children </a:t>
            </a:r>
            <a:r>
              <a:rPr lang="en-US" sz="2200" dirty="0">
                <a:latin typeface="Comic Sans MS" panose="030F0702030302020204" pitchFamily="66" charset="0"/>
              </a:rPr>
              <a:t>in Britain have </a:t>
            </a:r>
            <a:r>
              <a:rPr lang="en-US" sz="2400" dirty="0">
                <a:latin typeface="Comic Sans MS" panose="030F0702030302020204" pitchFamily="66" charset="0"/>
              </a:rPr>
              <a:t>got</a:t>
            </a:r>
            <a:r>
              <a:rPr lang="en-US" sz="2200" dirty="0">
                <a:latin typeface="Comic Sans MS" panose="030F0702030302020204" pitchFamily="66" charset="0"/>
              </a:rPr>
              <a:t> an </a:t>
            </a:r>
            <a:r>
              <a:rPr lang="en-US" sz="2200" dirty="0" smtClean="0">
                <a:latin typeface="Comic Sans MS" panose="030F0702030302020204" pitchFamily="66" charset="0"/>
              </a:rPr>
              <a:t>______ ______.</a:t>
            </a:r>
            <a:endParaRPr lang="en-US" sz="2200" dirty="0">
              <a:latin typeface="Comic Sans MS" panose="030F0702030302020204" pitchFamily="66" charset="0"/>
            </a:endParaRPr>
          </a:p>
          <a:p>
            <a:pPr>
              <a:spcBef>
                <a:spcPts val="2400"/>
              </a:spcBef>
            </a:pPr>
            <a:r>
              <a:rPr lang="en-US" sz="2200" dirty="0" smtClean="0">
                <a:latin typeface="Comic Sans MS" panose="030F0702030302020204" pitchFamily="66" charset="0"/>
              </a:rPr>
              <a:t>Her </a:t>
            </a:r>
            <a:r>
              <a:rPr lang="en-US" sz="2200" dirty="0">
                <a:latin typeface="Comic Sans MS" panose="030F0702030302020204" pitchFamily="66" charset="0"/>
              </a:rPr>
              <a:t>mum and dad hang a </a:t>
            </a:r>
            <a:r>
              <a:rPr lang="en-US" sz="2200" dirty="0" smtClean="0">
                <a:latin typeface="Comic Sans MS" panose="030F0702030302020204" pitchFamily="66" charset="0"/>
              </a:rPr>
              <a:t>______ </a:t>
            </a:r>
            <a:r>
              <a:rPr lang="en-US" sz="2200" dirty="0">
                <a:latin typeface="Comic Sans MS" panose="030F0702030302020204" pitchFamily="66" charset="0"/>
              </a:rPr>
              <a:t>and </a:t>
            </a:r>
            <a:r>
              <a:rPr lang="en-US" sz="2200" dirty="0" smtClean="0">
                <a:latin typeface="Comic Sans MS" panose="030F0702030302020204" pitchFamily="66" charset="0"/>
              </a:rPr>
              <a:t>________.</a:t>
            </a:r>
            <a:endParaRPr lang="en-US" sz="2200" dirty="0">
              <a:latin typeface="Comic Sans MS" panose="030F0702030302020204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63688" y="830497"/>
            <a:ext cx="576064" cy="40011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Comic Sans MS" panose="030F0702030302020204" pitchFamily="66" charset="0"/>
              </a:rPr>
              <a:t>ten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72133" y="1447673"/>
            <a:ext cx="1063848" cy="40011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Comic Sans MS" panose="030F0702030302020204" pitchFamily="66" charset="0"/>
              </a:rPr>
              <a:t>London</a:t>
            </a:r>
            <a:endParaRPr lang="ru-RU" sz="2000" dirty="0">
              <a:latin typeface="Comic Sans MS" panose="030F0702030302020204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907418" y="2080236"/>
            <a:ext cx="992384" cy="40011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Comic Sans MS" panose="030F0702030302020204" pitchFamily="66" charset="0"/>
              </a:rPr>
              <a:t>houses</a:t>
            </a:r>
            <a:endParaRPr lang="ru-RU" sz="2000" dirty="0">
              <a:latin typeface="Comic Sans MS" panose="030F0702030302020204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19920" y="2470126"/>
            <a:ext cx="2116061" cy="40011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Comic Sans MS" panose="030F0702030302020204" pitchFamily="66" charset="0"/>
              </a:rPr>
              <a:t>Christmas trees</a:t>
            </a:r>
            <a:endParaRPr lang="ru-RU" sz="2000" dirty="0">
              <a:latin typeface="Comic Sans MS" panose="030F0702030302020204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139952" y="3721596"/>
            <a:ext cx="1063848" cy="40011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Comic Sans MS" panose="030F0702030302020204" pitchFamily="66" charset="0"/>
              </a:rPr>
              <a:t>wreath</a:t>
            </a:r>
            <a:endParaRPr lang="ru-RU" sz="1400" dirty="0">
              <a:latin typeface="Comic Sans MS" panose="030F0702030302020204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932040" y="3089884"/>
            <a:ext cx="2157742" cy="40011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Comic Sans MS" panose="030F0702030302020204" pitchFamily="66" charset="0"/>
              </a:rPr>
              <a:t>Advent calendar</a:t>
            </a:r>
            <a:endParaRPr lang="ru-RU" sz="2000" dirty="0">
              <a:latin typeface="Comic Sans MS" panose="030F0702030302020204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96136" y="3721596"/>
            <a:ext cx="1368152" cy="40011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Comic Sans MS" panose="030F0702030302020204" pitchFamily="66" charset="0"/>
              </a:rPr>
              <a:t>stockings</a:t>
            </a:r>
            <a:endParaRPr lang="ru-RU" sz="14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2020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130887"/>
            <a:ext cx="9186339" cy="39522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637309" y="64442"/>
            <a:ext cx="86152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Fill in the table.</a:t>
            </a:r>
            <a:endParaRPr lang="ru-RU" sz="24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0763999"/>
              </p:ext>
            </p:extLst>
          </p:nvPr>
        </p:nvGraphicFramePr>
        <p:xfrm>
          <a:off x="1259632" y="1561356"/>
          <a:ext cx="6783070" cy="205244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60600"/>
                <a:gridCol w="2261235"/>
                <a:gridCol w="2261235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I know</a:t>
                      </a:r>
                      <a:endParaRPr lang="ru-RU" sz="11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(</a:t>
                      </a:r>
                      <a:r>
                        <a:rPr lang="ru-RU" sz="1600" dirty="0">
                          <a:effectLst/>
                        </a:rPr>
                        <a:t>Знаю</a:t>
                      </a:r>
                      <a:r>
                        <a:rPr lang="en-US" sz="1600" dirty="0">
                          <a:effectLst/>
                        </a:rPr>
                        <a:t>)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I want to know</a:t>
                      </a:r>
                      <a:endParaRPr lang="ru-RU" sz="110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(</a:t>
                      </a:r>
                      <a:r>
                        <a:rPr lang="ru-RU" sz="1600">
                          <a:effectLst/>
                        </a:rPr>
                        <a:t>Хочу узнать</a:t>
                      </a:r>
                      <a:r>
                        <a:rPr lang="en-US" sz="1600">
                          <a:effectLst/>
                        </a:rPr>
                        <a:t>)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I have known</a:t>
                      </a:r>
                      <a:endParaRPr lang="ru-RU" sz="110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(</a:t>
                      </a:r>
                      <a:r>
                        <a:rPr lang="ru-RU" sz="1600">
                          <a:effectLst/>
                        </a:rPr>
                        <a:t>Узнал</a:t>
                      </a:r>
                      <a:r>
                        <a:rPr lang="en-US" sz="1600">
                          <a:effectLst/>
                        </a:rPr>
                        <a:t>)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16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Стрелка вправо 5"/>
          <p:cNvSpPr/>
          <p:nvPr/>
        </p:nvSpPr>
        <p:spPr>
          <a:xfrm>
            <a:off x="395536" y="2569468"/>
            <a:ext cx="576064" cy="1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291157" y="3994423"/>
            <a:ext cx="603250" cy="201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6603429" y="3994423"/>
            <a:ext cx="603250" cy="201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8044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130887"/>
            <a:ext cx="9186339" cy="39522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526107"/>
            <a:ext cx="6035070" cy="4007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183458" y="841276"/>
            <a:ext cx="541053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The lesson is over. </a:t>
            </a:r>
            <a:endParaRPr lang="en-US" sz="2800" dirty="0">
              <a:solidFill>
                <a:schemeClr val="bg1"/>
              </a:solidFill>
              <a:latin typeface="Comic Sans MS" panose="030F0702030302020204" pitchFamily="66" charset="0"/>
            </a:endParaRPr>
          </a:p>
          <a:p>
            <a:pPr algn="ctr"/>
            <a:endParaRPr lang="en-US" sz="2800" dirty="0" smtClean="0">
              <a:solidFill>
                <a:schemeClr val="bg1"/>
              </a:solidFill>
              <a:latin typeface="Comic Sans MS" panose="030F0702030302020204" pitchFamily="66" charset="0"/>
            </a:endParaRPr>
          </a:p>
          <a:p>
            <a:pPr algn="ctr"/>
            <a:r>
              <a:rPr lang="en-US" sz="2800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What have you learnt today?</a:t>
            </a:r>
          </a:p>
          <a:p>
            <a:pPr algn="ctr"/>
            <a:endParaRPr lang="en-US" sz="2800" dirty="0">
              <a:solidFill>
                <a:schemeClr val="bg1"/>
              </a:solidFill>
              <a:latin typeface="Comic Sans MS" panose="030F0702030302020204" pitchFamily="66" charset="0"/>
            </a:endParaRPr>
          </a:p>
          <a:p>
            <a:pPr algn="ctr"/>
            <a:r>
              <a:rPr lang="en-US" sz="2800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Did you like our lesson?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80" b="18153"/>
          <a:stretch/>
        </p:blipFill>
        <p:spPr bwMode="auto">
          <a:xfrm>
            <a:off x="7888" y="2820020"/>
            <a:ext cx="4737368" cy="299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17805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761" y="453223"/>
            <a:ext cx="8438239" cy="5068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130887"/>
            <a:ext cx="9186339" cy="39522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779080" y="64442"/>
            <a:ext cx="41216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Say it as quickly as you can.</a:t>
            </a:r>
            <a:endParaRPr lang="ru-RU" sz="24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28793" y="1489348"/>
            <a:ext cx="419217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Seven </a:t>
            </a:r>
            <a:r>
              <a:rPr lang="en-US" sz="3200" dirty="0" err="1" smtClean="0">
                <a:solidFill>
                  <a:schemeClr val="bg1"/>
                </a:solidFill>
                <a:latin typeface="Comic Sans MS" panose="030F0702030302020204" pitchFamily="66" charset="0"/>
              </a:rPr>
              <a:t>Santas</a:t>
            </a:r>
            <a:r>
              <a:rPr lang="en-US" sz="3200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 singing</a:t>
            </a:r>
          </a:p>
          <a:p>
            <a:pPr algn="ctr"/>
            <a:r>
              <a:rPr lang="en-US" sz="3200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 silly songs. </a:t>
            </a:r>
          </a:p>
        </p:txBody>
      </p:sp>
      <p:pic>
        <p:nvPicPr>
          <p:cNvPr id="1026" name="Picture 2" descr="C:\Users\user\Desktop\christmas\Santa_Claus_PNG_Clip_Art_Imag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151369"/>
            <a:ext cx="3035741" cy="3543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7494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130887"/>
            <a:ext cx="9186339" cy="39522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637309" y="64442"/>
            <a:ext cx="86152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Guess the topic of our lesson.</a:t>
            </a:r>
            <a:endParaRPr lang="ru-RU" sz="24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6523" y="601677"/>
            <a:ext cx="857095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Comic Sans MS" panose="030F0702030302020204" pitchFamily="66" charset="0"/>
              </a:rPr>
              <a:t>Christmas traditions</a:t>
            </a:r>
          </a:p>
        </p:txBody>
      </p:sp>
      <p:pic>
        <p:nvPicPr>
          <p:cNvPr id="1026" name="Picture 2" descr="C:\Users\user\Desktop\christmas\Facts-about-Chrismtas-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7547" y="1525007"/>
            <a:ext cx="6288906" cy="4001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0522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130887"/>
            <a:ext cx="9186339" cy="39522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637309" y="64442"/>
            <a:ext cx="86152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Fill in the table.</a:t>
            </a:r>
            <a:endParaRPr lang="ru-RU" sz="24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2350629"/>
              </p:ext>
            </p:extLst>
          </p:nvPr>
        </p:nvGraphicFramePr>
        <p:xfrm>
          <a:off x="1259632" y="1561356"/>
          <a:ext cx="6783070" cy="205244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60600"/>
                <a:gridCol w="2261235"/>
                <a:gridCol w="2261235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I know</a:t>
                      </a:r>
                      <a:endParaRPr lang="ru-RU" sz="11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(</a:t>
                      </a:r>
                      <a:r>
                        <a:rPr lang="ru-RU" sz="1600" dirty="0">
                          <a:effectLst/>
                        </a:rPr>
                        <a:t>Знаю</a:t>
                      </a:r>
                      <a:r>
                        <a:rPr lang="en-US" sz="1600" dirty="0">
                          <a:effectLst/>
                        </a:rPr>
                        <a:t>)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I want to know</a:t>
                      </a:r>
                      <a:endParaRPr lang="ru-RU" sz="110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(</a:t>
                      </a:r>
                      <a:r>
                        <a:rPr lang="ru-RU" sz="1600">
                          <a:effectLst/>
                        </a:rPr>
                        <a:t>Хочу узнать</a:t>
                      </a:r>
                      <a:r>
                        <a:rPr lang="en-US" sz="1600">
                          <a:effectLst/>
                        </a:rPr>
                        <a:t>)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I have known</a:t>
                      </a:r>
                      <a:endParaRPr lang="ru-RU" sz="110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(</a:t>
                      </a:r>
                      <a:r>
                        <a:rPr lang="ru-RU" sz="1600">
                          <a:effectLst/>
                        </a:rPr>
                        <a:t>Узнал</a:t>
                      </a:r>
                      <a:r>
                        <a:rPr lang="en-US" sz="1600">
                          <a:effectLst/>
                        </a:rPr>
                        <a:t>)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16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Стрелка вправо 5"/>
          <p:cNvSpPr/>
          <p:nvPr/>
        </p:nvSpPr>
        <p:spPr>
          <a:xfrm>
            <a:off x="395536" y="2569468"/>
            <a:ext cx="576064" cy="1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291157" y="3994423"/>
            <a:ext cx="603250" cy="201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98523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761" y="453223"/>
            <a:ext cx="8438239" cy="5068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0" y="130887"/>
            <a:ext cx="9186339" cy="39522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779080" y="64442"/>
            <a:ext cx="17828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Let’s start.</a:t>
            </a:r>
            <a:endParaRPr lang="ru-RU" sz="24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31840" y="1259449"/>
            <a:ext cx="497924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FF00"/>
                </a:solidFill>
                <a:latin typeface="Comic Sans MS" panose="030F0702030302020204" pitchFamily="66" charset="0"/>
              </a:rPr>
              <a:t>Today you will learn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Christmas traditions in Britain</a:t>
            </a:r>
            <a:r>
              <a:rPr lang="en-US" sz="2400" dirty="0" smtClean="0">
                <a:solidFill>
                  <a:srgbClr val="FFFF00"/>
                </a:solidFill>
                <a:latin typeface="Comic Sans MS" panose="030F0702030302020204" pitchFamily="66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59614"/>
            <a:ext cx="2736304" cy="3786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37369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0" y="130887"/>
            <a:ext cx="9186339" cy="39522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637309" y="64442"/>
            <a:ext cx="86152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Let’s learn the new words.</a:t>
            </a:r>
            <a:endParaRPr lang="ru-RU" sz="20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65000" y1="50938" x2="64250" y2="5578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300" t="36177" r="24324" b="31911"/>
          <a:stretch/>
        </p:blipFill>
        <p:spPr bwMode="auto">
          <a:xfrm>
            <a:off x="6407350" y="53004"/>
            <a:ext cx="867644" cy="4486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40" b="15895"/>
          <a:stretch/>
        </p:blipFill>
        <p:spPr bwMode="auto">
          <a:xfrm>
            <a:off x="26672" y="3945386"/>
            <a:ext cx="2592288" cy="17696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45720" y="2289017"/>
            <a:ext cx="1833273" cy="498899"/>
          </a:xfrm>
          <a:prstGeom prst="rect">
            <a:avLst/>
          </a:prstGeom>
          <a:solidFill>
            <a:srgbClr val="A9E8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Christmas</a:t>
            </a:r>
            <a:endParaRPr lang="ru-RU" sz="26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164288" y="2283860"/>
            <a:ext cx="1653048" cy="504056"/>
          </a:xfrm>
          <a:prstGeom prst="rect">
            <a:avLst/>
          </a:prstGeom>
          <a:solidFill>
            <a:srgbClr val="A9E8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stocking</a:t>
            </a:r>
            <a:endParaRPr lang="ru-RU" sz="26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417727" y="2287110"/>
            <a:ext cx="2607827" cy="504056"/>
          </a:xfrm>
          <a:prstGeom prst="rect">
            <a:avLst/>
          </a:prstGeom>
          <a:solidFill>
            <a:srgbClr val="A9E8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Christmas tree</a:t>
            </a:r>
            <a:endParaRPr lang="ru-RU" sz="26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863103" y="5089748"/>
            <a:ext cx="1357814" cy="504056"/>
          </a:xfrm>
          <a:prstGeom prst="rect">
            <a:avLst/>
          </a:prstGeom>
          <a:solidFill>
            <a:srgbClr val="A9E8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wreath</a:t>
            </a:r>
            <a:endParaRPr lang="ru-RU" sz="26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5046008" y="5089748"/>
            <a:ext cx="3054384" cy="504056"/>
          </a:xfrm>
          <a:prstGeom prst="rect">
            <a:avLst/>
          </a:prstGeom>
          <a:solidFill>
            <a:srgbClr val="A9E8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Advent calendar</a:t>
            </a:r>
            <a:endParaRPr lang="ru-RU" sz="26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2050" name="Picture 2" descr="C:\Users\user\Desktop\christmas\RS5418_Christmas col-low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266" y="768570"/>
            <a:ext cx="2299099" cy="13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5142" y="601988"/>
            <a:ext cx="2592998" cy="172866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8507" y="617815"/>
            <a:ext cx="844610" cy="164161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0764" y="3375937"/>
            <a:ext cx="1642492" cy="164249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9564" y="3329080"/>
            <a:ext cx="1787271" cy="1736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453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8" grpId="0" animBg="1"/>
      <p:bldP spid="30" grpId="0" animBg="1"/>
      <p:bldP spid="3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Прямоугольник 35"/>
          <p:cNvSpPr/>
          <p:nvPr/>
        </p:nvSpPr>
        <p:spPr>
          <a:xfrm>
            <a:off x="0" y="130887"/>
            <a:ext cx="9186339" cy="39522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2" name="Рисунок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0976" y="3051339"/>
            <a:ext cx="1787271" cy="1736206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0332" y="3145053"/>
            <a:ext cx="1642492" cy="164249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4583" y="507191"/>
            <a:ext cx="844610" cy="1641613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4744" y="507192"/>
            <a:ext cx="2592998" cy="1728665"/>
          </a:xfrm>
          <a:prstGeom prst="rect">
            <a:avLst/>
          </a:prstGeom>
        </p:spPr>
      </p:pic>
      <p:pic>
        <p:nvPicPr>
          <p:cNvPr id="21" name="Picture 2" descr="C:\Users\user\Desktop\christmas\RS5418_Christmas col-low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299" y="768570"/>
            <a:ext cx="2299099" cy="13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78294" y="2298730"/>
            <a:ext cx="1849489" cy="504056"/>
          </a:xfrm>
          <a:prstGeom prst="rect">
            <a:avLst/>
          </a:prstGeom>
          <a:solidFill>
            <a:srgbClr val="A9E8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Christmas</a:t>
            </a:r>
            <a:endParaRPr lang="ru-RU" sz="26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08929" y="2288529"/>
            <a:ext cx="2668048" cy="504056"/>
          </a:xfrm>
          <a:prstGeom prst="rect">
            <a:avLst/>
          </a:prstGeom>
          <a:solidFill>
            <a:srgbClr val="A9E8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Christmas tree</a:t>
            </a:r>
            <a:endParaRPr lang="ru-RU" sz="26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514939" y="2298730"/>
            <a:ext cx="1557717" cy="504056"/>
          </a:xfrm>
          <a:prstGeom prst="rect">
            <a:avLst/>
          </a:prstGeom>
          <a:solidFill>
            <a:srgbClr val="A9E8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stocking</a:t>
            </a:r>
            <a:endParaRPr lang="ru-RU" sz="26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5018321" y="4833769"/>
            <a:ext cx="2952582" cy="504056"/>
          </a:xfrm>
          <a:prstGeom prst="rect">
            <a:avLst/>
          </a:prstGeom>
          <a:solidFill>
            <a:srgbClr val="A9E8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Advent calendar</a:t>
            </a:r>
            <a:endParaRPr lang="ru-RU" sz="26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2267089" y="4798122"/>
            <a:ext cx="1474027" cy="504056"/>
          </a:xfrm>
          <a:prstGeom prst="rect">
            <a:avLst/>
          </a:prstGeom>
          <a:solidFill>
            <a:srgbClr val="A9E8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wreath</a:t>
            </a:r>
            <a:endParaRPr lang="ru-RU" sz="26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9155236" y="2404529"/>
            <a:ext cx="4254585" cy="331047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 algn="ctr">
              <a:buAutoNum type="arabicPeriod"/>
            </a:pPr>
            <a:r>
              <a:rPr lang="ru-RU" dirty="0" smtClean="0"/>
              <a:t>называем предметы</a:t>
            </a:r>
          </a:p>
          <a:p>
            <a:pPr marL="342900" indent="-342900" algn="ctr">
              <a:buAutoNum type="arabicPeriod"/>
            </a:pPr>
            <a:r>
              <a:rPr lang="ru-RU" dirty="0" smtClean="0"/>
              <a:t>первый предмет исчезает. запоминаем его и проговариваем весь ряд еще раз (</a:t>
            </a:r>
            <a:r>
              <a:rPr lang="en-US" dirty="0" smtClean="0"/>
              <a:t>8</a:t>
            </a:r>
            <a:r>
              <a:rPr lang="ru-RU" dirty="0" smtClean="0"/>
              <a:t> предметов)</a:t>
            </a:r>
          </a:p>
          <a:p>
            <a:pPr marL="342900" indent="-342900" algn="ctr">
              <a:buAutoNum type="arabicPeriod"/>
            </a:pPr>
            <a:r>
              <a:rPr lang="ru-RU" dirty="0" smtClean="0"/>
              <a:t>еще один исчезает. проговариваем весь ряд (2 «невидимых» + </a:t>
            </a:r>
            <a:r>
              <a:rPr lang="en-US" dirty="0" smtClean="0"/>
              <a:t>6</a:t>
            </a:r>
            <a:r>
              <a:rPr lang="ru-RU" dirty="0" smtClean="0"/>
              <a:t> видимых предметов)</a:t>
            </a:r>
          </a:p>
          <a:p>
            <a:pPr marL="342900" indent="-342900" algn="ctr">
              <a:buAutoNum type="arabicPeriod"/>
            </a:pPr>
            <a:r>
              <a:rPr lang="ru-RU" dirty="0" smtClean="0"/>
              <a:t>когда предметы все исчезнут, ученики должны с легкостью воспроизвести их последовательность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71335" y="130000"/>
            <a:ext cx="83599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FF00"/>
                </a:solidFill>
                <a:latin typeface="Comic Sans MS" pitchFamily="66" charset="0"/>
              </a:rPr>
              <a:t>Presents</a:t>
            </a:r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. Let’s play. Remember.</a:t>
            </a:r>
            <a:endParaRPr lang="ru-RU" sz="20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4255" y1="51943" x2="7920" y2="5536"/>
                        <a14:foregroundMark x1="7329" y1="6596" x2="21986" y2="2827"/>
                        <a14:foregroundMark x1="22222" y1="2827" x2="20449" y2="73616"/>
                        <a14:foregroundMark x1="43617" y1="37809" x2="50473" y2="50412"/>
                        <a14:foregroundMark x1="33806" y1="10483" x2="37943" y2="14016"/>
                        <a14:foregroundMark x1="32033" y1="10483" x2="29196" y2="14016"/>
                        <a14:foregroundMark x1="2246" y1="58068" x2="14066" y2="60895"/>
                        <a14:foregroundMark x1="14775" y1="60306" x2="10165" y2="23204"/>
                        <a14:foregroundMark x1="17376" y1="52886" x2="17376" y2="51943"/>
                        <a14:foregroundMark x1="42790" y1="40636" x2="48227" y2="53946"/>
                        <a14:foregroundMark x1="24350" y1="3298" x2="23995" y2="2779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374238" y="2783697"/>
            <a:ext cx="772191" cy="774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1222" r="9877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979" y="694774"/>
            <a:ext cx="1353502" cy="1353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1222" r="9877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4492" y="651246"/>
            <a:ext cx="1353502" cy="1353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1222" r="9877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0137" y="694773"/>
            <a:ext cx="1353502" cy="1353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1222" r="9877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7351" y="3242691"/>
            <a:ext cx="1353502" cy="1353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1222" r="9877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7861" y="3171161"/>
            <a:ext cx="1353502" cy="1353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75121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7" grpId="0" animBg="1"/>
      <p:bldP spid="7" grpId="1" animBg="1"/>
      <p:bldP spid="18" grpId="0" animBg="1"/>
      <p:bldP spid="18" grpId="1" animBg="1"/>
      <p:bldP spid="29" grpId="0" animBg="1"/>
      <p:bldP spid="29" grpId="1" animBg="1"/>
      <p:bldP spid="33" grpId="0" animBg="1"/>
      <p:bldP spid="3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0" y="130887"/>
            <a:ext cx="9186339" cy="39522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671335" y="130000"/>
            <a:ext cx="83599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Match.</a:t>
            </a:r>
            <a:endParaRPr lang="ru-RU" sz="20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334265" y="1404554"/>
            <a:ext cx="2232248" cy="504056"/>
          </a:xfrm>
          <a:prstGeom prst="rect">
            <a:avLst/>
          </a:prstGeom>
          <a:solidFill>
            <a:srgbClr val="A9E8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wreath</a:t>
            </a:r>
            <a:endParaRPr lang="ru-RU" sz="26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552236" y="3771869"/>
            <a:ext cx="1796305" cy="504056"/>
          </a:xfrm>
          <a:prstGeom prst="rect">
            <a:avLst/>
          </a:prstGeom>
          <a:solidFill>
            <a:srgbClr val="A9E8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Christmas</a:t>
            </a:r>
            <a:endParaRPr lang="ru-RU" sz="26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686802" y="3173558"/>
            <a:ext cx="1527171" cy="504056"/>
          </a:xfrm>
          <a:prstGeom prst="rect">
            <a:avLst/>
          </a:prstGeom>
          <a:solidFill>
            <a:srgbClr val="A9E8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stocking</a:t>
            </a:r>
            <a:endParaRPr lang="ru-RU" sz="26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985691" y="2001402"/>
            <a:ext cx="2929395" cy="504056"/>
          </a:xfrm>
          <a:prstGeom prst="rect">
            <a:avLst/>
          </a:prstGeom>
          <a:solidFill>
            <a:srgbClr val="A9E8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Christmas tree</a:t>
            </a:r>
            <a:endParaRPr lang="ru-RU" sz="26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010227" y="2591725"/>
            <a:ext cx="2880320" cy="504056"/>
          </a:xfrm>
          <a:prstGeom prst="rect">
            <a:avLst/>
          </a:prstGeom>
          <a:solidFill>
            <a:srgbClr val="A9E8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Advent calendar</a:t>
            </a:r>
            <a:endParaRPr lang="ru-RU" sz="26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63872" y="2914347"/>
            <a:ext cx="2074188" cy="328251"/>
          </a:xfrm>
          <a:prstGeom prst="rect">
            <a:avLst/>
          </a:prstGeom>
          <a:solidFill>
            <a:srgbClr val="A9E8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Christmas tree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347864" y="2173345"/>
            <a:ext cx="1186666" cy="328251"/>
          </a:xfrm>
          <a:prstGeom prst="rect">
            <a:avLst/>
          </a:prstGeom>
          <a:solidFill>
            <a:srgbClr val="A9E8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wreath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96222" y="1667573"/>
            <a:ext cx="1409488" cy="328251"/>
          </a:xfrm>
          <a:prstGeom prst="rect">
            <a:avLst/>
          </a:prstGeom>
          <a:solidFill>
            <a:srgbClr val="A9E8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Christmas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776592" y="3979710"/>
            <a:ext cx="2276703" cy="328251"/>
          </a:xfrm>
          <a:prstGeom prst="rect">
            <a:avLst/>
          </a:prstGeom>
          <a:solidFill>
            <a:srgbClr val="A9E8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Advent calendar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53596" y="4183844"/>
            <a:ext cx="1452114" cy="328251"/>
          </a:xfrm>
          <a:prstGeom prst="rect">
            <a:avLst/>
          </a:prstGeom>
          <a:solidFill>
            <a:srgbClr val="A9E8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stocking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cxnSp>
        <p:nvCxnSpPr>
          <p:cNvPr id="29" name="Прямая со стрелкой 28"/>
          <p:cNvCxnSpPr/>
          <p:nvPr/>
        </p:nvCxnSpPr>
        <p:spPr>
          <a:xfrm>
            <a:off x="107504" y="656108"/>
            <a:ext cx="0" cy="66217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30" name="Picture 2" descr="C:\Users\user\Desktop\christmas\RS5418_Christmas col-low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561" y="635934"/>
            <a:ext cx="1656184" cy="1005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059" y="1996884"/>
            <a:ext cx="1433814" cy="955875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569" y="3338891"/>
            <a:ext cx="430167" cy="836088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2073" y="1107606"/>
            <a:ext cx="1065739" cy="1065739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4031" y="2591725"/>
            <a:ext cx="1441823" cy="1400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9254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6" grpId="0" animBg="1"/>
      <p:bldP spid="17" grpId="0" animBg="1"/>
      <p:bldP spid="18" grpId="0" animBg="1"/>
      <p:bldP spid="19" grpId="0" animBg="1"/>
      <p:bldP spid="21" grpId="0" animBg="1"/>
      <p:bldP spid="22" grpId="0" animBg="1"/>
      <p:bldP spid="24" grpId="0" animBg="1"/>
      <p:bldP spid="25" grpId="0" animBg="1"/>
      <p:bldP spid="2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Прямоугольник 32"/>
          <p:cNvSpPr/>
          <p:nvPr/>
        </p:nvSpPr>
        <p:spPr>
          <a:xfrm>
            <a:off x="0" y="130887"/>
            <a:ext cx="9186339" cy="39522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637309" y="64442"/>
            <a:ext cx="86152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Read and then match. </a:t>
            </a:r>
            <a:r>
              <a:rPr lang="en-US" sz="2400" dirty="0" smtClean="0">
                <a:solidFill>
                  <a:srgbClr val="FFFF00"/>
                </a:solidFill>
                <a:latin typeface="Comic Sans MS" pitchFamily="66" charset="0"/>
              </a:rPr>
              <a:t>It’s Number … .</a:t>
            </a:r>
            <a:endParaRPr lang="ru-RU" sz="2000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956523" y="1288064"/>
            <a:ext cx="413855" cy="369947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omic Sans MS" panose="030F0702030302020204" pitchFamily="66" charset="0"/>
              </a:rPr>
              <a:t>1</a:t>
            </a:r>
            <a:endParaRPr lang="ru-RU" sz="2000" dirty="0">
              <a:latin typeface="Comic Sans MS" panose="030F0702030302020204" pitchFamily="66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947707" y="2472015"/>
            <a:ext cx="413855" cy="369947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omic Sans MS" panose="030F0702030302020204" pitchFamily="66" charset="0"/>
              </a:rPr>
              <a:t>2</a:t>
            </a:r>
            <a:endParaRPr lang="ru-RU" sz="2000" dirty="0">
              <a:latin typeface="Comic Sans MS" panose="030F0702030302020204" pitchFamily="66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956523" y="3684326"/>
            <a:ext cx="413855" cy="369947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omic Sans MS" panose="030F0702030302020204" pitchFamily="66" charset="0"/>
              </a:rPr>
              <a:t>3</a:t>
            </a:r>
            <a:endParaRPr lang="ru-RU" sz="2000" dirty="0">
              <a:latin typeface="Comic Sans MS" panose="030F0702030302020204" pitchFamily="66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184712" y="1658011"/>
            <a:ext cx="413855" cy="369947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omic Sans MS" panose="030F0702030302020204" pitchFamily="66" charset="0"/>
              </a:rPr>
              <a:t>4</a:t>
            </a:r>
            <a:endParaRPr lang="ru-RU" sz="2000" dirty="0">
              <a:latin typeface="Comic Sans MS" panose="030F0702030302020204" pitchFamily="66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184713" y="3285554"/>
            <a:ext cx="413855" cy="369947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Comic Sans MS" panose="030F0702030302020204" pitchFamily="66" charset="0"/>
              </a:rPr>
              <a:t>5</a:t>
            </a:r>
            <a:endParaRPr lang="ru-RU" sz="2000" dirty="0">
              <a:latin typeface="Comic Sans MS" panose="030F0702030302020204" pitchFamily="66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79529" y="1473038"/>
            <a:ext cx="1614354" cy="504056"/>
          </a:xfrm>
          <a:prstGeom prst="rect">
            <a:avLst/>
          </a:prstGeom>
          <a:solidFill>
            <a:srgbClr val="A9E8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wreath</a:t>
            </a:r>
            <a:endParaRPr lang="ru-RU" sz="26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29595" y="3822490"/>
            <a:ext cx="2514221" cy="504056"/>
          </a:xfrm>
          <a:prstGeom prst="rect">
            <a:avLst/>
          </a:prstGeom>
          <a:solidFill>
            <a:srgbClr val="A9E8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Christmas tree</a:t>
            </a:r>
            <a:endParaRPr lang="ru-RU" sz="26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839054" y="3235056"/>
            <a:ext cx="1495303" cy="504056"/>
          </a:xfrm>
          <a:prstGeom prst="rect">
            <a:avLst/>
          </a:prstGeom>
          <a:solidFill>
            <a:srgbClr val="A9E8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stocking</a:t>
            </a:r>
            <a:endParaRPr lang="ru-RU" sz="26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99596" y="2052024"/>
            <a:ext cx="1974220" cy="504056"/>
          </a:xfrm>
          <a:prstGeom prst="rect">
            <a:avLst/>
          </a:prstGeom>
          <a:solidFill>
            <a:srgbClr val="A9E8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Christmas</a:t>
            </a:r>
            <a:endParaRPr lang="ru-RU" sz="26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323528" y="2642347"/>
            <a:ext cx="2793157" cy="504056"/>
          </a:xfrm>
          <a:prstGeom prst="rect">
            <a:avLst/>
          </a:prstGeom>
          <a:solidFill>
            <a:srgbClr val="A9E8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Advent calendar</a:t>
            </a:r>
            <a:endParaRPr lang="ru-RU" sz="26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2934009" y="3889545"/>
            <a:ext cx="413855" cy="369947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omic Sans MS" panose="030F0702030302020204" pitchFamily="66" charset="0"/>
              </a:rPr>
              <a:t>1</a:t>
            </a:r>
            <a:endParaRPr lang="ru-RU" sz="2000" dirty="0">
              <a:latin typeface="Comic Sans MS" panose="030F0702030302020204" pitchFamily="66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2495902" y="1517696"/>
            <a:ext cx="413855" cy="369947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omic Sans MS" panose="030F0702030302020204" pitchFamily="66" charset="0"/>
              </a:rPr>
              <a:t>2</a:t>
            </a:r>
            <a:endParaRPr lang="ru-RU" sz="2000" dirty="0">
              <a:latin typeface="Comic Sans MS" panose="030F0702030302020204" pitchFamily="66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2672559" y="2119078"/>
            <a:ext cx="413855" cy="369947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omic Sans MS" panose="030F0702030302020204" pitchFamily="66" charset="0"/>
              </a:rPr>
              <a:t>3</a:t>
            </a:r>
            <a:endParaRPr lang="ru-RU" sz="2000" dirty="0">
              <a:latin typeface="Comic Sans MS" panose="030F0702030302020204" pitchFamily="66" charset="0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2417729" y="3302111"/>
            <a:ext cx="413855" cy="369947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omic Sans MS" panose="030F0702030302020204" pitchFamily="66" charset="0"/>
              </a:rPr>
              <a:t>4</a:t>
            </a:r>
            <a:endParaRPr lang="ru-RU" sz="2000" dirty="0">
              <a:latin typeface="Comic Sans MS" panose="030F0702030302020204" pitchFamily="66" charset="0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3185508" y="2709401"/>
            <a:ext cx="413855" cy="369947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Comic Sans MS" panose="030F0702030302020204" pitchFamily="66" charset="0"/>
              </a:rPr>
              <a:t>5</a:t>
            </a:r>
            <a:endParaRPr lang="ru-RU" sz="2000" dirty="0">
              <a:latin typeface="Comic Sans MS" panose="030F0702030302020204" pitchFamily="66" charset="0"/>
            </a:endParaRPr>
          </a:p>
        </p:txBody>
      </p:sp>
      <p:pic>
        <p:nvPicPr>
          <p:cNvPr id="36" name="Рисунок 3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9552" y="815178"/>
            <a:ext cx="1541709" cy="1027806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0874" y="2037456"/>
            <a:ext cx="1239064" cy="1239064"/>
          </a:xfrm>
          <a:prstGeom prst="rect">
            <a:avLst/>
          </a:prstGeom>
        </p:spPr>
      </p:pic>
      <p:pic>
        <p:nvPicPr>
          <p:cNvPr id="38" name="Picture 2" descr="C:\Users\user\Desktop\christmas\RS5418_Christmas col-low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4873" y="3499585"/>
            <a:ext cx="1331065" cy="807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344" y="982610"/>
            <a:ext cx="745606" cy="1449185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1512" y="2886222"/>
            <a:ext cx="1202254" cy="1167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247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500</TotalTime>
  <Words>474</Words>
  <Application>Microsoft Office PowerPoint</Application>
  <PresentationFormat>Экран (16:10)</PresentationFormat>
  <Paragraphs>120</Paragraphs>
  <Slides>14</Slides>
  <Notes>5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 Пинушкина</dc:creator>
  <cp:lastModifiedBy>user</cp:lastModifiedBy>
  <cp:revision>67</cp:revision>
  <dcterms:created xsi:type="dcterms:W3CDTF">2022-10-23T19:56:00Z</dcterms:created>
  <dcterms:modified xsi:type="dcterms:W3CDTF">2024-03-13T11:37:25Z</dcterms:modified>
</cp:coreProperties>
</file>