
<file path=[Content_Types].xml><?xml version="1.0" encoding="utf-8"?>
<Types xmlns="http://schemas.openxmlformats.org/package/2006/content-types">
  <Default Extension="jpeg" ContentType="image/jpeg"/>
  <Default Extension="JPG" ContentType="image/.jp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16"/>
  </p:handoutMasterIdLst>
  <p:sldIdLst>
    <p:sldId id="256" r:id="rId3"/>
    <p:sldId id="257" r:id="rId4"/>
    <p:sldId id="262" r:id="rId6"/>
    <p:sldId id="261" r:id="rId7"/>
    <p:sldId id="260" r:id="rId8"/>
    <p:sldId id="259" r:id="rId9"/>
    <p:sldId id="271" r:id="rId10"/>
    <p:sldId id="272" r:id="rId11"/>
    <p:sldId id="270" r:id="rId12"/>
    <p:sldId id="277" r:id="rId13"/>
    <p:sldId id="269" r:id="rId14"/>
    <p:sldId id="268" r:id="rId1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0D0E6"/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510" y="102"/>
      </p:cViewPr>
      <p:guideLst>
        <p:guide orient="horz" pos="2160"/>
        <p:guide pos="3768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мещающий образ слайда 1"/>
          <p:cNvSpPr/>
          <p:nvPr>
            <p:ph type="sldImg" idx="2"/>
          </p:nvPr>
        </p:nvSpPr>
        <p:spPr/>
      </p:sp>
      <p:sp>
        <p:nvSpPr>
          <p:cNvPr id="3" name="Замещающий текст 2"/>
          <p:cNvSpPr/>
          <p:nvPr>
            <p:ph type="body" idx="3"/>
          </p:nvPr>
        </p:nvSpPr>
        <p:spPr/>
        <p:txBody>
          <a:bodyPr/>
          <a:p>
            <a:endParaRPr lang="ru-RU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1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/>
              <a:t>Second level 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3135" cy="811530"/>
          </a:xfrm>
        </p:spPr>
        <p:txBody>
          <a:bodyPr anchor="b">
            <a:no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 smtClean="0">
              <a:sym typeface="+mn-e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kumimoji="0" lang="en-US" sz="28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/>
          </a:p>
          <a:p>
            <a:pPr lvl="3"/>
            <a:r>
              <a:rPr lang="en-US" dirty="0" smtClean="0"/>
              <a:t>Fourth level</a:t>
            </a:r>
            <a:endParaRPr lang="en-US" dirty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None/>
        <a:defRPr sz="2800" b="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.jpe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7.jpe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jpe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.jpe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GIF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51145" y="2702560"/>
            <a:ext cx="6638925" cy="2219960"/>
          </a:xfrm>
          <a:solidFill>
            <a:srgbClr val="FF3300"/>
          </a:solidFill>
        </p:spPr>
        <p:txBody>
          <a:bodyPr>
            <a:normAutofit fontScale="90000"/>
            <a:scene3d>
              <a:camera prst="orthographicFront"/>
              <a:lightRig rig="threePt" dir="t"/>
            </a:scene3d>
          </a:bodyPr>
          <a:p>
            <a:r>
              <a:rPr lang="ru-RU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Создание СССР</a:t>
            </a:r>
            <a:br>
              <a:rPr lang="ru-RU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</a:br>
            <a:r>
              <a:rPr lang="ru-RU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1922г.</a:t>
            </a:r>
            <a:endParaRPr lang="ru-RU" altLang="en-US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Текстовое поле 1"/>
          <p:cNvSpPr txBox="1"/>
          <p:nvPr/>
        </p:nvSpPr>
        <p:spPr>
          <a:xfrm>
            <a:off x="427355" y="993775"/>
            <a:ext cx="5158740" cy="3756660"/>
          </a:xfrm>
          <a:prstGeom prst="rect">
            <a:avLst/>
          </a:prstGeom>
          <a:solidFill>
            <a:schemeClr val="bg1"/>
          </a:solidFill>
          <a:ln w="76200">
            <a:solidFill>
              <a:srgbClr val="C00000"/>
            </a:solidFill>
          </a:ln>
        </p:spPr>
        <p:txBody>
          <a:bodyPr wrap="square" rtlCol="0">
            <a:noAutofit/>
          </a:bodyPr>
          <a:p>
            <a:pPr algn="ctr"/>
            <a:r>
              <a:rPr lang="ru-RU" altLang="en-US" sz="2800">
                <a:latin typeface="Times New Roman" panose="02020603050405020304" charset="0"/>
                <a:cs typeface="Times New Roman" panose="02020603050405020304" charset="0"/>
              </a:rPr>
              <a:t>Также происходит передача Беларуси части районов Витебской, Гомельской и Смоленской губерний РСФСР. Увеличение в 2 раза</a:t>
            </a:r>
            <a:endParaRPr lang="ru-RU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algn="ctr"/>
            <a:r>
              <a:rPr lang="ru-RU" altLang="en-US" sz="2800">
                <a:latin typeface="Times New Roman" panose="02020603050405020304" charset="0"/>
                <a:cs typeface="Times New Roman" panose="02020603050405020304" charset="0"/>
              </a:rPr>
              <a:t>+ Передача Ходжентского округа Таджикистана из Узбекистана </a:t>
            </a:r>
            <a:endParaRPr lang="ru-RU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11" name="Замещающее содержимое 110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72530" y="0"/>
            <a:ext cx="5919470" cy="68687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Текстовое поле 9"/>
          <p:cNvSpPr txBox="1"/>
          <p:nvPr/>
        </p:nvSpPr>
        <p:spPr>
          <a:xfrm>
            <a:off x="9293225" y="3188970"/>
            <a:ext cx="2109470" cy="4019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p>
            <a:pPr algn="ctr"/>
            <a:r>
              <a:rPr lang="ru-RU" altLang="en-US" sz="3600" b="1">
                <a:solidFill>
                  <a:srgbClr val="C00000"/>
                </a:solidFill>
              </a:rPr>
              <a:t>1924 </a:t>
            </a:r>
            <a:r>
              <a:rPr lang="ru-RU" altLang="en-US" sz="2400" b="1">
                <a:solidFill>
                  <a:srgbClr val="C00000"/>
                </a:solidFill>
              </a:rPr>
              <a:t>г.</a:t>
            </a:r>
            <a:endParaRPr lang="ru-RU" altLang="en-US" sz="2400" b="1">
              <a:solidFill>
                <a:srgbClr val="C00000"/>
              </a:solidFill>
            </a:endParaRPr>
          </a:p>
        </p:txBody>
      </p:sp>
      <p:sp>
        <p:nvSpPr>
          <p:cNvPr id="11" name="Текстовое поле 10"/>
          <p:cNvSpPr txBox="1"/>
          <p:nvPr/>
        </p:nvSpPr>
        <p:spPr>
          <a:xfrm>
            <a:off x="8967470" y="5187315"/>
            <a:ext cx="2212975" cy="4203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ru-RU" altLang="en-US" sz="3600" b="1">
                <a:solidFill>
                  <a:srgbClr val="C00000"/>
                </a:solidFill>
              </a:rPr>
              <a:t>1926 г.</a:t>
            </a:r>
            <a:endParaRPr lang="ru-RU" altLang="en-US" sz="3600" b="1">
              <a:solidFill>
                <a:srgbClr val="C00000"/>
              </a:solidFill>
            </a:endParaRPr>
          </a:p>
        </p:txBody>
      </p:sp>
      <p:sp>
        <p:nvSpPr>
          <p:cNvPr id="12" name="Текстовое поле 11"/>
          <p:cNvSpPr txBox="1"/>
          <p:nvPr/>
        </p:nvSpPr>
        <p:spPr>
          <a:xfrm>
            <a:off x="565150" y="5608320"/>
            <a:ext cx="4766310" cy="1014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ru-RU" altLang="en-US" sz="2000" i="1">
                <a:solidFill>
                  <a:srgbClr val="FF0000"/>
                </a:solidFill>
                <a:sym typeface="+mn-ea"/>
              </a:rPr>
              <a:t>Губернии, уезды, волости преобразовались в области, районы, сельсоветы</a:t>
            </a:r>
            <a:endParaRPr lang="ru-RU" altLang="en-US" sz="2000" i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 b="1">
                <a:solidFill>
                  <a:schemeClr val="tx1"/>
                </a:solidFill>
              </a:rPr>
              <a:t>Конституция </a:t>
            </a:r>
            <a:r>
              <a:rPr lang="ru-RU" altLang="en-US" b="1">
                <a:solidFill>
                  <a:srgbClr val="C00000"/>
                </a:solidFill>
              </a:rPr>
              <a:t>1924 г.</a:t>
            </a:r>
            <a:endParaRPr lang="ru-RU" altLang="en-US" b="1">
              <a:solidFill>
                <a:srgbClr val="C00000"/>
              </a:solidFill>
            </a:endParaRPr>
          </a:p>
        </p:txBody>
      </p:sp>
      <p:sp>
        <p:nvSpPr>
          <p:cNvPr id="5" name="Замещающее содержимое 4"/>
          <p:cNvSpPr>
            <a:spLocks noGrp="1"/>
          </p:cNvSpPr>
          <p:nvPr>
            <p:ph sz="half" idx="1"/>
          </p:nvPr>
        </p:nvSpPr>
        <p:spPr>
          <a:xfrm>
            <a:off x="254000" y="1345565"/>
            <a:ext cx="6273165" cy="5002530"/>
          </a:xfrm>
          <a:solidFill>
            <a:schemeClr val="bg1"/>
          </a:solidFill>
          <a:ln w="76200">
            <a:solidFill>
              <a:srgbClr val="C00000"/>
            </a:solidFill>
          </a:ln>
        </p:spPr>
        <p:txBody>
          <a:bodyPr>
            <a:noAutofit/>
          </a:bodyPr>
          <a:p>
            <a:pPr algn="ctr"/>
            <a:r>
              <a:rPr lang="ru-RU" altLang="en-US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Июль 1923 г.</a:t>
            </a:r>
            <a:r>
              <a:rPr lang="ru-RU" altLang="en-US" sz="24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- </a:t>
            </a:r>
            <a:r>
              <a:rPr lang="en-US" altLang="en-US" sz="24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II</a:t>
            </a:r>
            <a:r>
              <a:rPr lang="ru-RU" altLang="en-US" sz="24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сессия ЦИК приняла конституцию</a:t>
            </a:r>
            <a:endParaRPr lang="ru-RU" altLang="en-US" sz="24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ctr"/>
            <a:r>
              <a:rPr lang="ru-RU" altLang="en-US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Январь 1924 г.</a:t>
            </a:r>
            <a:r>
              <a:rPr lang="ru-RU" altLang="en-US" sz="24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- утверждение конституции</a:t>
            </a:r>
            <a:endParaRPr lang="ru-RU" altLang="en-US" sz="24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ctr"/>
            <a:r>
              <a:rPr lang="ru-RU" altLang="en-US" sz="24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На </a:t>
            </a:r>
            <a:r>
              <a:rPr lang="en-US" altLang="en-US" sz="24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II </a:t>
            </a:r>
            <a:r>
              <a:rPr lang="ru-RU" altLang="en-US" sz="24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съезде Советов СССР Общее осуществление сношений с иностранными государствами, осуществление внешней торговли, руководство транспортом и почтово-телеграфной связью</a:t>
            </a:r>
            <a:endParaRPr lang="ru-RU" altLang="en-US" sz="24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ctr"/>
            <a:endParaRPr lang="ru-RU" altLang="en-US" sz="24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12" name="Замещающее содержимое 111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83666" y="0"/>
            <a:ext cx="4875609" cy="6858000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/>
              <a:t>Система власти</a:t>
            </a:r>
            <a:endParaRPr lang="ru-RU" altLang="en-US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sz="half" idx="2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113" name="Замещающая рамка рисунка 112"/>
          <p:cNvPicPr>
            <a:picLocks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41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0" name="Замещающее содержимое 99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0" y="-103505"/>
            <a:ext cx="12192000" cy="69615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>
          <a:xfrm>
            <a:off x="6702425" y="1490345"/>
            <a:ext cx="5181600" cy="4351338"/>
          </a:xfrm>
          <a:solidFill>
            <a:schemeClr val="bg1"/>
          </a:solidFill>
          <a:ln w="76200">
            <a:solidFill>
              <a:srgbClr val="C00000"/>
            </a:solidFill>
          </a:ln>
        </p:spPr>
        <p:txBody>
          <a:bodyPr>
            <a:noAutofit/>
          </a:bodyPr>
          <a:p>
            <a:pPr algn="ctr"/>
            <a:r>
              <a:rPr lang="ru-RU" altLang="en-US" sz="2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К началу</a:t>
            </a:r>
            <a:r>
              <a:rPr lang="ru-RU" altLang="en-US" sz="26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1920-х</a:t>
            </a:r>
            <a:r>
              <a:rPr lang="ru-RU" altLang="en-US" sz="2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: </a:t>
            </a:r>
            <a:r>
              <a:rPr lang="ru-RU" altLang="en-US" sz="2600" i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Российская, Украинская, Белорусская, Азербайджанская, Армянская, Грузинская</a:t>
            </a:r>
            <a:r>
              <a:rPr lang="ru-RU" altLang="en-US" sz="2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советские республики, </a:t>
            </a:r>
            <a:r>
              <a:rPr lang="ru-RU" altLang="en-US" sz="2600" i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Бухарская и Хорезмская</a:t>
            </a:r>
            <a:r>
              <a:rPr lang="ru-RU" altLang="en-US" sz="2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народные советские республики, </a:t>
            </a:r>
            <a:r>
              <a:rPr lang="ru-RU" altLang="en-US" sz="2600" i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Дальневосточная</a:t>
            </a:r>
            <a:r>
              <a:rPr lang="ru-RU" altLang="en-US" sz="2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республика.</a:t>
            </a:r>
            <a:endParaRPr lang="ru-RU" altLang="en-US" sz="26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8125" y="0"/>
            <a:ext cx="8385810" cy="991235"/>
          </a:xfrm>
          <a:solidFill>
            <a:schemeClr val="bg1"/>
          </a:solidFill>
          <a:ln w="76200">
            <a:solidFill>
              <a:srgbClr val="A0D0E6"/>
            </a:solidFill>
          </a:ln>
        </p:spPr>
        <p:txBody>
          <a:bodyPr/>
          <a:p>
            <a:pPr algn="ctr"/>
            <a:r>
              <a:rPr lang="ru-RU" altLang="en-US" b="1"/>
              <a:t>Территориальный состав СССР</a:t>
            </a:r>
            <a:endParaRPr lang="ru-RU" altLang="en-US"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47700" y="1490345"/>
            <a:ext cx="10515600" cy="4351338"/>
          </a:xfrm>
        </p:spPr>
        <p:txBody>
          <a:bodyPr>
            <a:normAutofit lnSpcReduction="20000"/>
          </a:bodyPr>
          <a:p>
            <a:pPr indent="457200" algn="l">
              <a:lnSpc>
                <a:spcPct val="150000"/>
              </a:lnSpc>
            </a:pPr>
            <a:r>
              <a:rPr lang="ru-RU" altLang="en-US" b="1">
                <a:solidFill>
                  <a:srgbClr val="C00000"/>
                </a:solidFill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Июнь 1919 г.</a:t>
            </a:r>
            <a:r>
              <a:rPr lang="ru-RU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- военно-политический союз РСФСР, Украины и Беларуси. Единое командование. Договорная федерация.</a:t>
            </a:r>
            <a:endParaRPr lang="ru-RU" altLang="en-US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indent="457200" algn="l">
              <a:lnSpc>
                <a:spcPct val="150000"/>
              </a:lnSpc>
            </a:pPr>
            <a:r>
              <a:rPr lang="ru-RU" altLang="en-US" b="1">
                <a:solidFill>
                  <a:srgbClr val="C00000"/>
                </a:solidFill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1920-1922 гг.</a:t>
            </a:r>
            <a:r>
              <a:rPr lang="ru-RU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- союз советских республик с РСФСР о хозяйственном и дипломатическом союзе. </a:t>
            </a:r>
            <a:endParaRPr lang="ru-RU" altLang="en-US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indent="457200" algn="l">
              <a:lnSpc>
                <a:spcPct val="150000"/>
              </a:lnSpc>
            </a:pPr>
            <a:r>
              <a:rPr lang="ru-RU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Увеличение роли общесоюзных </a:t>
            </a:r>
            <a:r>
              <a:rPr lang="ru-RU" altLang="en-US" i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наркоматов</a:t>
            </a:r>
            <a:r>
              <a:rPr lang="ru-RU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, увеличение роли </a:t>
            </a:r>
            <a:r>
              <a:rPr lang="ru-RU" altLang="en-US" i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ВЦИК</a:t>
            </a:r>
            <a:r>
              <a:rPr lang="ru-RU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. Право РСФСР представлять республики на международной арене. </a:t>
            </a:r>
            <a:endParaRPr lang="ru-RU" altLang="en-US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cxnSp>
        <p:nvCxnSpPr>
          <p:cNvPr id="5" name="Прямая со стрелкой 4"/>
          <p:cNvCxnSpPr>
            <a:stCxn id="3" idx="2"/>
            <a:endCxn id="4" idx="0"/>
          </p:cNvCxnSpPr>
          <p:nvPr/>
        </p:nvCxnSpPr>
        <p:spPr>
          <a:xfrm>
            <a:off x="1926590" y="3282950"/>
            <a:ext cx="1395095" cy="437515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01" name="Замещающее содержимое 100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068320" y="0"/>
            <a:ext cx="9123680" cy="62585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>
          <a:xfrm>
            <a:off x="151130" y="1102995"/>
            <a:ext cx="3550920" cy="2179955"/>
          </a:xfrm>
          <a:solidFill>
            <a:schemeClr val="bg1"/>
          </a:solidFill>
          <a:ln w="76200">
            <a:solidFill>
              <a:srgbClr val="C00000"/>
            </a:solidFill>
          </a:ln>
        </p:spPr>
        <p:txBody>
          <a:bodyPr>
            <a:normAutofit fontScale="90000" lnSpcReduction="20000"/>
          </a:bodyPr>
          <a:p>
            <a:pPr algn="ctr">
              <a:lnSpc>
                <a:spcPct val="150000"/>
              </a:lnSpc>
            </a:pPr>
            <a:r>
              <a:rPr lang="ru-RU" altLang="en-US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1922 г. </a:t>
            </a:r>
            <a:r>
              <a:rPr lang="ru-RU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- образование Закавказской советской социалистической республики </a:t>
            </a:r>
            <a:r>
              <a:rPr lang="ru-RU" altLang="en-US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(ЗСФСР)</a:t>
            </a:r>
            <a:endParaRPr lang="ru-RU" altLang="en-US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ctr"/>
            <a:endParaRPr lang="ru-RU" altLang="en-US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678815" y="3720465"/>
            <a:ext cx="5285105" cy="2921635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txBody>
          <a:bodyPr wrap="square" rtlCol="0">
            <a:noAutofit/>
          </a:bodyPr>
          <a:p>
            <a:pPr algn="ctr"/>
            <a:r>
              <a:rPr lang="ru-RU" altLang="en-US" sz="2800">
                <a:latin typeface="Times New Roman" panose="02020603050405020304" charset="0"/>
                <a:cs typeface="Times New Roman" panose="02020603050405020304" charset="0"/>
              </a:rPr>
              <a:t>Советская Социалистическая Республика </a:t>
            </a:r>
            <a:r>
              <a:rPr lang="ru-RU" altLang="en-US" sz="2800" i="1">
                <a:latin typeface="Times New Roman" panose="02020603050405020304" charset="0"/>
                <a:cs typeface="Times New Roman" panose="02020603050405020304" charset="0"/>
              </a:rPr>
              <a:t>Азербайджан</a:t>
            </a:r>
            <a:r>
              <a:rPr lang="ru-RU" altLang="en-US" sz="2800">
                <a:latin typeface="Times New Roman" panose="02020603050405020304" charset="0"/>
                <a:cs typeface="Times New Roman" panose="02020603050405020304" charset="0"/>
              </a:rPr>
              <a:t>, Советская Социалистическая Республика </a:t>
            </a:r>
            <a:r>
              <a:rPr lang="ru-RU" altLang="en-US" sz="2800" i="1">
                <a:latin typeface="Times New Roman" panose="02020603050405020304" charset="0"/>
                <a:cs typeface="Times New Roman" panose="02020603050405020304" charset="0"/>
              </a:rPr>
              <a:t>Грузия</a:t>
            </a:r>
            <a:r>
              <a:rPr lang="ru-RU" altLang="en-US" sz="2800">
                <a:latin typeface="Times New Roman" panose="02020603050405020304" charset="0"/>
                <a:cs typeface="Times New Roman" panose="02020603050405020304" charset="0"/>
              </a:rPr>
              <a:t>, Советская Социалистическая Республика </a:t>
            </a:r>
            <a:r>
              <a:rPr lang="ru-RU" altLang="en-US" sz="2800" i="1">
                <a:latin typeface="Times New Roman" panose="02020603050405020304" charset="0"/>
                <a:cs typeface="Times New Roman" panose="02020603050405020304" charset="0"/>
              </a:rPr>
              <a:t>Армения</a:t>
            </a:r>
            <a:endParaRPr lang="ru-RU" altLang="en-US" sz="2800" i="1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>
          <a:xfrm>
            <a:off x="385445" y="480060"/>
            <a:ext cx="5889625" cy="5897880"/>
          </a:xfrm>
        </p:spPr>
        <p:txBody>
          <a:bodyPr>
            <a:normAutofit fontScale="90000"/>
          </a:bodyPr>
          <a:p>
            <a:pPr algn="ctr"/>
            <a:r>
              <a:rPr lang="ru-RU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Среди Республик нет четкого распределения, обязанностей. </a:t>
            </a:r>
            <a:r>
              <a:rPr lang="ru-RU" altLang="en-US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Август 1922 г.</a:t>
            </a:r>
            <a:r>
              <a:rPr lang="ru-RU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- комиссия для подготовки законопроекта о новой форме государственного объединения после заявления о необходимости уточнений взаимоотношений между республиками.</a:t>
            </a:r>
            <a:endParaRPr lang="ru-RU" altLang="en-US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ctr"/>
            <a:r>
              <a:rPr lang="ru-RU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План </a:t>
            </a:r>
            <a:r>
              <a:rPr lang="ru-RU" altLang="en-US" b="1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автономизации</a:t>
            </a:r>
            <a:r>
              <a:rPr lang="ru-RU" altLang="en-US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ru-RU" altLang="en-US" b="1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Сталина</a:t>
            </a:r>
            <a:r>
              <a:rPr lang="ru-RU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и </a:t>
            </a:r>
            <a:r>
              <a:rPr lang="ru-RU" altLang="en-US" b="1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</a:rPr>
              <a:t>федерализации</a:t>
            </a:r>
            <a:r>
              <a:rPr lang="ru-RU" altLang="en-US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ru-RU" altLang="en-US" b="1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</a:rPr>
              <a:t>Ленина</a:t>
            </a:r>
            <a:endParaRPr lang="ru-RU" altLang="en-US" b="1">
              <a:solidFill>
                <a:srgbClr val="7030A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02" name="Замещающее содержимое 101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75070" y="882015"/>
            <a:ext cx="5343525" cy="4675505"/>
          </a:xfrm>
          <a:prstGeom prst="rect">
            <a:avLst/>
          </a:prstGeom>
          <a:noFill/>
          <a:ln w="9525">
            <a:solidFill>
              <a:srgbClr val="A0D0E6"/>
            </a:solidFill>
          </a:ln>
          <a:effectLst>
            <a:softEdge rad="6350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Текстовое поле 3"/>
          <p:cNvSpPr txBox="1"/>
          <p:nvPr/>
        </p:nvSpPr>
        <p:spPr>
          <a:xfrm>
            <a:off x="838835" y="363855"/>
            <a:ext cx="1051433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ru-RU" altLang="en-US" sz="3200" b="1">
                <a:latin typeface="Calibri Light" panose="020F0302020204030204" pitchFamily="34" charset="0"/>
                <a:cs typeface="Calibri Light" panose="020F0302020204030204" pitchFamily="34" charset="0"/>
              </a:rPr>
              <a:t>Образование СССР на </a:t>
            </a:r>
            <a:r>
              <a:rPr lang="en-US" altLang="en-US" sz="3200" b="1">
                <a:latin typeface="Calibri Light" panose="020F0302020204030204" pitchFamily="34" charset="0"/>
                <a:cs typeface="Calibri Light" panose="020F0302020204030204" pitchFamily="34" charset="0"/>
              </a:rPr>
              <a:t>I </a:t>
            </a:r>
            <a:r>
              <a:rPr lang="ru-RU" altLang="en-US" sz="3200" b="1">
                <a:latin typeface="Calibri Light" panose="020F0302020204030204" pitchFamily="34" charset="0"/>
                <a:cs typeface="Calibri Light" panose="020F0302020204030204" pitchFamily="34" charset="0"/>
              </a:rPr>
              <a:t>Всесоюзном съезде Советов</a:t>
            </a:r>
            <a:endParaRPr lang="ru-RU" altLang="en-US" sz="3200" b="1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r>
              <a:rPr lang="ru-RU" altLang="en-US" sz="3200" b="1">
                <a:latin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ru-RU" altLang="en-US" sz="3200" b="1">
                <a:solidFill>
                  <a:srgbClr val="C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30 декабря 1922 г.</a:t>
            </a:r>
            <a:r>
              <a:rPr lang="ru-RU" altLang="en-US" sz="3200" b="1"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  <a:endParaRPr lang="ru-RU" altLang="en-US" sz="3200" b="1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1810385" y="1593215"/>
            <a:ext cx="85039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ru-RU" altLang="en-US" sz="2000"/>
              <a:t>Съезд Советов утверждает Декларацию* и Договор** об образовании СССР</a:t>
            </a:r>
            <a:endParaRPr lang="ru-RU" altLang="en-US" sz="2000"/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1276985" y="2144395"/>
            <a:ext cx="9637395" cy="64516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p>
            <a:pPr algn="ctr"/>
            <a:r>
              <a:rPr lang="ru-RU" altLang="en-US" sz="3600">
                <a:solidFill>
                  <a:srgbClr val="C00000"/>
                </a:solidFill>
              </a:rPr>
              <a:t>Союз Советских Социалистических Республик</a:t>
            </a:r>
            <a:endParaRPr lang="ru-RU" altLang="en-US" sz="3600">
              <a:solidFill>
                <a:srgbClr val="C00000"/>
              </a:solidFill>
            </a:endParaRPr>
          </a:p>
        </p:txBody>
      </p:sp>
      <p:sp>
        <p:nvSpPr>
          <p:cNvPr id="7" name="Текстовое поле 6"/>
          <p:cNvSpPr txBox="1"/>
          <p:nvPr/>
        </p:nvSpPr>
        <p:spPr>
          <a:xfrm>
            <a:off x="492125" y="3429000"/>
            <a:ext cx="2458720" cy="175323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p>
            <a:pPr algn="ctr"/>
            <a:r>
              <a:rPr lang="ru-RU" altLang="en-US"/>
              <a:t>Российская </a:t>
            </a:r>
            <a:endParaRPr lang="ru-RU" altLang="en-US"/>
          </a:p>
          <a:p>
            <a:pPr algn="ctr"/>
            <a:r>
              <a:rPr lang="ru-RU" altLang="en-US"/>
              <a:t>Советская</a:t>
            </a:r>
            <a:endParaRPr lang="ru-RU" altLang="en-US"/>
          </a:p>
          <a:p>
            <a:pPr algn="ctr"/>
            <a:r>
              <a:rPr lang="ru-RU" altLang="en-US"/>
              <a:t>Федеративная</a:t>
            </a:r>
            <a:endParaRPr lang="ru-RU" altLang="en-US"/>
          </a:p>
          <a:p>
            <a:pPr algn="ctr"/>
            <a:r>
              <a:rPr lang="ru-RU" altLang="en-US"/>
              <a:t>Социалистическая</a:t>
            </a:r>
            <a:endParaRPr lang="ru-RU" altLang="en-US"/>
          </a:p>
          <a:p>
            <a:pPr algn="ctr"/>
            <a:r>
              <a:rPr lang="ru-RU" altLang="en-US"/>
              <a:t>Республика</a:t>
            </a:r>
            <a:endParaRPr lang="ru-RU" altLang="en-US"/>
          </a:p>
          <a:p>
            <a:pPr algn="ctr"/>
            <a:r>
              <a:rPr lang="ru-RU" altLang="en-US"/>
              <a:t>(РСФСР)</a:t>
            </a:r>
            <a:endParaRPr lang="ru-RU" altLang="en-US"/>
          </a:p>
        </p:txBody>
      </p:sp>
      <p:sp>
        <p:nvSpPr>
          <p:cNvPr id="8" name="Текстовое поле 7"/>
          <p:cNvSpPr txBox="1"/>
          <p:nvPr/>
        </p:nvSpPr>
        <p:spPr>
          <a:xfrm>
            <a:off x="3352165" y="3420745"/>
            <a:ext cx="2458085" cy="17526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noAutofit/>
          </a:bodyPr>
          <a:p>
            <a:pPr algn="ctr"/>
            <a:r>
              <a:rPr lang="ru-RU" altLang="en-US"/>
              <a:t>Белорусская </a:t>
            </a:r>
            <a:endParaRPr lang="ru-RU" altLang="en-US"/>
          </a:p>
          <a:p>
            <a:pPr algn="ctr"/>
            <a:r>
              <a:rPr lang="ru-RU" altLang="en-US"/>
              <a:t>Советская</a:t>
            </a:r>
            <a:endParaRPr lang="ru-RU" altLang="en-US"/>
          </a:p>
          <a:p>
            <a:pPr algn="ctr"/>
            <a:r>
              <a:rPr lang="ru-RU" altLang="en-US"/>
              <a:t>Социалистическая</a:t>
            </a:r>
            <a:endParaRPr lang="ru-RU" altLang="en-US"/>
          </a:p>
          <a:p>
            <a:pPr algn="ctr"/>
            <a:r>
              <a:rPr lang="ru-RU" altLang="en-US"/>
              <a:t>Республика</a:t>
            </a:r>
            <a:endParaRPr lang="ru-RU" altLang="en-US"/>
          </a:p>
          <a:p>
            <a:pPr algn="ctr"/>
            <a:r>
              <a:rPr lang="ru-RU" altLang="en-US"/>
              <a:t>(БССР)</a:t>
            </a:r>
            <a:endParaRPr lang="ru-RU" altLang="en-US"/>
          </a:p>
        </p:txBody>
      </p:sp>
      <p:sp>
        <p:nvSpPr>
          <p:cNvPr id="9" name="Текстовое поле 8"/>
          <p:cNvSpPr txBox="1"/>
          <p:nvPr/>
        </p:nvSpPr>
        <p:spPr>
          <a:xfrm>
            <a:off x="6278880" y="3420745"/>
            <a:ext cx="2458085" cy="17526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noAutofit/>
          </a:bodyPr>
          <a:p>
            <a:pPr algn="ctr"/>
            <a:r>
              <a:rPr lang="ru-RU" altLang="en-US"/>
              <a:t>Закавказская</a:t>
            </a:r>
            <a:endParaRPr lang="ru-RU" altLang="en-US"/>
          </a:p>
          <a:p>
            <a:pPr algn="ctr"/>
            <a:r>
              <a:rPr lang="ru-RU" altLang="en-US"/>
              <a:t>Советская</a:t>
            </a:r>
            <a:endParaRPr lang="ru-RU" altLang="en-US"/>
          </a:p>
          <a:p>
            <a:pPr algn="ctr"/>
            <a:r>
              <a:rPr lang="ru-RU" altLang="en-US"/>
              <a:t>Федеративная</a:t>
            </a:r>
            <a:endParaRPr lang="ru-RU" altLang="en-US"/>
          </a:p>
          <a:p>
            <a:pPr algn="ctr"/>
            <a:r>
              <a:rPr lang="ru-RU" altLang="en-US"/>
              <a:t>Социалистическая</a:t>
            </a:r>
            <a:endParaRPr lang="ru-RU" altLang="en-US"/>
          </a:p>
          <a:p>
            <a:pPr algn="ctr"/>
            <a:r>
              <a:rPr lang="ru-RU" altLang="en-US"/>
              <a:t>Республика</a:t>
            </a:r>
            <a:endParaRPr lang="ru-RU" altLang="en-US"/>
          </a:p>
          <a:p>
            <a:pPr algn="ctr"/>
            <a:r>
              <a:rPr lang="ru-RU" altLang="en-US"/>
              <a:t>(ЗСФСР)</a:t>
            </a:r>
            <a:endParaRPr lang="ru-RU" altLang="en-US"/>
          </a:p>
        </p:txBody>
      </p:sp>
      <p:sp>
        <p:nvSpPr>
          <p:cNvPr id="10" name="Текстовое поле 9"/>
          <p:cNvSpPr txBox="1"/>
          <p:nvPr/>
        </p:nvSpPr>
        <p:spPr>
          <a:xfrm>
            <a:off x="9204960" y="3420745"/>
            <a:ext cx="2458085" cy="17526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noAutofit/>
          </a:bodyPr>
          <a:p>
            <a:pPr algn="ctr"/>
            <a:r>
              <a:rPr lang="ru-RU" altLang="en-US"/>
              <a:t>Украинская</a:t>
            </a:r>
            <a:endParaRPr lang="ru-RU" altLang="en-US"/>
          </a:p>
          <a:p>
            <a:pPr algn="ctr"/>
            <a:r>
              <a:rPr lang="ru-RU" altLang="en-US"/>
              <a:t>Советская</a:t>
            </a:r>
            <a:endParaRPr lang="ru-RU" altLang="en-US"/>
          </a:p>
          <a:p>
            <a:pPr algn="ctr"/>
            <a:r>
              <a:rPr lang="ru-RU" altLang="en-US"/>
              <a:t>Социалистическая</a:t>
            </a:r>
            <a:endParaRPr lang="ru-RU" altLang="en-US"/>
          </a:p>
          <a:p>
            <a:pPr algn="ctr"/>
            <a:r>
              <a:rPr lang="ru-RU" altLang="en-US"/>
              <a:t>Республика</a:t>
            </a:r>
            <a:endParaRPr lang="ru-RU" altLang="en-US"/>
          </a:p>
          <a:p>
            <a:pPr algn="ctr"/>
            <a:r>
              <a:rPr lang="ru-RU" altLang="en-US"/>
              <a:t>(УССР)</a:t>
            </a:r>
            <a:endParaRPr lang="ru-RU" altLang="en-US"/>
          </a:p>
        </p:txBody>
      </p:sp>
      <p:cxnSp>
        <p:nvCxnSpPr>
          <p:cNvPr id="13" name="Прямая со стрелкой 12"/>
          <p:cNvCxnSpPr/>
          <p:nvPr/>
        </p:nvCxnSpPr>
        <p:spPr>
          <a:xfrm flipH="1">
            <a:off x="1653540" y="2789555"/>
            <a:ext cx="4445" cy="54165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4579620" y="2800350"/>
            <a:ext cx="4445" cy="54165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7505700" y="2789555"/>
            <a:ext cx="4445" cy="54165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10431780" y="2800985"/>
            <a:ext cx="4445" cy="54165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7" name="Текстовое поле 16"/>
          <p:cNvSpPr txBox="1"/>
          <p:nvPr/>
        </p:nvSpPr>
        <p:spPr>
          <a:xfrm>
            <a:off x="272415" y="5409565"/>
            <a:ext cx="116674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/>
              <a:t>*</a:t>
            </a:r>
            <a:r>
              <a:rPr lang="ru-RU" altLang="en-US" i="1"/>
              <a:t>Декларация</a:t>
            </a:r>
            <a:r>
              <a:rPr lang="ru-RU" altLang="en-US"/>
              <a:t> - принципы добровольности объединения, равноправие республик, право свободного выхода из союза.</a:t>
            </a:r>
            <a:endParaRPr lang="ru-RU" altLang="en-US"/>
          </a:p>
        </p:txBody>
      </p:sp>
      <p:sp>
        <p:nvSpPr>
          <p:cNvPr id="18" name="Текстовое поле 17"/>
          <p:cNvSpPr txBox="1"/>
          <p:nvPr/>
        </p:nvSpPr>
        <p:spPr>
          <a:xfrm>
            <a:off x="272415" y="5804535"/>
            <a:ext cx="116668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/>
              <a:t>**</a:t>
            </a:r>
            <a:r>
              <a:rPr lang="ru-RU" altLang="en-US" i="1"/>
              <a:t>Договор</a:t>
            </a:r>
            <a:r>
              <a:rPr lang="ru-RU" altLang="en-US"/>
              <a:t> - система органов власти, компетенция и взаимоотношения.</a:t>
            </a:r>
            <a:endParaRPr lang="ru-RU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Текстовое поле 1"/>
          <p:cNvSpPr txBox="1"/>
          <p:nvPr/>
        </p:nvSpPr>
        <p:spPr>
          <a:xfrm>
            <a:off x="2459355" y="583565"/>
            <a:ext cx="7273290" cy="460375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p>
            <a:pPr algn="ctr"/>
            <a:r>
              <a:rPr lang="ru-RU" altLang="en-US" sz="2400" b="1">
                <a:solidFill>
                  <a:schemeClr val="tx1"/>
                </a:solidFill>
              </a:rPr>
              <a:t>ЦИК </a:t>
            </a:r>
            <a:r>
              <a:rPr lang="ru-RU" altLang="en-US" sz="2400">
                <a:solidFill>
                  <a:schemeClr val="tx1"/>
                </a:solidFill>
              </a:rPr>
              <a:t>(Центральный исполнительный комитет)</a:t>
            </a:r>
            <a:r>
              <a:rPr lang="ru-RU" altLang="en-US" sz="2400" b="1">
                <a:solidFill>
                  <a:schemeClr val="tx1"/>
                </a:solidFill>
              </a:rPr>
              <a:t> СССР</a:t>
            </a:r>
            <a:endParaRPr lang="ru-RU" altLang="en-US" sz="2400" b="1">
              <a:solidFill>
                <a:schemeClr val="tx1"/>
              </a:solidFill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115570" y="5490210"/>
            <a:ext cx="2879725" cy="3683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rtlCol="0">
            <a:noAutofit/>
          </a:bodyPr>
          <a:p>
            <a:pPr algn="ctr"/>
            <a:r>
              <a:rPr lang="ru-RU" altLang="en-US" b="1"/>
              <a:t>М. И. Калинин</a:t>
            </a:r>
            <a:endParaRPr lang="ru-RU" altLang="en-US" b="1"/>
          </a:p>
        </p:txBody>
      </p:sp>
      <p:pic>
        <p:nvPicPr>
          <p:cNvPr id="100" name="Замещающее содержимое 99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38125" y="1575435"/>
            <a:ext cx="2635250" cy="3680460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  <p:sp>
        <p:nvSpPr>
          <p:cNvPr id="8" name="Текстовое поле 7"/>
          <p:cNvSpPr txBox="1"/>
          <p:nvPr/>
        </p:nvSpPr>
        <p:spPr>
          <a:xfrm>
            <a:off x="3152140" y="5490210"/>
            <a:ext cx="2879725" cy="3683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p>
            <a:pPr algn="ctr"/>
            <a:r>
              <a:rPr lang="ru-RU" altLang="en-US" b="1"/>
              <a:t>Г. И. Петровский</a:t>
            </a:r>
            <a:endParaRPr lang="ru-RU" altLang="en-US" b="1"/>
          </a:p>
        </p:txBody>
      </p:sp>
      <p:pic>
        <p:nvPicPr>
          <p:cNvPr id="101" name="Замещающее содержимое 100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280410" y="1575435"/>
            <a:ext cx="2627630" cy="3680460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  <p:sp>
        <p:nvSpPr>
          <p:cNvPr id="11" name="Текстовое поле 10"/>
          <p:cNvSpPr txBox="1"/>
          <p:nvPr/>
        </p:nvSpPr>
        <p:spPr>
          <a:xfrm>
            <a:off x="6188710" y="5490210"/>
            <a:ext cx="2879725" cy="3683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p>
            <a:pPr algn="ctr"/>
            <a:r>
              <a:rPr lang="ru-RU" altLang="en-US" b="1"/>
              <a:t>А. Г. Червяков</a:t>
            </a:r>
            <a:endParaRPr lang="ru-RU" altLang="en-US" b="1"/>
          </a:p>
        </p:txBody>
      </p:sp>
      <p:pic>
        <p:nvPicPr>
          <p:cNvPr id="103" name="Изображение 102"/>
          <p:cNvPicPr/>
          <p:nvPr/>
        </p:nvPicPr>
        <p:blipFill>
          <a:blip r:embed="rId4"/>
          <a:stretch>
            <a:fillRect/>
          </a:stretch>
        </p:blipFill>
        <p:spPr>
          <a:xfrm>
            <a:off x="6315075" y="1574800"/>
            <a:ext cx="2626995" cy="3681095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  <p:sp>
        <p:nvSpPr>
          <p:cNvPr id="12" name="Текстовое поле 11"/>
          <p:cNvSpPr txBox="1"/>
          <p:nvPr/>
        </p:nvSpPr>
        <p:spPr>
          <a:xfrm>
            <a:off x="9225280" y="5490210"/>
            <a:ext cx="2879725" cy="3683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p>
            <a:pPr algn="ctr"/>
            <a:r>
              <a:rPr lang="ru-RU" altLang="en-US" b="1"/>
              <a:t>Н. Н. Нариманов</a:t>
            </a:r>
            <a:endParaRPr lang="ru-RU" altLang="en-US" b="1"/>
          </a:p>
        </p:txBody>
      </p:sp>
      <p:pic>
        <p:nvPicPr>
          <p:cNvPr id="104" name="Изображение 103"/>
          <p:cNvPicPr/>
          <p:nvPr/>
        </p:nvPicPr>
        <p:blipFill>
          <a:blip r:embed="rId5"/>
          <a:stretch>
            <a:fillRect/>
          </a:stretch>
        </p:blipFill>
        <p:spPr>
          <a:xfrm>
            <a:off x="9349105" y="1574800"/>
            <a:ext cx="2626995" cy="3680460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  <p:sp>
        <p:nvSpPr>
          <p:cNvPr id="4" name="Текстовое поле 3"/>
          <p:cNvSpPr txBox="1"/>
          <p:nvPr/>
        </p:nvSpPr>
        <p:spPr>
          <a:xfrm>
            <a:off x="463550" y="6215380"/>
            <a:ext cx="75660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>
                <a:solidFill>
                  <a:srgbClr val="FF0000"/>
                </a:solidFill>
              </a:rPr>
              <a:t>Исполнительная власть до принятия Конституции у Совнаркома РСФСР</a:t>
            </a:r>
            <a:endParaRPr lang="ru-RU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3" name="Замещающее содержимое 102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449705" y="3755390"/>
            <a:ext cx="9293225" cy="31026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25320" y="112395"/>
            <a:ext cx="8268335" cy="801370"/>
          </a:xfrm>
        </p:spPr>
        <p:txBody>
          <a:bodyPr/>
          <a:p>
            <a:pPr algn="ctr"/>
            <a:r>
              <a:rPr lang="ru-RU" altLang="en-US" b="1"/>
              <a:t>Средняя Азия</a:t>
            </a:r>
            <a:endParaRPr lang="ru-RU" altLang="en-US" b="1"/>
          </a:p>
        </p:txBody>
      </p:sp>
      <p:sp>
        <p:nvSpPr>
          <p:cNvPr id="5" name="Замещающее содержимое 4"/>
          <p:cNvSpPr>
            <a:spLocks noGrp="1"/>
          </p:cNvSpPr>
          <p:nvPr>
            <p:ph sz="half" idx="1"/>
          </p:nvPr>
        </p:nvSpPr>
        <p:spPr>
          <a:xfrm>
            <a:off x="195580" y="913765"/>
            <a:ext cx="11728450" cy="3272155"/>
          </a:xfrm>
        </p:spPr>
        <p:txBody>
          <a:bodyPr>
            <a:normAutofit lnSpcReduction="20000"/>
          </a:bodyPr>
          <a:p>
            <a:pPr algn="just"/>
            <a:r>
              <a:rPr lang="ru-RU" altLang="en-US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1924-1925 гг.</a:t>
            </a:r>
            <a:r>
              <a:rPr lang="ru-RU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национально-государственное размежевание в Средней Азии.</a:t>
            </a:r>
            <a:endParaRPr lang="ru-RU" altLang="en-US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just"/>
            <a:r>
              <a:rPr lang="ru-RU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На территории Туркестанской АССР, Бухарской и Хорезмской народных республик появились Узбекская и Туркменская СССР.</a:t>
            </a:r>
            <a:endParaRPr lang="ru-RU" altLang="en-US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just"/>
            <a:r>
              <a:rPr lang="ru-RU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В </a:t>
            </a:r>
            <a:r>
              <a:rPr lang="ru-RU" altLang="en-US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1929 г.</a:t>
            </a:r>
            <a:r>
              <a:rPr lang="ru-RU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в союзную республику преобразована Таджикская АССР.</a:t>
            </a:r>
            <a:endParaRPr lang="ru-RU" altLang="en-US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ru-RU" altLang="en-US" sz="3600">
                <a:latin typeface="Times New Roman" panose="02020603050405020304" charset="0"/>
                <a:cs typeface="Times New Roman" panose="02020603050405020304" charset="0"/>
              </a:rPr>
              <a:t>Процесс образования автономных республик и областей</a:t>
            </a:r>
            <a:endParaRPr lang="ru-RU" altLang="en-US" sz="36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Замещающее содержимое 4"/>
          <p:cNvSpPr>
            <a:spLocks noGrp="1"/>
          </p:cNvSpPr>
          <p:nvPr>
            <p:ph sz="half" idx="1"/>
          </p:nvPr>
        </p:nvSpPr>
        <p:spPr>
          <a:xfrm>
            <a:off x="321945" y="3213735"/>
            <a:ext cx="4890770" cy="3305810"/>
          </a:xfrm>
          <a:solidFill>
            <a:schemeClr val="bg1"/>
          </a:solidFill>
          <a:ln w="76200">
            <a:solidFill>
              <a:srgbClr val="C00000"/>
            </a:solidFill>
          </a:ln>
        </p:spPr>
        <p:txBody>
          <a:bodyPr/>
          <a:p>
            <a:pPr algn="ctr"/>
            <a:r>
              <a:rPr lang="ru-RU" altLang="en-US">
                <a:solidFill>
                  <a:schemeClr val="tx1"/>
                </a:solidFill>
              </a:rPr>
              <a:t>Закавказье - </a:t>
            </a:r>
            <a:r>
              <a:rPr lang="ru-RU" altLang="en-US" b="1">
                <a:solidFill>
                  <a:srgbClr val="FF0000"/>
                </a:solidFill>
              </a:rPr>
              <a:t>Дагестанская АССР</a:t>
            </a:r>
            <a:r>
              <a:rPr lang="ru-RU" altLang="en-US">
                <a:solidFill>
                  <a:schemeClr val="tx1"/>
                </a:solidFill>
              </a:rPr>
              <a:t>, </a:t>
            </a:r>
            <a:r>
              <a:rPr lang="ru-RU" altLang="en-US" b="1">
                <a:solidFill>
                  <a:srgbClr val="FF0000"/>
                </a:solidFill>
              </a:rPr>
              <a:t>Горская АССР</a:t>
            </a:r>
            <a:endParaRPr lang="ru-RU" altLang="en-US" b="1">
              <a:solidFill>
                <a:srgbClr val="FF0000"/>
              </a:solidFill>
            </a:endParaRPr>
          </a:p>
          <a:p>
            <a:pPr algn="ctr"/>
            <a:r>
              <a:rPr lang="ru-RU" altLang="en-US">
                <a:solidFill>
                  <a:schemeClr val="tx1"/>
                </a:solidFill>
              </a:rPr>
              <a:t>Сибирь - </a:t>
            </a:r>
            <a:r>
              <a:rPr lang="ru-RU" altLang="en-US" b="1">
                <a:solidFill>
                  <a:srgbClr val="FF0000"/>
                </a:solidFill>
              </a:rPr>
              <a:t>Якутская АССР</a:t>
            </a:r>
            <a:r>
              <a:rPr lang="ru-RU" altLang="en-US">
                <a:solidFill>
                  <a:schemeClr val="tx1"/>
                </a:solidFill>
              </a:rPr>
              <a:t>,</a:t>
            </a:r>
            <a:endParaRPr lang="ru-RU" altLang="en-US">
              <a:solidFill>
                <a:schemeClr val="tx1"/>
              </a:solidFill>
            </a:endParaRPr>
          </a:p>
          <a:p>
            <a:pPr algn="ctr"/>
            <a:r>
              <a:rPr lang="ru-RU" altLang="en-US" b="1">
                <a:solidFill>
                  <a:srgbClr val="FF0000"/>
                </a:solidFill>
              </a:rPr>
              <a:t>Бурят-Монгольская АССР</a:t>
            </a:r>
            <a:endParaRPr lang="ru-RU" altLang="en-US" b="1">
              <a:solidFill>
                <a:srgbClr val="FF0000"/>
              </a:solidFill>
            </a:endParaRPr>
          </a:p>
          <a:p>
            <a:pPr algn="ctr"/>
            <a:endParaRPr lang="ru-RU" altLang="en-US" b="1">
              <a:solidFill>
                <a:srgbClr val="FF0000"/>
              </a:solidFill>
            </a:endParaRPr>
          </a:p>
        </p:txBody>
      </p:sp>
      <p:pic>
        <p:nvPicPr>
          <p:cNvPr id="106" name="Замещающее содержимое 10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700395" y="1584325"/>
            <a:ext cx="3954780" cy="19773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" name="Изображение 107"/>
          <p:cNvPicPr/>
          <p:nvPr/>
        </p:nvPicPr>
        <p:blipFill>
          <a:blip r:embed="rId3"/>
          <a:stretch>
            <a:fillRect/>
          </a:stretch>
        </p:blipFill>
        <p:spPr>
          <a:xfrm>
            <a:off x="6275705" y="2236470"/>
            <a:ext cx="3954780" cy="1978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" name="Изображение 108"/>
          <p:cNvPicPr/>
          <p:nvPr/>
        </p:nvPicPr>
        <p:blipFill>
          <a:blip r:embed="rId4"/>
          <a:stretch>
            <a:fillRect/>
          </a:stretch>
        </p:blipFill>
        <p:spPr>
          <a:xfrm>
            <a:off x="7030085" y="2870835"/>
            <a:ext cx="3954780" cy="19786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" name="Изображение 109"/>
          <p:cNvPicPr/>
          <p:nvPr/>
        </p:nvPicPr>
        <p:blipFill>
          <a:blip r:embed="rId5"/>
          <a:stretch>
            <a:fillRect/>
          </a:stretch>
        </p:blipFill>
        <p:spPr>
          <a:xfrm>
            <a:off x="7990205" y="3561715"/>
            <a:ext cx="3954780" cy="19786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2768</Words>
  <Application>WPS Presentation</Application>
  <PresentationFormat>宽屏</PresentationFormat>
  <Paragraphs>98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SimSun</vt:lpstr>
      <vt:lpstr>Wingdings</vt:lpstr>
      <vt:lpstr>Calibri Light</vt:lpstr>
      <vt:lpstr>Microsoft YaHei</vt:lpstr>
      <vt:lpstr>Arial Unicode MS</vt:lpstr>
      <vt:lpstr>Calibri</vt:lpstr>
      <vt:lpstr>Times New Roman</vt:lpstr>
      <vt:lpstr>Office Theme</vt:lpstr>
      <vt:lpstr>Создание СССР 1922г.</vt:lpstr>
      <vt:lpstr>Территориальный состав СССР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Средняя Азия.</vt:lpstr>
      <vt:lpstr>Процесс образования автономных республик и областей</vt:lpstr>
      <vt:lpstr>Процесс образования автономных республик и областей</vt:lpstr>
      <vt:lpstr>Конституция 1924 г.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Ангелина</cp:lastModifiedBy>
  <cp:revision>13</cp:revision>
  <dcterms:created xsi:type="dcterms:W3CDTF">2024-01-09T03:41:00Z</dcterms:created>
  <dcterms:modified xsi:type="dcterms:W3CDTF">2024-03-14T11:37:42Z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1049-12.2.0.13489</vt:lpwstr>
  </property>
  <property fmtid="{D5CDD505-2E9C-101B-9397-08002B2CF9AE}" pid="3" name="ICV">
    <vt:lpwstr>4E41006D31A540EDA6CFD78A2AA0B266_12</vt:lpwstr>
  </property>
</Properties>
</file>