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prezentaciya-po-biologii-na-temu-prirodnie-soobschestva-klass-2802121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Казенное санаторное общеобразовательное учреждение Омской области для детей, нуждающихся в длительном лечении «Красноярская лесная школа»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348880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Тема урока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Поток энергии и пищевые цепи.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1976" y="4653136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Урок  составила: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учитель биологии и химии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Сафина Н.И</a:t>
            </a:r>
          </a:p>
        </p:txBody>
      </p:sp>
    </p:spTree>
    <p:extLst>
      <p:ext uri="{BB962C8B-B14F-4D97-AF65-F5344CB8AC3E}">
        <p14:creationId xmlns:p14="http://schemas.microsoft.com/office/powerpoint/2010/main" val="1328192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Список используемой литературы и интернет ресурсов: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Пасечник В.В. Каменский А.А., Швецов Г.Г. и др. Биология.  Учебник для 9 класса. – М.: 2019. – 208 </a:t>
            </a:r>
            <a:r>
              <a:rPr lang="ru-RU" dirty="0" smtClean="0">
                <a:solidFill>
                  <a:schemeClr val="bg1"/>
                </a:solidFill>
              </a:rPr>
              <a:t>с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bg1"/>
                </a:solidFill>
              </a:rPr>
              <a:t>Соловко</a:t>
            </a:r>
            <a:r>
              <a:rPr lang="ru-RU" dirty="0">
                <a:solidFill>
                  <a:schemeClr val="bg1"/>
                </a:solidFill>
              </a:rPr>
              <a:t> Д.А. ЕГЭ по биологии Практическая подготовка, 3-е издание.- СПб.:-2017.-576 с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infourok.ru/prezentaciya-po-biologii-na-temu-prirodnie-soobschestva-klass-2802121.html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293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Цель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Продолжить формировать знание об экосистеме.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04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764704"/>
            <a:ext cx="4186808" cy="1138138"/>
          </a:xfrm>
        </p:spPr>
        <p:txBody>
          <a:bodyPr/>
          <a:lstStyle/>
          <a:p>
            <a:r>
              <a:rPr lang="ru-RU" dirty="0" smtClean="0"/>
              <a:t>Поток энергии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88640"/>
            <a:ext cx="3394230" cy="26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23528" y="2924944"/>
            <a:ext cx="8363272" cy="3672408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Как вы уже знаете, что всех живых организмов необходима  энергия.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Единственный источник энергии – </a:t>
            </a:r>
            <a:r>
              <a:rPr lang="ru-RU" i="1" dirty="0" smtClean="0">
                <a:solidFill>
                  <a:schemeClr val="bg1"/>
                </a:solidFill>
              </a:rPr>
              <a:t>солнечная энергия.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 Продуценты </a:t>
            </a:r>
            <a:r>
              <a:rPr lang="ru-RU" dirty="0" smtClean="0">
                <a:solidFill>
                  <a:schemeClr val="bg1"/>
                </a:solidFill>
              </a:rPr>
              <a:t>аккумулируют солнечную энергию и запасают её.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 Консументы</a:t>
            </a:r>
            <a:r>
              <a:rPr lang="ru-RU" dirty="0" smtClean="0">
                <a:solidFill>
                  <a:schemeClr val="bg1"/>
                </a:solidFill>
              </a:rPr>
              <a:t> получают и используют свою долю энергии. Часть они тратят на процессы, происходящие в клетке, часть выводят с продуктами жизнедеятельности в окружающую среду, часть расходуют  на процессы роста, размножения, часть рассеивается в виде тепла.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Часть растительной биомассы</a:t>
            </a:r>
            <a:r>
              <a:rPr lang="ru-RU" dirty="0" smtClean="0">
                <a:solidFill>
                  <a:schemeClr val="bg1"/>
                </a:solidFill>
              </a:rPr>
              <a:t>, несъеденная животными, вместе с запасённой в ней энергией поступает в почву в виде опада.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Растительный опад, трупы и экскременты служат источником питательных веществ и энергией для </a:t>
            </a:r>
            <a:r>
              <a:rPr lang="ru-RU" b="1" dirty="0" smtClean="0">
                <a:solidFill>
                  <a:schemeClr val="bg1"/>
                </a:solidFill>
              </a:rPr>
              <a:t>редуцентов</a:t>
            </a:r>
            <a:r>
              <a:rPr lang="ru-RU" dirty="0" smtClean="0">
                <a:solidFill>
                  <a:schemeClr val="bg1"/>
                </a:solidFill>
              </a:rPr>
              <a:t>., которые часть энергии запасают, а часть рассеивают в виде тепла. После их гибели , клетки разлагаются и в почву возвращаются в органические вещества.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177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Схема аккумулирования энергии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Энергия солнца → продуценты → </a:t>
            </a:r>
            <a:r>
              <a:rPr lang="ru-RU" dirty="0" err="1" smtClean="0">
                <a:solidFill>
                  <a:schemeClr val="bg1"/>
                </a:solidFill>
              </a:rPr>
              <a:t>консументы</a:t>
            </a:r>
            <a:r>
              <a:rPr lang="ru-RU" dirty="0" smtClean="0">
                <a:solidFill>
                  <a:schemeClr val="bg1"/>
                </a:solidFill>
              </a:rPr>
              <a:t> и </a:t>
            </a:r>
            <a:r>
              <a:rPr lang="ru-RU" dirty="0" err="1" smtClean="0">
                <a:solidFill>
                  <a:schemeClr val="bg1"/>
                </a:solidFill>
              </a:rPr>
              <a:t>редуценты</a:t>
            </a:r>
            <a:r>
              <a:rPr lang="ru-RU" dirty="0" smtClean="0">
                <a:solidFill>
                  <a:schemeClr val="bg1"/>
                </a:solidFill>
              </a:rPr>
              <a:t> → почва (органические вещества) →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→ рассеивается при разрушении различных соединений.</a:t>
            </a:r>
          </a:p>
          <a:p>
            <a:pPr marL="13716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Задание: составьте схему приводя примеры живых организмов.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039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пищевых цепей.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172272" cy="4525963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Растения (</a:t>
            </a:r>
            <a:r>
              <a:rPr lang="ru-RU" i="1" dirty="0" smtClean="0">
                <a:solidFill>
                  <a:schemeClr val="bg1"/>
                </a:solidFill>
              </a:rPr>
              <a:t>продуценты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→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→растительноядные животные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i="1" dirty="0" err="1" smtClean="0">
                <a:solidFill>
                  <a:schemeClr val="bg1"/>
                </a:solidFill>
              </a:rPr>
              <a:t>консументы</a:t>
            </a:r>
            <a:r>
              <a:rPr lang="ru-RU" i="1" dirty="0" smtClean="0">
                <a:solidFill>
                  <a:schemeClr val="bg1"/>
                </a:solidFill>
              </a:rPr>
              <a:t> 1-го порядка</a:t>
            </a:r>
            <a:r>
              <a:rPr lang="ru-RU" dirty="0" smtClean="0">
                <a:solidFill>
                  <a:schemeClr val="bg1"/>
                </a:solidFill>
              </a:rPr>
              <a:t>) → хищные животные (</a:t>
            </a:r>
            <a:r>
              <a:rPr lang="ru-RU" i="1" dirty="0" err="1" smtClean="0">
                <a:solidFill>
                  <a:schemeClr val="bg1"/>
                </a:solidFill>
              </a:rPr>
              <a:t>консументы</a:t>
            </a:r>
            <a:r>
              <a:rPr lang="ru-RU" i="1" dirty="0" smtClean="0">
                <a:solidFill>
                  <a:schemeClr val="bg1"/>
                </a:solidFill>
              </a:rPr>
              <a:t> 2-го порядка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Консументы 1-го порядка называются </a:t>
            </a:r>
            <a:r>
              <a:rPr lang="ru-RU" i="1" dirty="0" smtClean="0">
                <a:solidFill>
                  <a:schemeClr val="bg1"/>
                </a:solidFill>
              </a:rPr>
              <a:t>пасущимися</a:t>
            </a:r>
            <a:r>
              <a:rPr lang="ru-RU" dirty="0" smtClean="0">
                <a:solidFill>
                  <a:schemeClr val="bg1"/>
                </a:solidFill>
              </a:rPr>
              <a:t>, тип пищевой цепи </a:t>
            </a:r>
            <a:r>
              <a:rPr lang="ru-RU" i="1" dirty="0" smtClean="0">
                <a:solidFill>
                  <a:schemeClr val="bg1"/>
                </a:solidFill>
              </a:rPr>
              <a:t>пастбищным.</a:t>
            </a:r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4525963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Остатки </a:t>
            </a:r>
            <a:r>
              <a:rPr lang="ru-RU" i="1" dirty="0" smtClean="0">
                <a:solidFill>
                  <a:schemeClr val="bg1"/>
                </a:solidFill>
              </a:rPr>
              <a:t>продуцентов </a:t>
            </a:r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i="1" dirty="0" err="1" smtClean="0">
                <a:solidFill>
                  <a:schemeClr val="bg1"/>
                </a:solidFill>
              </a:rPr>
              <a:t>консументов</a:t>
            </a:r>
            <a:r>
              <a:rPr lang="ru-RU" i="1" dirty="0" smtClean="0">
                <a:solidFill>
                  <a:schemeClr val="bg1"/>
                </a:solidFill>
              </a:rPr>
              <a:t> 1,2,3-го порядков, </a:t>
            </a:r>
            <a:r>
              <a:rPr lang="ru-RU" dirty="0" smtClean="0">
                <a:solidFill>
                  <a:schemeClr val="bg1"/>
                </a:solidFill>
              </a:rPr>
              <a:t>а так же </a:t>
            </a:r>
            <a:r>
              <a:rPr lang="ru-RU" i="1" dirty="0" err="1" smtClean="0">
                <a:solidFill>
                  <a:schemeClr val="bg1"/>
                </a:solidFill>
              </a:rPr>
              <a:t>экстременты</a:t>
            </a:r>
            <a:r>
              <a:rPr lang="ru-RU" dirty="0" smtClean="0">
                <a:solidFill>
                  <a:schemeClr val="bg1"/>
                </a:solidFill>
              </a:rPr>
              <a:t> животных →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→</a:t>
            </a:r>
            <a:r>
              <a:rPr lang="ru-RU" dirty="0"/>
              <a:t> </a:t>
            </a:r>
            <a:r>
              <a:rPr lang="ru-RU" dirty="0" smtClean="0">
                <a:solidFill>
                  <a:schemeClr val="bg1"/>
                </a:solidFill>
              </a:rPr>
              <a:t>бактерии, грибы, микроорганизмы (</a:t>
            </a:r>
            <a:r>
              <a:rPr lang="ru-RU" i="1" dirty="0" err="1" smtClean="0">
                <a:solidFill>
                  <a:schemeClr val="bg1"/>
                </a:solidFill>
              </a:rPr>
              <a:t>редуценты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В результате образуется полуразложившаяся масса – </a:t>
            </a:r>
            <a:r>
              <a:rPr lang="ru-RU" i="1" dirty="0" smtClean="0">
                <a:solidFill>
                  <a:schemeClr val="bg1"/>
                </a:solidFill>
              </a:rPr>
              <a:t>детрит</a:t>
            </a:r>
            <a:r>
              <a:rPr lang="ru-RU" dirty="0" smtClean="0">
                <a:solidFill>
                  <a:schemeClr val="bg1"/>
                </a:solidFill>
              </a:rPr>
              <a:t>, тип пищевой цепи </a:t>
            </a:r>
            <a:r>
              <a:rPr lang="ru-RU" i="1" dirty="0" err="1" smtClean="0">
                <a:solidFill>
                  <a:schemeClr val="bg1"/>
                </a:solidFill>
              </a:rPr>
              <a:t>детритный</a:t>
            </a:r>
            <a:endParaRPr lang="ru-RU" i="1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907704" y="1340768"/>
            <a:ext cx="576064" cy="50405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9987">
            <a:off x="5328687" y="1296726"/>
            <a:ext cx="665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428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764704"/>
            <a:ext cx="8229600" cy="518457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результате деятельности </a:t>
            </a:r>
            <a:r>
              <a:rPr lang="ru-RU" dirty="0" err="1" smtClean="0">
                <a:solidFill>
                  <a:schemeClr val="bg1"/>
                </a:solidFill>
              </a:rPr>
              <a:t>редуцентов</a:t>
            </a:r>
            <a:r>
              <a:rPr lang="ru-RU" dirty="0" smtClean="0">
                <a:solidFill>
                  <a:schemeClr val="bg1"/>
                </a:solidFill>
              </a:rPr>
              <a:t>, энергия, заключенная в мёртвом органическом веществе, будет полностью использована и рассеяна в виде тепла при дыхании.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78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Исключения: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Если местные абиотические условия очень неблагоприятны для процесса разложения (высокая влажность или сухость</a:t>
            </a:r>
            <a:r>
              <a:rPr lang="ru-RU" dirty="0">
                <a:solidFill>
                  <a:schemeClr val="bg1"/>
                </a:solidFill>
              </a:rPr>
              <a:t>, мерзлота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Такие залежи накапливаются и превращаются в горючие полезные ископаемые  (уголь, нефть, торф).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28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Круговорот </a:t>
            </a:r>
            <a:r>
              <a:rPr lang="ru-RU" dirty="0" smtClean="0">
                <a:solidFill>
                  <a:schemeClr val="bg1"/>
                </a:solidFill>
              </a:rPr>
              <a:t>веществ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Благодаря жизнедеятельности организмов в экосистемах непрерывно протекают процессы синтеза и распада органических веществ и происходит круговорот веществ.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981" y="3284984"/>
            <a:ext cx="4358275" cy="326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329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4644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Д/з: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Прочитайте §46. Приведите пример пищевой цепи.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351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</TotalTime>
  <Words>373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Казенное санаторное общеобразовательное учреждение Омской области для детей, нуждающихся в длительном лечении «Красноярская лесная школа»</vt:lpstr>
      <vt:lpstr>Цель урока:</vt:lpstr>
      <vt:lpstr>Поток энергии</vt:lpstr>
      <vt:lpstr>Схема аккумулирования энергии </vt:lpstr>
      <vt:lpstr>Типы пищевых цепей.</vt:lpstr>
      <vt:lpstr>В результате деятельности редуцентов, энергия, заключенная в мёртвом органическом веществе, будет полностью использована и рассеяна в виде тепла при дыхании.</vt:lpstr>
      <vt:lpstr>Исключения:</vt:lpstr>
      <vt:lpstr>Круговорот веществ</vt:lpstr>
      <vt:lpstr>Д/з: Прочитайте §46. Приведите пример пищевой цепи. </vt:lpstr>
      <vt:lpstr>Список используемой литературы и интернет ресурсов: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Казенное санаторное общеобразовательное учреждение Омской области для детей, нуждающихся в длительном лечении «Красноярская лесная школа»</dc:title>
  <dc:creator>Наталья</dc:creator>
  <cp:lastModifiedBy>renat_safin@outlook.com</cp:lastModifiedBy>
  <cp:revision>6</cp:revision>
  <dcterms:created xsi:type="dcterms:W3CDTF">2020-04-09T01:08:37Z</dcterms:created>
  <dcterms:modified xsi:type="dcterms:W3CDTF">2024-03-14T11:49:12Z</dcterms:modified>
</cp:coreProperties>
</file>