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8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60;&#1077;&#1085;&#1086;&#1083;&#1086;&#1075;&#1080;&#1103;" TargetMode="External"/><Relationship Id="rId2" Type="http://schemas.openxmlformats.org/officeDocument/2006/relationships/hyperlink" Target="https://yandex.ru/images/search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iofile.ru/bio/15882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Тема урока</a:t>
            </a:r>
            <a:r>
              <a:rPr lang="ru-RU" dirty="0" smtClean="0"/>
              <a:t>: Экскурсия (теоретическая часть ) сезонные изменения в природе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869160"/>
            <a:ext cx="3236404" cy="1239634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dirty="0">
                <a:solidFill>
                  <a:schemeClr val="tx1"/>
                </a:solidFill>
              </a:rPr>
              <a:t>Урок  составила: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учитель биологии и химии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Сафина Н.И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411982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Казенное санаторное общеобразовательное учреждение Омской области для детей, нуждающихся в длительном лечении «Красноярская лесная школа»</a:t>
            </a:r>
          </a:p>
        </p:txBody>
      </p:sp>
    </p:spTree>
    <p:extLst>
      <p:ext uri="{BB962C8B-B14F-4D97-AF65-F5344CB8AC3E}">
        <p14:creationId xmlns:p14="http://schemas.microsoft.com/office/powerpoint/2010/main" val="3244291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dirty="0"/>
              <a:t>Список используемой литературы и интернет ресурсов: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Пасечник В.В. Каменский А.А., Швецов Г.Г. и др. Биология.  Учебник для 9 класса. – М.: 2019. – 208 с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https://yandex.ru/images/search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https://ru.wikipedia.org/wiki/</a:t>
            </a:r>
            <a:r>
              <a:rPr lang="ru-RU" dirty="0" smtClean="0">
                <a:hlinkClick r:id="rId3"/>
              </a:rPr>
              <a:t>Фенология</a:t>
            </a: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biofile.ru/bio/15882.html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5953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00201"/>
            <a:ext cx="8219256" cy="26208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Познакомиться </a:t>
            </a:r>
            <a:r>
              <a:rPr lang="ru-RU" dirty="0"/>
              <a:t>с сезонными изменениями в жизни организмов; выяснить их биологическое значение; научиться фиксировать сезонные изменения в жизни растений и 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2177270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Среда </a:t>
            </a:r>
            <a:r>
              <a:rPr lang="ru-RU" dirty="0"/>
              <a:t>жизни и её </a:t>
            </a:r>
            <a:r>
              <a:rPr lang="ru-RU" dirty="0" smtClean="0"/>
              <a:t>обитатели</a:t>
            </a:r>
            <a:r>
              <a:rPr lang="ru-RU" dirty="0" smtClean="0"/>
              <a:t>. </a:t>
            </a:r>
            <a:r>
              <a:rPr lang="ru-RU" dirty="0" err="1" smtClean="0"/>
              <a:t>Экосистемная</a:t>
            </a:r>
            <a:r>
              <a:rPr lang="ru-RU" dirty="0" smtClean="0"/>
              <a:t> </a:t>
            </a:r>
            <a:r>
              <a:rPr lang="ru-RU" dirty="0"/>
              <a:t>организация природы (на примере водоёма, луга, поля, городского парка</a:t>
            </a:r>
            <a:r>
              <a:rPr lang="ru-RU" dirty="0" smtClean="0"/>
              <a:t>).</a:t>
            </a:r>
          </a:p>
          <a:p>
            <a:pPr marL="514350" indent="-514350">
              <a:buAutoNum type="arabicPeriod"/>
            </a:pPr>
            <a:r>
              <a:rPr lang="ru-RU" dirty="0" smtClean="0"/>
              <a:t>Адаптации организмов к условиям среды.</a:t>
            </a:r>
          </a:p>
          <a:p>
            <a:pPr marL="514350" indent="-514350">
              <a:buAutoNum type="arabicPeriod"/>
            </a:pPr>
            <a:r>
              <a:rPr lang="ru-RU" dirty="0"/>
              <a:t>Сезонные изменения в живой природе. Особенности организации наблюдений как метода биологических исследований.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9198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Сезонные изменения в природе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349079"/>
          </a:xfrm>
        </p:spPr>
        <p:txBody>
          <a:bodyPr/>
          <a:lstStyle/>
          <a:p>
            <a:pPr algn="ctr">
              <a:buFontTx/>
              <a:buChar char="-"/>
            </a:pPr>
            <a:r>
              <a:rPr lang="ru-RU" sz="3600" dirty="0"/>
              <a:t>з</a:t>
            </a:r>
            <a:r>
              <a:rPr lang="ru-RU" sz="3600" dirty="0" smtClean="0"/>
              <a:t>акономерно чередующиеся сезонные явления.</a:t>
            </a:r>
          </a:p>
          <a:p>
            <a:pPr marL="0" indent="0">
              <a:buNone/>
            </a:pPr>
            <a:r>
              <a:rPr lang="ru-RU" dirty="0" smtClean="0"/>
              <a:t>Они зависят от местности, где проводятся наблюдения.</a:t>
            </a:r>
          </a:p>
          <a:p>
            <a:pPr marL="0" indent="0">
              <a:buNone/>
            </a:pPr>
            <a:r>
              <a:rPr lang="ru-RU" dirty="0" smtClean="0"/>
              <a:t>Для каждой местности характерны свои сезонные изменения и календарный график этих изменений, колебания сроков наступления могут быть значительными.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2281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Фенологические наблюдения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Наука, занимающаяся фенологическими наблюдениями, </a:t>
            </a:r>
            <a:r>
              <a:rPr lang="ru-RU" dirty="0"/>
              <a:t>называется </a:t>
            </a:r>
            <a:r>
              <a:rPr lang="ru-RU" dirty="0" smtClean="0">
                <a:solidFill>
                  <a:srgbClr val="FF0000"/>
                </a:solidFill>
              </a:rPr>
              <a:t>фенология </a:t>
            </a:r>
          </a:p>
          <a:p>
            <a:pPr marL="0" indent="0" algn="ctr">
              <a:buNone/>
            </a:pPr>
            <a:r>
              <a:rPr lang="ru-RU" dirty="0" smtClean="0"/>
              <a:t>-</a:t>
            </a:r>
            <a:r>
              <a:rPr lang="ru-RU" dirty="0"/>
              <a:t>система знаний и совокупность сведений о сезонных явлениях природы, сроках их наступления и причинах, определяющих эти </a:t>
            </a:r>
            <a:r>
              <a:rPr lang="ru-RU" dirty="0" smtClean="0"/>
              <a:t>сроки</a:t>
            </a:r>
          </a:p>
          <a:p>
            <a:pPr marL="0" indent="0" algn="ctr">
              <a:buNone/>
            </a:pPr>
            <a:r>
              <a:rPr lang="ru-RU" dirty="0"/>
              <a:t>-</a:t>
            </a:r>
            <a:r>
              <a:rPr lang="ru-RU" dirty="0" smtClean="0"/>
              <a:t>наука </a:t>
            </a:r>
            <a:r>
              <a:rPr lang="ru-RU" dirty="0"/>
              <a:t>о пространственно-временных закономерностях циклических изменений природных объектов и их комплексов, связанных с годичным движением Земли вокруг Солнца.</a:t>
            </a: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Применения фенологических наблюдений:</a:t>
            </a:r>
          </a:p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в сельском хозяйстве, лесном хозяйстве, охотничье-промысловых хозяйствах, отрасль туризма и др.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5950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Методы фенологических наблюдений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Визуальный;</a:t>
            </a:r>
          </a:p>
          <a:p>
            <a:r>
              <a:rPr lang="ru-RU" dirty="0" smtClean="0"/>
              <a:t>Количественный (например</a:t>
            </a:r>
            <a:r>
              <a:rPr lang="ru-RU" dirty="0"/>
              <a:t>: учет динамики абиотических компонентов </a:t>
            </a:r>
            <a:r>
              <a:rPr lang="ru-RU" dirty="0" smtClean="0"/>
              <a:t>геосистем) </a:t>
            </a:r>
            <a:r>
              <a:rPr lang="ru-RU" dirty="0"/>
              <a:t>;</a:t>
            </a:r>
            <a:endParaRPr lang="ru-RU" dirty="0" smtClean="0"/>
          </a:p>
          <a:p>
            <a:r>
              <a:rPr lang="ru-RU" dirty="0"/>
              <a:t>Интегральный </a:t>
            </a:r>
            <a:r>
              <a:rPr lang="ru-RU" dirty="0" smtClean="0"/>
              <a:t>(наблюдения ведутся </a:t>
            </a:r>
            <a:r>
              <a:rPr lang="ru-RU" dirty="0"/>
              <a:t>над более или менее многочисленными группами изучаемых объектов. Регистрируется % объектов, вступивших в ту или иную </a:t>
            </a:r>
            <a:r>
              <a:rPr lang="ru-RU" dirty="0" err="1" smtClean="0"/>
              <a:t>фенофазу</a:t>
            </a:r>
            <a:r>
              <a:rPr lang="ru-RU" dirty="0"/>
              <a:t>, например, Наблюдатель, идя по профилю, отличает состояние снежного покрова по 4-х бальной шкале </a:t>
            </a:r>
            <a:r>
              <a:rPr lang="ru-RU" dirty="0" smtClean="0"/>
              <a:t>);</a:t>
            </a:r>
          </a:p>
          <a:p>
            <a:r>
              <a:rPr lang="ru-RU" dirty="0" smtClean="0"/>
              <a:t>Наблюдения с помощью технических средств.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1026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Сезонные явления в мире растений и грибов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556792"/>
            <a:ext cx="7848872" cy="1008112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4400" dirty="0" smtClean="0"/>
              <a:t>Каждый цикл развития растений и грибов состоит из морфологических этапов, называемые фенологической фазой развития.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7544" y="2636912"/>
            <a:ext cx="8424936" cy="422108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600" dirty="0"/>
              <a:t>Пример:</a:t>
            </a:r>
          </a:p>
          <a:p>
            <a:pPr marL="0" indent="0">
              <a:buNone/>
            </a:pPr>
            <a:r>
              <a:rPr lang="ru-RU" sz="3600" dirty="0"/>
              <a:t>1)    начало весеннего </a:t>
            </a:r>
            <a:r>
              <a:rPr lang="ru-RU" sz="3600" dirty="0" err="1"/>
              <a:t>сокодвижения</a:t>
            </a:r>
            <a:r>
              <a:rPr lang="ru-RU" sz="3600" dirty="0"/>
              <a:t> (наблюдается у клёнов, берёз, винограда);</a:t>
            </a:r>
          </a:p>
          <a:p>
            <a:pPr marL="0" indent="0">
              <a:buNone/>
            </a:pPr>
            <a:r>
              <a:rPr lang="ru-RU" sz="3600" dirty="0"/>
              <a:t>2)    всходы (однолетних видов, в частности сельскохозяйственных культур);</a:t>
            </a:r>
          </a:p>
          <a:p>
            <a:pPr marL="0" indent="0">
              <a:buNone/>
            </a:pPr>
            <a:r>
              <a:rPr lang="ru-RU" sz="3600" dirty="0"/>
              <a:t>3)    начало распускания почек;</a:t>
            </a:r>
          </a:p>
          <a:p>
            <a:pPr marL="0" indent="0">
              <a:buNone/>
            </a:pPr>
            <a:r>
              <a:rPr lang="ru-RU" sz="3600" dirty="0"/>
              <a:t>4)    начало </a:t>
            </a:r>
            <a:r>
              <a:rPr lang="ru-RU" sz="3600" dirty="0" err="1"/>
              <a:t>облиствения</a:t>
            </a:r>
            <a:r>
              <a:rPr lang="ru-RU" sz="3600" dirty="0"/>
              <a:t>;</a:t>
            </a:r>
          </a:p>
          <a:p>
            <a:pPr marL="0" indent="0">
              <a:buNone/>
            </a:pPr>
            <a:r>
              <a:rPr lang="ru-RU" sz="3600" dirty="0"/>
              <a:t>5)    начало и конец цветения;</a:t>
            </a:r>
          </a:p>
          <a:p>
            <a:pPr marL="0" indent="0">
              <a:buNone/>
            </a:pPr>
            <a:r>
              <a:rPr lang="ru-RU" sz="3600" dirty="0"/>
              <a:t>6)    начало созревания плодов;</a:t>
            </a:r>
          </a:p>
          <a:p>
            <a:pPr marL="0" indent="0">
              <a:buNone/>
            </a:pPr>
            <a:r>
              <a:rPr lang="ru-RU" sz="3600" dirty="0"/>
              <a:t>7)    начало рассеивания плодов или семян;</a:t>
            </a:r>
          </a:p>
          <a:p>
            <a:pPr marL="0" indent="0">
              <a:buNone/>
            </a:pPr>
            <a:r>
              <a:rPr lang="ru-RU" sz="3600" dirty="0"/>
              <a:t>8)    начало осеннего отмирания листьев (у листопадных и </a:t>
            </a:r>
            <a:r>
              <a:rPr lang="ru-RU" sz="3600" dirty="0" err="1"/>
              <a:t>летнезелёных</a:t>
            </a:r>
            <a:r>
              <a:rPr lang="ru-RU" sz="3600" dirty="0"/>
              <a:t> растений);</a:t>
            </a:r>
          </a:p>
          <a:p>
            <a:pPr marL="0" indent="0">
              <a:buNone/>
            </a:pPr>
            <a:r>
              <a:rPr lang="ru-RU" sz="3600" dirty="0"/>
              <a:t>9)    начало осеннего листопада;</a:t>
            </a:r>
          </a:p>
          <a:p>
            <a:pPr marL="0" indent="0">
              <a:buNone/>
            </a:pPr>
            <a:r>
              <a:rPr lang="ru-RU" sz="3600" dirty="0"/>
              <a:t>10)    полное осеннее расцвечивание листьев;</a:t>
            </a:r>
          </a:p>
          <a:p>
            <a:pPr marL="0" indent="0">
              <a:buNone/>
            </a:pPr>
            <a:r>
              <a:rPr lang="ru-RU" sz="3600" dirty="0"/>
              <a:t>11)    конец листопада.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551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Сезонные явления в мире </a:t>
            </a:r>
            <a:r>
              <a:rPr lang="ru-RU" dirty="0" smtClean="0"/>
              <a:t>животных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7859216" cy="118072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Каждый цикл развития </a:t>
            </a:r>
            <a:r>
              <a:rPr lang="ru-RU" dirty="0" smtClean="0"/>
              <a:t>животных , так же как и у растений и грибов, называемые </a:t>
            </a:r>
            <a:r>
              <a:rPr lang="ru-RU" dirty="0"/>
              <a:t>фенологической фазой развития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39552" y="2564904"/>
            <a:ext cx="8147248" cy="41044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Для характеристики сезонной динамики обычно используют следующие группы сезонных явлений</a:t>
            </a:r>
            <a:r>
              <a:rPr lang="ru-RU" dirty="0" smtClean="0"/>
              <a:t>:</a:t>
            </a:r>
          </a:p>
          <a:p>
            <a:pPr marL="514350" indent="-514350">
              <a:buAutoNum type="arabicPeriod"/>
            </a:pPr>
            <a:r>
              <a:rPr lang="ru-RU" dirty="0" smtClean="0"/>
              <a:t>Явления</a:t>
            </a:r>
            <a:r>
              <a:rPr lang="ru-RU" dirty="0"/>
              <a:t>, свидетельствующие о наступлении определённых этапов годичного цикла </a:t>
            </a:r>
            <a:r>
              <a:rPr lang="ru-RU" dirty="0" smtClean="0"/>
              <a:t>природы;</a:t>
            </a:r>
          </a:p>
          <a:p>
            <a:pPr marL="514350" indent="-514350">
              <a:buAutoNum type="arabicPeriod"/>
            </a:pPr>
            <a:r>
              <a:rPr lang="ru-RU" dirty="0"/>
              <a:t>Явления, связанные с появлением в массовом количестве паразитов человека и домашних </a:t>
            </a:r>
            <a:r>
              <a:rPr lang="ru-RU" dirty="0" smtClean="0"/>
              <a:t>животных;</a:t>
            </a:r>
          </a:p>
          <a:p>
            <a:pPr marL="514350" indent="-514350">
              <a:buAutoNum type="arabicPeriod"/>
            </a:pPr>
            <a:r>
              <a:rPr lang="ru-RU" dirty="0"/>
              <a:t>Явления, связанные с появлением в массовом количестве вредителей сельскохозяйственных культур и </a:t>
            </a:r>
            <a:r>
              <a:rPr lang="ru-RU" dirty="0" smtClean="0"/>
              <a:t>лесов;</a:t>
            </a:r>
          </a:p>
          <a:p>
            <a:pPr marL="514350" indent="-514350">
              <a:buAutoNum type="arabicPeriod"/>
            </a:pPr>
            <a:r>
              <a:rPr lang="ru-RU" dirty="0"/>
              <a:t>Явления, связанные с жизнью пчёл.</a:t>
            </a:r>
          </a:p>
        </p:txBody>
      </p:sp>
    </p:spTree>
    <p:extLst>
      <p:ext uri="{BB962C8B-B14F-4D97-AF65-F5344CB8AC3E}">
        <p14:creationId xmlns:p14="http://schemas.microsoft.com/office/powerpoint/2010/main" val="4050570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Д\з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Читать §48., приведите примеры сезонных явлений в мире растений, грибов или животных ( на выбор). На основе теоретических знаний, опишите эти явления, используя Задания для экскурсии (с.177)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33841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519</Words>
  <Application>Microsoft Office PowerPoint</Application>
  <PresentationFormat>Экран (4:3)</PresentationFormat>
  <Paragraphs>57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Тема урока: Экскурсия (теоретическая часть ) сезонные изменения в природе </vt:lpstr>
      <vt:lpstr>Цель урока:</vt:lpstr>
      <vt:lpstr>План:</vt:lpstr>
      <vt:lpstr>Сезонные изменения в природе</vt:lpstr>
      <vt:lpstr>Фенологические наблюдения</vt:lpstr>
      <vt:lpstr>Методы фенологических наблюдений</vt:lpstr>
      <vt:lpstr>Сезонные явления в мире растений и грибов</vt:lpstr>
      <vt:lpstr>Сезонные явления в мире животных </vt:lpstr>
      <vt:lpstr>Д\з</vt:lpstr>
      <vt:lpstr>Список используемой литературы и интернет ресурсов: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Экскурсия сезонные изменения в природе </dc:title>
  <dc:creator>Наталья</dc:creator>
  <cp:lastModifiedBy>renat_safin@outlook.com</cp:lastModifiedBy>
  <cp:revision>7</cp:revision>
  <dcterms:created xsi:type="dcterms:W3CDTF">2020-04-16T01:23:30Z</dcterms:created>
  <dcterms:modified xsi:type="dcterms:W3CDTF">2024-03-14T11:52:53Z</dcterms:modified>
</cp:coreProperties>
</file>