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76" r:id="rId3"/>
    <p:sldId id="275" r:id="rId4"/>
    <p:sldId id="278" r:id="rId5"/>
    <p:sldId id="279" r:id="rId6"/>
    <p:sldId id="280" r:id="rId7"/>
    <p:sldId id="257" r:id="rId8"/>
    <p:sldId id="281" r:id="rId9"/>
    <p:sldId id="268" r:id="rId10"/>
    <p:sldId id="282" r:id="rId11"/>
    <p:sldId id="283" r:id="rId12"/>
    <p:sldId id="284" r:id="rId13"/>
    <p:sldId id="263" r:id="rId14"/>
    <p:sldId id="271" r:id="rId15"/>
    <p:sldId id="286" r:id="rId16"/>
    <p:sldId id="273" r:id="rId17"/>
    <p:sldId id="285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746" autoAdjust="0"/>
  </p:normalViewPr>
  <p:slideViewPr>
    <p:cSldViewPr>
      <p:cViewPr>
        <p:scale>
          <a:sx n="73" d="100"/>
          <a:sy n="73" d="100"/>
        </p:scale>
        <p:origin x="-1224" y="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D0350-3499-4E2B-A02C-DACBC8D3F727}" type="datetimeFigureOut">
              <a:rPr lang="ru-RU" smtClean="0"/>
              <a:pPr/>
              <a:t>07.12.2023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3BD9-B8C7-4B3D-9049-CFA1824F0B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D0350-3499-4E2B-A02C-DACBC8D3F727}" type="datetimeFigureOut">
              <a:rPr lang="ru-RU" smtClean="0"/>
              <a:pPr/>
              <a:t>07.12.2023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3BD9-B8C7-4B3D-9049-CFA1824F0B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D0350-3499-4E2B-A02C-DACBC8D3F727}" type="datetimeFigureOut">
              <a:rPr lang="ru-RU" smtClean="0"/>
              <a:pPr/>
              <a:t>07.12.2023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3BD9-B8C7-4B3D-9049-CFA1824F0B02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D0350-3499-4E2B-A02C-DACBC8D3F727}" type="datetimeFigureOut">
              <a:rPr lang="ru-RU" smtClean="0"/>
              <a:pPr/>
              <a:t>07.12.2023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3BD9-B8C7-4B3D-9049-CFA1824F0B0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D0350-3499-4E2B-A02C-DACBC8D3F727}" type="datetimeFigureOut">
              <a:rPr lang="ru-RU" smtClean="0"/>
              <a:pPr/>
              <a:t>07.12.2023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3BD9-B8C7-4B3D-9049-CFA1824F0B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D0350-3499-4E2B-A02C-DACBC8D3F727}" type="datetimeFigureOut">
              <a:rPr lang="ru-RU" smtClean="0"/>
              <a:pPr/>
              <a:t>07.12.2023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3BD9-B8C7-4B3D-9049-CFA1824F0B0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D0350-3499-4E2B-A02C-DACBC8D3F727}" type="datetimeFigureOut">
              <a:rPr lang="ru-RU" smtClean="0"/>
              <a:pPr/>
              <a:t>07.12.2023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3BD9-B8C7-4B3D-9049-CFA1824F0B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D0350-3499-4E2B-A02C-DACBC8D3F727}" type="datetimeFigureOut">
              <a:rPr lang="ru-RU" smtClean="0"/>
              <a:pPr/>
              <a:t>07.12.2023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3BD9-B8C7-4B3D-9049-CFA1824F0B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D0350-3499-4E2B-A02C-DACBC8D3F727}" type="datetimeFigureOut">
              <a:rPr lang="ru-RU" smtClean="0"/>
              <a:pPr/>
              <a:t>07.12.2023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3BD9-B8C7-4B3D-9049-CFA1824F0B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D0350-3499-4E2B-A02C-DACBC8D3F727}" type="datetimeFigureOut">
              <a:rPr lang="ru-RU" smtClean="0"/>
              <a:pPr/>
              <a:t>07.12.2023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3BD9-B8C7-4B3D-9049-CFA1824F0B0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D0350-3499-4E2B-A02C-DACBC8D3F727}" type="datetimeFigureOut">
              <a:rPr lang="ru-RU" smtClean="0"/>
              <a:pPr/>
              <a:t>07.12.2023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3BD9-B8C7-4B3D-9049-CFA1824F0B0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EA4D0350-3499-4E2B-A02C-DACBC8D3F727}" type="datetimeFigureOut">
              <a:rPr lang="ru-RU" smtClean="0"/>
              <a:pPr/>
              <a:t>07.12.2023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E6A3BD9-B8C7-4B3D-9049-CFA1824F0B0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1484784"/>
            <a:ext cx="8029604" cy="1737258"/>
          </a:xfrm>
        </p:spPr>
        <p:txBody>
          <a:bodyPr>
            <a:normAutofit fontScale="90000"/>
          </a:bodyPr>
          <a:lstStyle/>
          <a:p>
            <a:r>
              <a:rPr lang="ru-RU" sz="6000" dirty="0" smtClean="0"/>
              <a:t> «Сохранение лесной красавицы-ёлочки»</a:t>
            </a:r>
            <a:br>
              <a:rPr lang="ru-RU" sz="6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         </a:t>
            </a:r>
            <a:br>
              <a:rPr lang="ru-RU" sz="2000" dirty="0" smtClean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857884" y="3571876"/>
            <a:ext cx="3071834" cy="1457325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выполнила: </a:t>
            </a:r>
          </a:p>
          <a:p>
            <a:pPr algn="l"/>
            <a:r>
              <a:rPr lang="ru-RU" sz="2400" b="1" dirty="0" smtClean="0">
                <a:solidFill>
                  <a:schemeClr val="tx2"/>
                </a:solidFill>
              </a:rPr>
              <a:t>ученица 4 класса 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</a:p>
          <a:p>
            <a:pPr algn="l"/>
            <a:r>
              <a:rPr lang="ru-RU" sz="2400" b="1" smtClean="0">
                <a:solidFill>
                  <a:schemeClr val="tx2"/>
                </a:solidFill>
              </a:rPr>
              <a:t>Ивановой Алёны</a:t>
            </a:r>
            <a:endParaRPr lang="ru-RU" sz="2400" b="1" dirty="0" smtClean="0">
              <a:solidFill>
                <a:schemeClr val="tx2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348880"/>
            <a:ext cx="5360988" cy="3671888"/>
          </a:xfrm>
        </p:spPr>
      </p:pic>
    </p:spTree>
    <p:extLst>
      <p:ext uri="{BB962C8B-B14F-4D97-AF65-F5344CB8AC3E}">
        <p14:creationId xmlns="" xmlns:p14="http://schemas.microsoft.com/office/powerpoint/2010/main" val="320531925"/>
      </p:ext>
    </p:extLst>
  </p:cSld>
  <p:clrMapOvr>
    <a:masterClrMapping/>
  </p:clrMapOvr>
  <p:transition spd="slow" advTm="811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276872"/>
            <a:ext cx="7772400" cy="604664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По существующему благородному и красивому обычаю, ко дню новогоднего праздника выращивали в кадках цветущие вишни- и «свечи мира» горели рядом с цветами на маленьком деревце. Так с незапамятных времен во многих домах на Новый год покрытая бело-розовыми и нежными лепестками благоухала, подобно нарядной невесте, славянская новогодняя вишня, а не колючая ель.</a:t>
            </a:r>
            <a:endParaRPr lang="ru-RU" sz="2400" dirty="0"/>
          </a:p>
        </p:txBody>
      </p:sp>
      <p:pic>
        <p:nvPicPr>
          <p:cNvPr id="3" name="Рисунок 2" descr="https://encrypted-tbn0.gstatic.com/images?q=tbn:ANd9GcT3PvQbpLTtA6T5XQ5VgAMt9fTv1QtTcArlKjIvN4ridc0FKiJYz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996952"/>
            <a:ext cx="2468710" cy="2084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encrypted-tbn2.gstatic.com/images?q=tbn:ANd9GcRiiKkXApkVBpZ9lJGk7y1reWc-ExODr4unb0I6-1p5sPoQMWTQfw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212976"/>
            <a:ext cx="1847215" cy="2477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encrypted-tbn0.gstatic.com/images?q=tbn:ANd9GcTfHCm9eOdTWGNnjso6atQ9pN_32ygVsklhtqzhWvk9U0doSmBv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2924944"/>
            <a:ext cx="1874520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Мгновение радости закончилось.</a:t>
            </a:r>
            <a:endParaRPr lang="ru-RU" dirty="0"/>
          </a:p>
        </p:txBody>
      </p:sp>
      <p:pic>
        <p:nvPicPr>
          <p:cNvPr id="1026" name="Рисунок 1" descr="DSC00051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268760"/>
            <a:ext cx="432048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Рисунок 4" descr="DSC00053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556792"/>
            <a:ext cx="5743575" cy="399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Рисунок 3" descr="DSC00050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3068960"/>
            <a:ext cx="5105400" cy="3682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«Спасем ёлочку»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2060848"/>
            <a:ext cx="3822192" cy="3447288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Ель сибирская – одна из основных хвойных пород сибирских лесов.</a:t>
            </a:r>
          </a:p>
          <a:p>
            <a:pPr lvl="0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Продолжительность жизни ели – 250-300 лет.</a:t>
            </a:r>
          </a:p>
          <a:p>
            <a:pPr lvl="0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Возраст новогодних елей – 10-15 лет.</a:t>
            </a:r>
          </a:p>
          <a:p>
            <a:pPr lvl="0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гектар хвойного леса отфильтровывает до 50 тонн пыли.</a:t>
            </a:r>
          </a:p>
          <a:p>
            <a:pPr lvl="0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нашем городе ежегодно предновогодняя распродажа елей составляет более 20 тысяч деревьев.</a:t>
            </a:r>
          </a:p>
          <a:p>
            <a:pPr lvl="0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по всей России – более 7 млн. деревьев!!!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6" name="Рисунок 5" descr="https://encrypted-tbn0.gstatic.com/images?q=tbn:ANd9GcTgiBgMe9HfsE4rANEOOFe-CBj0X1c3QmjkkQZP6vo1EeBOPrD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132856"/>
            <a:ext cx="388843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Чем можно заменить елочку в праздники Нового года?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9552" y="1988840"/>
            <a:ext cx="3957835" cy="4320480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Calibri"/>
                <a:cs typeface="Times New Roman"/>
              </a:rPr>
              <a:t>1. Искусственной елкой</a:t>
            </a: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Calibri"/>
                <a:cs typeface="Times New Roman"/>
              </a:rPr>
              <a:t>2. Еловой веткой</a:t>
            </a: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Calibri"/>
                <a:cs typeface="Times New Roman"/>
              </a:rPr>
              <a:t>3. Елочки сделанные из различных материалов.</a:t>
            </a:r>
            <a:endParaRPr lang="ru-RU" dirty="0"/>
          </a:p>
        </p:txBody>
      </p:sp>
      <p:pic>
        <p:nvPicPr>
          <p:cNvPr id="9" name="Picture 2" descr="Картинка 4 из 120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39952" y="1700808"/>
            <a:ext cx="2697163" cy="2697163"/>
          </a:xfrm>
          <a:prstGeom prst="rect">
            <a:avLst/>
          </a:prstGeom>
          <a:noFill/>
        </p:spPr>
      </p:pic>
      <p:pic>
        <p:nvPicPr>
          <p:cNvPr id="1026" name="Рисунок 7" descr="DSCN0040.JPG"/>
          <p:cNvPicPr>
            <a:picLocks noChangeArrowheads="1"/>
          </p:cNvPicPr>
          <p:nvPr/>
        </p:nvPicPr>
        <p:blipFill>
          <a:blip r:embed="rId3" cstate="print"/>
          <a:srcRect r="-8565"/>
          <a:stretch>
            <a:fillRect/>
          </a:stretch>
        </p:blipFill>
        <p:spPr bwMode="auto">
          <a:xfrm>
            <a:off x="5786636" y="2060848"/>
            <a:ext cx="3357364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Рисунок 6" descr="DSCN0039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3933056"/>
            <a:ext cx="3009826" cy="2811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encrypted-tbn2.gstatic.com/images?q=tbn:ANd9GcQNNnpNNkGnQfmxd24Obij5DgAt4IWDtXCWbdOrDkcgYrNW2JDqmQ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4653136"/>
            <a:ext cx="2468880" cy="1847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17164739"/>
      </p:ext>
    </p:extLst>
  </p:cSld>
  <p:clrMapOvr>
    <a:masterClrMapping/>
  </p:clrMapOvr>
  <p:transition spd="slow" advTm="218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571480"/>
            <a:ext cx="7818662" cy="732620"/>
          </a:xfrm>
        </p:spPr>
        <p:txBody>
          <a:bodyPr>
            <a:noAutofit/>
          </a:bodyPr>
          <a:lstStyle/>
          <a:p>
            <a:r>
              <a:rPr lang="ru-RU" sz="4100" dirty="0" smtClean="0">
                <a:solidFill>
                  <a:srgbClr val="FFFFFF"/>
                </a:solidFill>
                <a:ea typeface="+mj-ea"/>
                <a:cs typeface="+mj-cs"/>
              </a:rPr>
              <a:t>Чем можно заменить елку?</a:t>
            </a:r>
            <a:endParaRPr lang="ru-RU" sz="4100" dirty="0">
              <a:solidFill>
                <a:srgbClr val="FFFFFF"/>
              </a:solidFill>
              <a:ea typeface="+mj-ea"/>
              <a:cs typeface="+mj-cs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860032" y="1628800"/>
            <a:ext cx="3822192" cy="383350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 smtClean="0">
              <a:solidFill>
                <a:srgbClr val="000000"/>
              </a:solidFill>
              <a:latin typeface="Helvetica"/>
            </a:endParaRPr>
          </a:p>
          <a:p>
            <a:endParaRPr lang="ru-RU" dirty="0" smtClean="0">
              <a:solidFill>
                <a:srgbClr val="000000"/>
              </a:solidFill>
              <a:latin typeface="Helvetica"/>
            </a:endParaRPr>
          </a:p>
          <a:p>
            <a:r>
              <a:rPr lang="ru-RU" dirty="0">
                <a:solidFill>
                  <a:srgbClr val="000000"/>
                </a:solidFill>
                <a:latin typeface="Helvetica"/>
              </a:rPr>
              <a:t>вечнозеленое деревце или кустик в контейнере (</a:t>
            </a:r>
            <a:r>
              <a:rPr lang="ru-RU" dirty="0" err="1">
                <a:solidFill>
                  <a:srgbClr val="000000"/>
                </a:solidFill>
                <a:latin typeface="Helvetica"/>
              </a:rPr>
              <a:t>кипарисовик</a:t>
            </a:r>
            <a:r>
              <a:rPr lang="ru-RU" dirty="0">
                <a:solidFill>
                  <a:srgbClr val="000000"/>
                </a:solidFill>
                <a:latin typeface="Helvetica"/>
              </a:rPr>
              <a:t>, араукарию или самшит</a:t>
            </a:r>
            <a:r>
              <a:rPr lang="ru-RU" dirty="0" smtClean="0">
                <a:solidFill>
                  <a:srgbClr val="000000"/>
                </a:solidFill>
                <a:latin typeface="Helvetica"/>
              </a:rPr>
              <a:t>);</a:t>
            </a:r>
          </a:p>
          <a:p>
            <a:endParaRPr lang="ru-RU" dirty="0" smtClean="0">
              <a:solidFill>
                <a:srgbClr val="000000"/>
              </a:solidFill>
              <a:latin typeface="Helvetica"/>
            </a:endParaRPr>
          </a:p>
          <a:p>
            <a:r>
              <a:rPr lang="ru-RU" dirty="0">
                <a:solidFill>
                  <a:srgbClr val="000000"/>
                </a:solidFill>
                <a:latin typeface="Helvetica"/>
              </a:rPr>
              <a:t>любое комнатное деревце – лимон, </a:t>
            </a:r>
            <a:r>
              <a:rPr lang="ru-RU" dirty="0" smtClean="0">
                <a:solidFill>
                  <a:srgbClr val="000000"/>
                </a:solidFill>
                <a:latin typeface="Helvetica"/>
              </a:rPr>
              <a:t>фикус;</a:t>
            </a:r>
          </a:p>
          <a:p>
            <a:r>
              <a:rPr lang="ru-RU" dirty="0" smtClean="0">
                <a:solidFill>
                  <a:srgbClr val="000000"/>
                </a:solidFill>
                <a:latin typeface="Helvetica"/>
              </a:rPr>
              <a:t>можно нарядить елку в лесу.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Helvetica"/>
              </a:rPr>
              <a:t>Берегите это дерево! Не рубите елочки в лесу!</a:t>
            </a:r>
          </a:p>
          <a:p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285860"/>
            <a:ext cx="3286148" cy="3348151"/>
          </a:xfrm>
        </p:spPr>
      </p:pic>
      <p:pic>
        <p:nvPicPr>
          <p:cNvPr id="5122" name="Picture 2" descr="Картинка 13 из 120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720" y="2420888"/>
            <a:ext cx="2786082" cy="3591952"/>
          </a:xfrm>
          <a:prstGeom prst="rect">
            <a:avLst/>
          </a:prstGeom>
          <a:noFill/>
        </p:spPr>
      </p:pic>
      <p:pic>
        <p:nvPicPr>
          <p:cNvPr id="7" name="Рисунок 6" descr="https://encrypted-tbn2.gstatic.com/images?q=tbn:ANd9GcToXE0jgkZCD9or9UnL0KF4B1zWT2RPhFFjC6oF-HOK7Kf_ejd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725144"/>
            <a:ext cx="2176272" cy="1535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144345816"/>
      </p:ext>
    </p:extLst>
  </p:cSld>
  <p:clrMapOvr>
    <a:masterClrMapping/>
  </p:clrMapOvr>
  <p:transition spd="slow" advTm="5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encrypted-tbn0.gstatic.com/images?q=tbn:ANd9GcQwPsh9OsbgzCjAWnIZk9-g6MJKRpObn7mKrGqXdQL8pHZScOrSf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756084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33CC"/>
                </a:solidFill>
              </a:rPr>
              <a:t>Сколько елочек можно спасти за 1 год в семьях начальных классов в нашей школе</a:t>
            </a:r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871538" y="2674938"/>
          <a:ext cx="7408860" cy="304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810"/>
                <a:gridCol w="953484"/>
                <a:gridCol w="1368152"/>
                <a:gridCol w="1296144"/>
                <a:gridCol w="1321460"/>
                <a:gridCol w="123481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класс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Кол-во </a:t>
                      </a:r>
                    </a:p>
                    <a:p>
                      <a:r>
                        <a:rPr lang="ru-RU" dirty="0" smtClean="0"/>
                        <a:t>Уч-ся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Поставили</a:t>
                      </a:r>
                    </a:p>
                    <a:p>
                      <a:r>
                        <a:rPr lang="ru-RU" dirty="0" smtClean="0"/>
                        <a:t>лесную</a:t>
                      </a:r>
                    </a:p>
                    <a:p>
                      <a:r>
                        <a:rPr lang="ru-RU" dirty="0" smtClean="0"/>
                        <a:t>красавицу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Украсили</a:t>
                      </a:r>
                    </a:p>
                    <a:p>
                      <a:r>
                        <a:rPr lang="ru-RU" dirty="0" smtClean="0"/>
                        <a:t>дом еловой</a:t>
                      </a:r>
                    </a:p>
                    <a:p>
                      <a:r>
                        <a:rPr lang="ru-RU" dirty="0" smtClean="0"/>
                        <a:t>Веткой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Поставили </a:t>
                      </a:r>
                    </a:p>
                    <a:p>
                      <a:r>
                        <a:rPr lang="ru-RU" dirty="0" smtClean="0"/>
                        <a:t>искусственную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Сделали</a:t>
                      </a:r>
                    </a:p>
                    <a:p>
                      <a:r>
                        <a:rPr lang="ru-RU" dirty="0" smtClean="0"/>
                        <a:t>ель своими</a:t>
                      </a:r>
                    </a:p>
                    <a:p>
                      <a:r>
                        <a:rPr lang="ru-RU" dirty="0" smtClean="0"/>
                        <a:t>руками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 класс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 класс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 класс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 класс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Итого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532638545"/>
      </p:ext>
    </p:extLst>
  </p:cSld>
  <p:clrMapOvr>
    <a:masterClrMapping/>
  </p:clrMapOvr>
  <p:transition spd="slow" advTm="265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340768"/>
            <a:ext cx="7772400" cy="1224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56  искусственных ёлочек – это  лесной массив.</a:t>
            </a:r>
            <a:br>
              <a:rPr lang="ru-RU" dirty="0" smtClean="0"/>
            </a:br>
            <a:r>
              <a:rPr lang="ru-RU" dirty="0" smtClean="0"/>
              <a:t>Давайте беречь природу вместе!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32" y="620689"/>
            <a:ext cx="6417734" cy="792088"/>
          </a:xfrm>
        </p:spPr>
        <p:txBody>
          <a:bodyPr>
            <a:normAutofit fontScale="92500" lnSpcReduction="10000"/>
          </a:bodyPr>
          <a:lstStyle/>
          <a:p>
            <a:r>
              <a:rPr lang="ru-RU" sz="5400" dirty="0" smtClean="0"/>
              <a:t>Заключение</a:t>
            </a:r>
            <a:endParaRPr lang="ru-RU" sz="5400" dirty="0"/>
          </a:p>
        </p:txBody>
      </p:sp>
      <p:pic>
        <p:nvPicPr>
          <p:cNvPr id="2050" name="Рисунок 6" descr="DSCN0039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212976"/>
            <a:ext cx="3585890" cy="3359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Рисунок 7" descr="DSCN0040.JPG"/>
          <p:cNvPicPr>
            <a:picLocks noChangeArrowheads="1"/>
          </p:cNvPicPr>
          <p:nvPr/>
        </p:nvPicPr>
        <p:blipFill>
          <a:blip r:embed="rId3" cstate="print"/>
          <a:srcRect r="-8565"/>
          <a:stretch>
            <a:fillRect/>
          </a:stretch>
        </p:blipFill>
        <p:spPr bwMode="auto">
          <a:xfrm>
            <a:off x="5508104" y="3284984"/>
            <a:ext cx="3069332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encrypted-tbn2.gstatic.com/images?q=tbn:ANd9GcSBWKRkKwL3acpOKz5vsF6ZLtJr3hHmx4TaN_3i8mSuSCiIWVE-SQ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933056"/>
            <a:ext cx="1901825" cy="240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5" name="Рисунок 4" descr="https://encrypted-tbn0.gstatic.com/images?q=tbn:ANd9GcTa1h5nrOk_83pFumD1O3O2cClQlf9eMeyvhNRUqtTVzxG-WLX8x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556792"/>
            <a:ext cx="5328591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Гипотеза: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13"/>
          </p:nvPr>
        </p:nvSpPr>
        <p:spPr>
          <a:xfrm>
            <a:off x="428596" y="1643050"/>
            <a:ext cx="3929090" cy="4071966"/>
          </a:xfrm>
        </p:spPr>
        <p:txBody>
          <a:bodyPr>
            <a:normAutofit/>
          </a:bodyPr>
          <a:lstStyle/>
          <a:p>
            <a:r>
              <a:rPr lang="ru-RU" dirty="0" smtClean="0"/>
              <a:t> Предположим, большая часть населения нашей страны откажется от лесных красавиц – ёлочек, используя искусственные, то насколько богаче станут леса, чище воздух!</a:t>
            </a:r>
            <a:endParaRPr lang="ru-RU" dirty="0"/>
          </a:p>
        </p:txBody>
      </p:sp>
      <p:pic>
        <p:nvPicPr>
          <p:cNvPr id="5" name="Содержимое 4" descr="0_4b0ec_2d9d7148_XL.gif"/>
          <p:cNvPicPr>
            <a:picLocks noGrp="1" noChangeAspect="1"/>
          </p:cNvPicPr>
          <p:nvPr>
            <p:ph sz="quarter" idx="14"/>
          </p:nvPr>
        </p:nvPicPr>
        <p:blipFill>
          <a:blip r:embed="rId2" cstate="email"/>
          <a:stretch>
            <a:fillRect/>
          </a:stretch>
        </p:blipFill>
        <p:spPr>
          <a:xfrm>
            <a:off x="4714876" y="1857364"/>
            <a:ext cx="4001778" cy="471490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13"/>
          </p:nvPr>
        </p:nvSpPr>
        <p:spPr>
          <a:xfrm>
            <a:off x="785786" y="2214554"/>
            <a:ext cx="3822192" cy="3447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Изучение спроса на елки в Новогодние праздники, необходимость бережного отношения к ним, возможность использование искусственных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4"/>
          </p:nvPr>
        </p:nvSpPr>
        <p:spPr>
          <a:xfrm>
            <a:off x="4500562" y="1928802"/>
            <a:ext cx="3822192" cy="351872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Картинка 2 из 12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357430"/>
            <a:ext cx="3210719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008112"/>
          </a:xfrm>
        </p:spPr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556792"/>
            <a:ext cx="3848472" cy="3184377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Выяснить, когда и откуда пришла в Россию традиция украшать ель на Новый год. Узнать, какие деревья ставят на Новый год в других странах. Подумать, чем можно заменить елочку в Новый год.</a:t>
            </a:r>
            <a:endParaRPr lang="ru-RU" sz="2400" dirty="0"/>
          </a:p>
        </p:txBody>
      </p:sp>
      <p:pic>
        <p:nvPicPr>
          <p:cNvPr id="5" name="Рисунок 4" descr="C:\Users\User\Desktop\#настя#\ТеЛеФоН)))\Images\загруженное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844824"/>
            <a:ext cx="3888432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204864"/>
            <a:ext cx="7772400" cy="11087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Верили, что своими колючими ветками это дерево способно отогнать нечистую силу, которая в новогоднюю ночь ведет себя особенно смело.</a:t>
            </a:r>
            <a:endParaRPr lang="ru-RU" dirty="0"/>
          </a:p>
        </p:txBody>
      </p:sp>
      <p:pic>
        <p:nvPicPr>
          <p:cNvPr id="3" name="Рисунок 2" descr="https://encrypted-tbn3.gstatic.com/images?q=tbn:ANd9GcRMcxWtH9Wfrm-yUvK1DLR_EAtO3o9_6o1sPRM-hYSssj2MqxoX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429000"/>
            <a:ext cx="1856105" cy="2459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encrypted-tbn1.gstatic.com/images?q=tbn:ANd9GcRaSFlB-9bYLnOAGafXmMv0_KEu7sVkPT5OpPi07YGUZxDn-9Q0zQ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717032"/>
            <a:ext cx="163703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encrypted-tbn2.gstatic.com/images?q=tbn:ANd9GcRnGjIFPTC3f748BdstLJFxL9y_t4wXPp9LzQzpxvhxJIlqOSlUIQ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04664"/>
            <a:ext cx="741682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700808"/>
            <a:ext cx="8208912" cy="4752528"/>
          </a:xfrm>
        </p:spPr>
        <p:txBody>
          <a:bodyPr>
            <a:normAutofit lnSpcReduction="10000"/>
          </a:bodyPr>
          <a:lstStyle/>
          <a:p>
            <a:endParaRPr lang="ru-RU" dirty="0" smtClean="0">
              <a:solidFill>
                <a:srgbClr val="333333"/>
              </a:solidFill>
              <a:latin typeface="verdana"/>
            </a:endParaRPr>
          </a:p>
          <a:p>
            <a:endParaRPr lang="ru-RU" dirty="0" smtClean="0">
              <a:solidFill>
                <a:srgbClr val="333333"/>
              </a:solidFill>
              <a:latin typeface="verdana"/>
            </a:endParaRPr>
          </a:p>
          <a:p>
            <a:r>
              <a:rPr lang="ru-RU" dirty="0" smtClean="0">
                <a:solidFill>
                  <a:srgbClr val="333333"/>
                </a:solidFill>
                <a:latin typeface="verdana"/>
              </a:rPr>
              <a:t>Жители </a:t>
            </a:r>
            <a:r>
              <a:rPr lang="ru-RU" dirty="0">
                <a:solidFill>
                  <a:srgbClr val="333333"/>
                </a:solidFill>
                <a:latin typeface="verdana"/>
              </a:rPr>
              <a:t>Древнего Египта в декабре, в самый короткий день года приносили зеленые пальмовые ветви в свои дома как символ победы жизни над смертью</a:t>
            </a:r>
            <a:r>
              <a:rPr lang="ru-RU" dirty="0" smtClean="0">
                <a:solidFill>
                  <a:srgbClr val="333333"/>
                </a:solidFill>
                <a:latin typeface="verdana"/>
              </a:rPr>
              <a:t>.</a:t>
            </a:r>
          </a:p>
          <a:p>
            <a:endParaRPr lang="ru-RU" dirty="0" smtClean="0">
              <a:solidFill>
                <a:srgbClr val="333333"/>
              </a:solidFill>
              <a:latin typeface="verdana"/>
            </a:endParaRPr>
          </a:p>
          <a:p>
            <a:endParaRPr lang="ru-RU" dirty="0" smtClean="0">
              <a:solidFill>
                <a:srgbClr val="333333"/>
              </a:solidFill>
              <a:latin typeface="verdana"/>
            </a:endParaRPr>
          </a:p>
          <a:p>
            <a:r>
              <a:rPr lang="ru-RU" dirty="0" smtClean="0">
                <a:solidFill>
                  <a:srgbClr val="333333"/>
                </a:solidFill>
                <a:latin typeface="verdana"/>
              </a:rPr>
              <a:t> В Страсбурге на Рождество приносят в дом еловые деревья и на эти деревья кладут розы, сделанные из цветной бумаги, яблоки, вафли, сахар и другие вещи.</a:t>
            </a:r>
          </a:p>
          <a:p>
            <a:endParaRPr lang="ru-RU" dirty="0" smtClean="0">
              <a:solidFill>
                <a:srgbClr val="333333"/>
              </a:solidFill>
              <a:latin typeface="verdana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История возникновения Новогодней елки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73839191"/>
      </p:ext>
    </p:extLst>
  </p:cSld>
  <p:clrMapOvr>
    <a:masterClrMapping/>
  </p:clrMapOvr>
  <p:transition spd="slow" advTm="359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Пётр </a:t>
            </a:r>
            <a:r>
              <a:rPr lang="en-US" dirty="0" smtClean="0"/>
              <a:t>I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1560" y="2492896"/>
            <a:ext cx="3820055" cy="2697163"/>
          </a:xfrm>
        </p:spPr>
        <p:txBody>
          <a:bodyPr/>
          <a:lstStyle/>
          <a:p>
            <a:r>
              <a:rPr lang="ru-RU" dirty="0" smtClean="0"/>
              <a:t>« …По большим улицам, у домов, перед воротами поставить некоторые украшения от древ и ветвей сосновых, еловых и можжевеловых…»</a:t>
            </a:r>
            <a:endParaRPr lang="ru-RU" dirty="0"/>
          </a:p>
        </p:txBody>
      </p:sp>
      <p:pic>
        <p:nvPicPr>
          <p:cNvPr id="7" name="Содержимое 6" descr="http://kremlion.ru/files/praviteli/1227266706.jpg"/>
          <p:cNvPicPr>
            <a:picLocks noGrp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060848"/>
            <a:ext cx="3744416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s://encrypted-tbn0.gstatic.com/images?q=tbn:ANd9GcQs7IabVpSN72YY31Z43MNxDsXc297u42Hu_lUlbbiFQ82zNREUrQ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84976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5170351"/>
      </p:ext>
    </p:extLst>
  </p:cSld>
  <p:clrMapOvr>
    <a:masterClrMapping/>
  </p:clrMapOvr>
  <p:transition spd="slow" advTm="172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160</TotalTime>
  <Words>483</Words>
  <Application>Microsoft Office PowerPoint</Application>
  <PresentationFormat>Экран (4:3)</PresentationFormat>
  <Paragraphs>90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Волна</vt:lpstr>
      <vt:lpstr> «Сохранение лесной красавицы-ёлочки»                                                              </vt:lpstr>
      <vt:lpstr>Гипотеза:</vt:lpstr>
      <vt:lpstr>Цель:</vt:lpstr>
      <vt:lpstr>Задачи:</vt:lpstr>
      <vt:lpstr>Верили, что своими колючими ветками это дерево способно отогнать нечистую силу, которая в новогоднюю ночь ведет себя особенно смело.</vt:lpstr>
      <vt:lpstr>Слайд 6</vt:lpstr>
      <vt:lpstr>История возникновения Новогодней елки</vt:lpstr>
      <vt:lpstr>Пётр I:</vt:lpstr>
      <vt:lpstr>Слайд 9</vt:lpstr>
      <vt:lpstr>По существующему благородному и красивому обычаю, ко дню новогоднего праздника выращивали в кадках цветущие вишни- и «свечи мира» горели рядом с цветами на маленьком деревце. Так с незапамятных времен во многих домах на Новый год покрытая бело-розовыми и нежными лепестками благоухала, подобно нарядной невесте, славянская новогодняя вишня, а не колючая ель.</vt:lpstr>
      <vt:lpstr>Мгновение радости закончилось.</vt:lpstr>
      <vt:lpstr>Акция «Спасем ёлочку»</vt:lpstr>
      <vt:lpstr> Чем можно заменить елочку в праздники Нового года?</vt:lpstr>
      <vt:lpstr>Слайд 14</vt:lpstr>
      <vt:lpstr>Слайд 15</vt:lpstr>
      <vt:lpstr>Сколько елочек можно спасти за 1 год в семьях начальных классов в нашей школе.</vt:lpstr>
      <vt:lpstr>56  искусственных ёлочек – это  лесной массив. Давайте беречь природу вместе! </vt:lpstr>
      <vt:lpstr>Спасибо за внимание!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НОВОГОДНЯЯ ЕЛКА</dc:title>
  <dc:creator>User</dc:creator>
  <cp:lastModifiedBy>Юлия</cp:lastModifiedBy>
  <cp:revision>52</cp:revision>
  <dcterms:created xsi:type="dcterms:W3CDTF">2011-11-22T17:04:48Z</dcterms:created>
  <dcterms:modified xsi:type="dcterms:W3CDTF">2023-12-07T08:47:59Z</dcterms:modified>
</cp:coreProperties>
</file>