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handoutMasterIdLst>
    <p:handoutMasterId r:id="rId22"/>
  </p:handoutMasterIdLst>
  <p:sldIdLst>
    <p:sldId id="256" r:id="rId2"/>
    <p:sldId id="257" r:id="rId3"/>
    <p:sldId id="258" r:id="rId4"/>
    <p:sldId id="259" r:id="rId5"/>
    <p:sldId id="260" r:id="rId6"/>
    <p:sldId id="262" r:id="rId7"/>
    <p:sldId id="263" r:id="rId8"/>
    <p:sldId id="264" r:id="rId9"/>
    <p:sldId id="265" r:id="rId10"/>
    <p:sldId id="266" r:id="rId11"/>
    <p:sldId id="267" r:id="rId12"/>
    <p:sldId id="268" r:id="rId13"/>
    <p:sldId id="271" r:id="rId14"/>
    <p:sldId id="269" r:id="rId15"/>
    <p:sldId id="276" r:id="rId16"/>
    <p:sldId id="275" r:id="rId17"/>
    <p:sldId id="274" r:id="rId18"/>
    <p:sldId id="278" r:id="rId19"/>
    <p:sldId id="277" r:id="rId20"/>
    <p:sldId id="279"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72"/>
      </p:cViewPr>
      <p:guideLst>
        <p:guide orient="horz" pos="2160"/>
        <p:guide pos="2880"/>
      </p:guideLst>
    </p:cSldViewPr>
  </p:slideViewPr>
  <p:notesTextViewPr>
    <p:cViewPr>
      <p:scale>
        <a:sx n="100" d="100"/>
        <a:sy n="100" d="100"/>
      </p:scale>
      <p:origin x="0" y="0"/>
    </p:cViewPr>
  </p:notesTextViewPr>
  <p:notesViewPr>
    <p:cSldViewPr>
      <p:cViewPr varScale="1">
        <p:scale>
          <a:sx n="85" d="100"/>
          <a:sy n="85" d="100"/>
        </p:scale>
        <p:origin x="-315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9EB25F6-28D6-49B0-9A59-6A58656FF716}" type="datetimeFigureOut">
              <a:rPr lang="ru-RU" smtClean="0"/>
              <a:t>14.03.2024</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1DE8003-D3B5-43AC-9EFB-FD37244FC687}" type="slidenum">
              <a:rPr lang="ru-RU" smtClean="0"/>
              <a:t>‹#›</a:t>
            </a:fld>
            <a:endParaRPr lang="ru-RU"/>
          </a:p>
        </p:txBody>
      </p:sp>
    </p:spTree>
    <p:extLst>
      <p:ext uri="{BB962C8B-B14F-4D97-AF65-F5344CB8AC3E}">
        <p14:creationId xmlns:p14="http://schemas.microsoft.com/office/powerpoint/2010/main" val="246164373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14.03.2024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14.03.2024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14.03.2024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4C71EC6-210F-42DE-9C53-41977AD35B3D}" type="datetimeFigureOut">
              <a:rPr lang="ru-RU" smtClean="0"/>
              <a:t>14.03.2024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14.03.2024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t>14.03.2024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14.03.2024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14.03.2024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14.03.2024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14.03.2024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14.03.2024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4C71EC6-210F-42DE-9C53-41977AD35B3D}" type="datetimeFigureOut">
              <a:rPr lang="ru-RU" smtClean="0"/>
              <a:t>14.03.2024</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gi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7.gif"/><Relationship Id="rId1" Type="http://schemas.openxmlformats.org/officeDocument/2006/relationships/slideLayout" Target="../slideLayouts/slideLayout7.xml"/><Relationship Id="rId4" Type="http://schemas.openxmlformats.org/officeDocument/2006/relationships/hyperlink" Target="https://interneturok.ru/lesson/geometry/10-klass/perpendikulyarnost-pryamyh-i-ploskostejb/tipovye-zadachi-na-primenenie-teoremy-o-treh-perpendikulyarah-na-ugol-mezhdu-pryamoy-i-ploskostyu#mediaplayer"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1125538"/>
            <a:ext cx="6934200" cy="2519362"/>
          </a:xfrm>
        </p:spPr>
        <p:txBody>
          <a:bodyPr>
            <a:noAutofit/>
          </a:bodyPr>
          <a:lstStyle/>
          <a:p>
            <a:r>
              <a:rPr lang="ru-RU" sz="3200" dirty="0" smtClean="0"/>
              <a:t>Мастер-класс по теме: «Решение и оформление стереометрических задач профильного уровня при подготовке к ГИА по математике в  11 классе»</a:t>
            </a:r>
            <a:endParaRPr lang="ru-RU" sz="3200" dirty="0"/>
          </a:p>
        </p:txBody>
      </p:sp>
      <p:sp>
        <p:nvSpPr>
          <p:cNvPr id="3" name="Прямоугольник 2"/>
          <p:cNvSpPr/>
          <p:nvPr/>
        </p:nvSpPr>
        <p:spPr>
          <a:xfrm>
            <a:off x="683568" y="4509121"/>
            <a:ext cx="8136904" cy="1107996"/>
          </a:xfrm>
          <a:prstGeom prst="rect">
            <a:avLst/>
          </a:prstGeom>
        </p:spPr>
        <p:txBody>
          <a:bodyPr wrap="square">
            <a:spAutoFit/>
          </a:bodyPr>
          <a:lstStyle/>
          <a:p>
            <a:r>
              <a:rPr lang="ru-RU" sz="2400" i="1" dirty="0"/>
              <a:t>Выполнила </a:t>
            </a:r>
            <a:r>
              <a:rPr lang="ru-RU" sz="2400" i="1" dirty="0" smtClean="0"/>
              <a:t>Гончарова В.Т., учитель </a:t>
            </a:r>
            <a:r>
              <a:rPr lang="ru-RU" sz="2400" i="1" dirty="0"/>
              <a:t>математики </a:t>
            </a:r>
            <a:r>
              <a:rPr lang="ru-RU" sz="2400" i="1" dirty="0" smtClean="0"/>
              <a:t>Свердловской гимназии № 2</a:t>
            </a:r>
            <a:endParaRPr lang="ru-RU" sz="2400" i="1" dirty="0"/>
          </a:p>
          <a:p>
            <a:r>
              <a:rPr lang="ru-RU" dirty="0"/>
              <a:t> </a:t>
            </a:r>
          </a:p>
        </p:txBody>
      </p:sp>
    </p:spTree>
    <p:extLst>
      <p:ext uri="{BB962C8B-B14F-4D97-AF65-F5344CB8AC3E}">
        <p14:creationId xmlns:p14="http://schemas.microsoft.com/office/powerpoint/2010/main" val="29154556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83568" y="385232"/>
            <a:ext cx="7632848" cy="2031325"/>
          </a:xfrm>
          <a:prstGeom prst="rect">
            <a:avLst/>
          </a:prstGeom>
        </p:spPr>
        <p:txBody>
          <a:bodyPr wrap="square">
            <a:spAutoFit/>
          </a:bodyPr>
          <a:lstStyle/>
          <a:p>
            <a:r>
              <a:rPr lang="ru-RU" dirty="0"/>
              <a:t>5. При построении пирамиды или конуса сначала находим примерное расположение проекции вершины на плоскость основания. В треугольнике это может быть точка пересечения медиан, в прямоугольнике или шестиугольнике - точка пересечения </a:t>
            </a:r>
            <a:r>
              <a:rPr lang="ru-RU" dirty="0" smtClean="0"/>
              <a:t>диагоналей: </a:t>
            </a:r>
            <a:r>
              <a:rPr lang="ru-RU" dirty="0"/>
              <a:t>Из центра </a:t>
            </a:r>
            <a:r>
              <a:rPr lang="ru-RU" dirty="0" smtClean="0"/>
              <a:t>основания</a:t>
            </a:r>
            <a:r>
              <a:rPr lang="ru-RU" dirty="0"/>
              <a:t> проводим</a:t>
            </a:r>
            <a:r>
              <a:rPr lang="ru-RU" dirty="0" smtClean="0"/>
              <a:t> вертикальную </a:t>
            </a:r>
            <a:r>
              <a:rPr lang="ru-RU" dirty="0"/>
              <a:t>линию и ставим </a:t>
            </a:r>
            <a:r>
              <a:rPr lang="ru-RU" dirty="0" smtClean="0"/>
              <a:t>на</a:t>
            </a:r>
            <a:r>
              <a:rPr lang="ru-RU" dirty="0"/>
              <a:t> ней точку, которая будет вершиной стереометрический фигуры</a:t>
            </a:r>
          </a:p>
        </p:txBody>
      </p:sp>
      <p:pic>
        <p:nvPicPr>
          <p:cNvPr id="4" name="Рисунок 3" descr="https://ege-ok.ru/wp-content/uploads/2014/10/a45.jpg"/>
          <p:cNvPicPr/>
          <p:nvPr/>
        </p:nvPicPr>
        <p:blipFill>
          <a:blip r:embed="rId2">
            <a:extLst>
              <a:ext uri="{28A0092B-C50C-407E-A947-70E740481C1C}">
                <a14:useLocalDpi xmlns:a14="http://schemas.microsoft.com/office/drawing/2010/main" val="0"/>
              </a:ext>
            </a:extLst>
          </a:blip>
          <a:srcRect/>
          <a:stretch>
            <a:fillRect/>
          </a:stretch>
        </p:blipFill>
        <p:spPr bwMode="auto">
          <a:xfrm>
            <a:off x="683568" y="2416557"/>
            <a:ext cx="7776864" cy="4108787"/>
          </a:xfrm>
          <a:prstGeom prst="rect">
            <a:avLst/>
          </a:prstGeom>
          <a:noFill/>
          <a:ln>
            <a:noFill/>
          </a:ln>
        </p:spPr>
      </p:pic>
      <p:sp>
        <p:nvSpPr>
          <p:cNvPr id="3" name="Прямоугольник 2"/>
          <p:cNvSpPr/>
          <p:nvPr/>
        </p:nvSpPr>
        <p:spPr>
          <a:xfrm>
            <a:off x="2311871" y="1988840"/>
            <a:ext cx="4572000" cy="369332"/>
          </a:xfrm>
          <a:prstGeom prst="rect">
            <a:avLst/>
          </a:prstGeom>
        </p:spPr>
        <p:txBody>
          <a:bodyPr>
            <a:spAutoFit/>
          </a:bodyPr>
          <a:lstStyle/>
          <a:p>
            <a:r>
              <a:rPr lang="ru-RU" dirty="0" smtClean="0"/>
              <a:t>:</a:t>
            </a:r>
            <a:endParaRPr lang="ru-RU" dirty="0"/>
          </a:p>
        </p:txBody>
      </p:sp>
    </p:spTree>
    <p:extLst>
      <p:ext uri="{BB962C8B-B14F-4D97-AF65-F5344CB8AC3E}">
        <p14:creationId xmlns:p14="http://schemas.microsoft.com/office/powerpoint/2010/main" val="40876959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ege-ok.ru/wp-content/uploads/2014/10/a46.jpg"/>
          <p:cNvPicPr/>
          <p:nvPr/>
        </p:nvPicPr>
        <p:blipFill>
          <a:blip r:embed="rId2">
            <a:extLst>
              <a:ext uri="{28A0092B-C50C-407E-A947-70E740481C1C}">
                <a14:useLocalDpi xmlns:a14="http://schemas.microsoft.com/office/drawing/2010/main" val="0"/>
              </a:ext>
            </a:extLst>
          </a:blip>
          <a:srcRect/>
          <a:stretch>
            <a:fillRect/>
          </a:stretch>
        </p:blipFill>
        <p:spPr bwMode="auto">
          <a:xfrm>
            <a:off x="647564" y="1700808"/>
            <a:ext cx="7884876" cy="5040560"/>
          </a:xfrm>
          <a:prstGeom prst="rect">
            <a:avLst/>
          </a:prstGeom>
          <a:noFill/>
          <a:ln>
            <a:noFill/>
          </a:ln>
        </p:spPr>
      </p:pic>
      <p:sp>
        <p:nvSpPr>
          <p:cNvPr id="3" name="Прямоугольник 2"/>
          <p:cNvSpPr/>
          <p:nvPr/>
        </p:nvSpPr>
        <p:spPr>
          <a:xfrm>
            <a:off x="2286000" y="3105835"/>
            <a:ext cx="4572000" cy="369332"/>
          </a:xfrm>
          <a:prstGeom prst="rect">
            <a:avLst/>
          </a:prstGeom>
        </p:spPr>
        <p:txBody>
          <a:bodyPr>
            <a:spAutoFit/>
          </a:bodyPr>
          <a:lstStyle/>
          <a:p>
            <a:r>
              <a:rPr lang="ru-RU" dirty="0" smtClean="0"/>
              <a:t>:</a:t>
            </a:r>
            <a:endParaRPr lang="ru-RU" dirty="0"/>
          </a:p>
        </p:txBody>
      </p:sp>
      <p:sp>
        <p:nvSpPr>
          <p:cNvPr id="9" name="Прямоугольник 8"/>
          <p:cNvSpPr/>
          <p:nvPr/>
        </p:nvSpPr>
        <p:spPr>
          <a:xfrm>
            <a:off x="1187624" y="908720"/>
            <a:ext cx="7488832" cy="707886"/>
          </a:xfrm>
          <a:prstGeom prst="rect">
            <a:avLst/>
          </a:prstGeom>
        </p:spPr>
        <p:txBody>
          <a:bodyPr wrap="square">
            <a:spAutoFit/>
          </a:bodyPr>
          <a:lstStyle/>
          <a:p>
            <a:r>
              <a:rPr lang="ru-RU" sz="2000" dirty="0"/>
              <a:t>Соединяем </a:t>
            </a:r>
            <a:r>
              <a:rPr lang="ru-RU" sz="2000" dirty="0" smtClean="0"/>
              <a:t>вершину стереометрической </a:t>
            </a:r>
            <a:r>
              <a:rPr lang="ru-RU" sz="2000" dirty="0"/>
              <a:t>фигуры с вершинами основания:</a:t>
            </a:r>
          </a:p>
        </p:txBody>
      </p:sp>
    </p:spTree>
    <p:extLst>
      <p:ext uri="{BB962C8B-B14F-4D97-AF65-F5344CB8AC3E}">
        <p14:creationId xmlns:p14="http://schemas.microsoft.com/office/powerpoint/2010/main" val="21357568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751345"/>
            <a:ext cx="7704856" cy="5262979"/>
          </a:xfrm>
          <a:prstGeom prst="rect">
            <a:avLst/>
          </a:prstGeom>
        </p:spPr>
        <p:txBody>
          <a:bodyPr wrap="square">
            <a:spAutoFit/>
          </a:bodyPr>
          <a:lstStyle/>
          <a:p>
            <a:r>
              <a:rPr lang="ru-RU" sz="2400" dirty="0" smtClean="0"/>
              <a:t>Приведем </a:t>
            </a:r>
            <a:r>
              <a:rPr lang="ru-RU" sz="2400" dirty="0"/>
              <a:t>примеры удачных и неудачных чертежей.</a:t>
            </a:r>
          </a:p>
          <a:p>
            <a:r>
              <a:rPr lang="ru-RU" sz="2400" dirty="0"/>
              <a:t> </a:t>
            </a:r>
            <a:r>
              <a:rPr lang="ru-RU" sz="2400" dirty="0" smtClean="0"/>
              <a:t>Мы</a:t>
            </a:r>
            <a:r>
              <a:rPr lang="ru-RU" sz="2400" dirty="0"/>
              <a:t> рисуем чертеж </a:t>
            </a:r>
            <a:r>
              <a:rPr lang="ru-RU" sz="2400" b="1" dirty="0"/>
              <a:t>крупным</a:t>
            </a:r>
            <a:r>
              <a:rPr lang="ru-RU" sz="2400" dirty="0"/>
              <a:t>, чтобы на нем всё было хорошо видно. Не стоит, как «лучший в мире рисовальщик петухов» </a:t>
            </a:r>
            <a:r>
              <a:rPr lang="ru-RU" sz="2400" dirty="0" err="1"/>
              <a:t>Карлсон</a:t>
            </a:r>
            <a:r>
              <a:rPr lang="ru-RU" sz="2400" dirty="0"/>
              <a:t>, изображать крошечного одинокого петушка (или малюсенький кубик) в углу тетради.</a:t>
            </a:r>
          </a:p>
          <a:p>
            <a:r>
              <a:rPr lang="ru-RU" sz="2400" dirty="0"/>
              <a:t>Видимые линии изображаем сплошными, невидимые </a:t>
            </a:r>
            <a:r>
              <a:rPr lang="ru-RU" sz="2400" dirty="0" smtClean="0"/>
              <a:t>—пунктирными. </a:t>
            </a:r>
            <a:r>
              <a:rPr lang="ru-RU" sz="2400" dirty="0"/>
              <a:t>Если вы решаете задачу векторно-координатным методом, ставьте рядом с точками их координаты. Это удобно.</a:t>
            </a:r>
          </a:p>
          <a:p>
            <a:r>
              <a:rPr lang="ru-RU" sz="2400" dirty="0"/>
              <a:t>Иногда одного чертежа недостаточно. Чаще всего для решения задач по стереометрии, кроме «объемного» чертежа, нужен один или несколько плоских.</a:t>
            </a:r>
          </a:p>
        </p:txBody>
      </p:sp>
    </p:spTree>
    <p:extLst>
      <p:ext uri="{BB962C8B-B14F-4D97-AF65-F5344CB8AC3E}">
        <p14:creationId xmlns:p14="http://schemas.microsoft.com/office/powerpoint/2010/main" val="27341678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1" y="404665"/>
            <a:ext cx="7848872" cy="6048672"/>
          </a:xfrm>
          <a:prstGeom prst="rect">
            <a:avLst/>
          </a:prstGeom>
          <a:ln>
            <a:solidFill>
              <a:schemeClr val="tx1"/>
            </a:solidFill>
          </a:ln>
          <a:extLst/>
        </p:spPr>
        <p:style>
          <a:lnRef idx="2">
            <a:schemeClr val="accent2">
              <a:shade val="50000"/>
            </a:schemeClr>
          </a:lnRef>
          <a:fillRef idx="1">
            <a:schemeClr val="accent2"/>
          </a:fillRef>
          <a:effectRef idx="0">
            <a:schemeClr val="accent2"/>
          </a:effectRef>
          <a:fontRef idx="minor">
            <a:schemeClr val="lt1"/>
          </a:fontRef>
        </p:style>
      </p:pic>
    </p:spTree>
    <p:extLst>
      <p:ext uri="{BB962C8B-B14F-4D97-AF65-F5344CB8AC3E}">
        <p14:creationId xmlns:p14="http://schemas.microsoft.com/office/powerpoint/2010/main" val="39769207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0"/>
            <a:ext cx="8496944" cy="6741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54154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ru.solverbook.com/img_questions/27-02_13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088" y="1744655"/>
            <a:ext cx="2705720" cy="2952328"/>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3203848" y="404664"/>
            <a:ext cx="5472608" cy="5632311"/>
          </a:xfrm>
          <a:prstGeom prst="rect">
            <a:avLst/>
          </a:prstGeom>
        </p:spPr>
        <p:txBody>
          <a:bodyPr wrap="square">
            <a:spAutoFit/>
          </a:bodyPr>
          <a:lstStyle/>
          <a:p>
            <a:r>
              <a:rPr lang="ru-RU" dirty="0"/>
              <a:t>Необходимо правильно строить  высоты в многоугольнике и понимать, где находятся точки касания многоугольника с вписанной в него окружностью.</a:t>
            </a:r>
          </a:p>
          <a:p>
            <a:r>
              <a:rPr lang="ru-RU" dirty="0"/>
              <a:t> Например, рассмотрим ромб. Точки касания окружности с серединами сторон ромба совпадают лишь в том случае, когда ромб является квадратом. </a:t>
            </a:r>
          </a:p>
          <a:p>
            <a:r>
              <a:rPr lang="ru-RU" dirty="0"/>
              <a:t>Непонимание этого факта и неправильное построение чертежа ведут к тому, что ученик «попадает в плен» к наглядности и особенно часто происходит это при решении именно стереометрической </a:t>
            </a:r>
            <a:r>
              <a:rPr lang="ru-RU" dirty="0" smtClean="0"/>
              <a:t>задачи.</a:t>
            </a:r>
          </a:p>
          <a:p>
            <a:endParaRPr lang="ru-RU" dirty="0" smtClean="0"/>
          </a:p>
          <a:p>
            <a:r>
              <a:rPr lang="ru-RU" dirty="0" smtClean="0"/>
              <a:t>Например</a:t>
            </a:r>
            <a:r>
              <a:rPr lang="ru-RU" dirty="0"/>
              <a:t>: Основанием пирамиды является ромб с острым углом в 30º. Каждый двугранный угол при основании пирамиды равен 60º.</a:t>
            </a:r>
          </a:p>
          <a:p>
            <a:r>
              <a:rPr lang="ru-RU" dirty="0"/>
              <a:t>Найти площадь полной поверхности пирамиды, если ее высота равна </a:t>
            </a:r>
            <a:r>
              <a:rPr lang="en-US" dirty="0"/>
              <a:t>h</a:t>
            </a:r>
            <a:r>
              <a:rPr lang="ru-RU" dirty="0"/>
              <a:t>.</a:t>
            </a:r>
          </a:p>
          <a:p>
            <a:endParaRPr lang="ru-RU" dirty="0"/>
          </a:p>
        </p:txBody>
      </p:sp>
    </p:spTree>
    <p:extLst>
      <p:ext uri="{BB962C8B-B14F-4D97-AF65-F5344CB8AC3E}">
        <p14:creationId xmlns:p14="http://schemas.microsoft.com/office/powerpoint/2010/main" val="1171537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methmath.ru/zad144.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920" y="413048"/>
            <a:ext cx="2448272" cy="2400301"/>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3203848" y="413048"/>
            <a:ext cx="5544616" cy="2246769"/>
          </a:xfrm>
          <a:prstGeom prst="rect">
            <a:avLst/>
          </a:prstGeom>
        </p:spPr>
        <p:txBody>
          <a:bodyPr wrap="square">
            <a:spAutoFit/>
          </a:bodyPr>
          <a:lstStyle/>
          <a:p>
            <a:r>
              <a:rPr lang="ru-RU" sz="2000" dirty="0"/>
              <a:t>На рисунке неверно изображен    линейный угол, что является следствием непонимания того, где находится точка касания окружности, вписанной в ромб. Неправильное изображение чертежа влечет за собой ошибку в решении, которую в дальнейшем сложно найти.</a:t>
            </a:r>
          </a:p>
        </p:txBody>
      </p:sp>
      <mc:AlternateContent xmlns:mc="http://schemas.openxmlformats.org/markup-compatibility/2006" xmlns:a14="http://schemas.microsoft.com/office/drawing/2010/main">
        <mc:Choice Requires="a14">
          <p:sp>
            <p:nvSpPr>
              <p:cNvPr id="6" name="Прямоугольник 5"/>
              <p:cNvSpPr/>
              <p:nvPr/>
            </p:nvSpPr>
            <p:spPr>
              <a:xfrm>
                <a:off x="403920" y="3212976"/>
                <a:ext cx="7984504" cy="2887457"/>
              </a:xfrm>
              <a:prstGeom prst="rect">
                <a:avLst/>
              </a:prstGeom>
            </p:spPr>
            <p:txBody>
              <a:bodyPr wrap="square">
                <a:spAutoFit/>
              </a:bodyPr>
              <a:lstStyle/>
              <a:p>
                <a:r>
                  <a:rPr lang="ru-RU" dirty="0"/>
                  <a:t>Решение</a:t>
                </a:r>
              </a:p>
              <a:p>
                <a:pPr/>
                <a14:m>
                  <m:oMathPara xmlns:m="http://schemas.openxmlformats.org/officeDocument/2006/math">
                    <m:oMathParaPr>
                      <m:jc m:val="centerGroup"/>
                    </m:oMathParaPr>
                    <m:oMath xmlns:m="http://schemas.openxmlformats.org/officeDocument/2006/math">
                      <m:r>
                        <a:rPr lang="ru-RU" i="1">
                          <a:latin typeface="Cambria Math" panose="02040503050406030204" pitchFamily="18" charset="0"/>
                        </a:rPr>
                        <m:t>∆МОК−прямоугольный. &lt;ОКМ=60°,&lt;ОМК=30°,</m:t>
                      </m:r>
                    </m:oMath>
                  </m:oMathPara>
                </a14:m>
                <a:endParaRPr lang="ru-RU" dirty="0"/>
              </a:p>
              <a:p>
                <a:pPr/>
                <a14:m>
                  <m:oMathPara xmlns:m="http://schemas.openxmlformats.org/officeDocument/2006/math">
                    <m:oMathParaPr>
                      <m:jc m:val="centerGroup"/>
                    </m:oMathParaPr>
                    <m:oMath xmlns:m="http://schemas.openxmlformats.org/officeDocument/2006/math">
                      <m:r>
                        <a:rPr lang="ru-RU" i="1">
                          <a:latin typeface="Cambria Math" panose="02040503050406030204" pitchFamily="18" charset="0"/>
                        </a:rPr>
                        <m:t>ОМ=</m:t>
                      </m:r>
                      <m:r>
                        <a:rPr lang="ru-RU" i="1">
                          <a:latin typeface="Cambria Math" panose="02040503050406030204" pitchFamily="18" charset="0"/>
                        </a:rPr>
                        <m:t>h</m:t>
                      </m:r>
                      <m:r>
                        <a:rPr lang="ru-RU" i="1">
                          <a:latin typeface="Cambria Math" panose="02040503050406030204" pitchFamily="18" charset="0"/>
                        </a:rPr>
                        <m:t>,следовательноМК= </m:t>
                      </m:r>
                      <m:f>
                        <m:fPr>
                          <m:ctrlPr>
                            <a:rPr lang="ru-RU" i="1">
                              <a:latin typeface="Cambria Math" panose="02040503050406030204" pitchFamily="18" charset="0"/>
                            </a:rPr>
                          </m:ctrlPr>
                        </m:fPr>
                        <m:num>
                          <m:r>
                            <a:rPr lang="ru-RU" i="1">
                              <a:latin typeface="Cambria Math" panose="02040503050406030204" pitchFamily="18" charset="0"/>
                            </a:rPr>
                            <m:t>2</m:t>
                          </m:r>
                          <m:r>
                            <a:rPr lang="ru-RU" i="1">
                              <a:latin typeface="Cambria Math" panose="02040503050406030204" pitchFamily="18" charset="0"/>
                            </a:rPr>
                            <m:t>h</m:t>
                          </m:r>
                          <m:rad>
                            <m:radPr>
                              <m:degHide m:val="on"/>
                              <m:ctrlPr>
                                <a:rPr lang="ru-RU" i="1">
                                  <a:latin typeface="Cambria Math" panose="02040503050406030204" pitchFamily="18" charset="0"/>
                                </a:rPr>
                              </m:ctrlPr>
                            </m:radPr>
                            <m:deg/>
                            <m:e>
                              <m:r>
                                <a:rPr lang="ru-RU" i="1">
                                  <a:latin typeface="Cambria Math" panose="02040503050406030204" pitchFamily="18" charset="0"/>
                                </a:rPr>
                                <m:t>3</m:t>
                              </m:r>
                            </m:e>
                          </m:rad>
                        </m:num>
                        <m:den>
                          <m:r>
                            <a:rPr lang="ru-RU" i="1">
                              <a:latin typeface="Cambria Math" panose="02040503050406030204" pitchFamily="18" charset="0"/>
                            </a:rPr>
                            <m:t>3</m:t>
                          </m:r>
                        </m:den>
                      </m:f>
                      <m:r>
                        <a:rPr lang="ru-RU" i="1">
                          <a:latin typeface="Cambria Math" panose="02040503050406030204" pitchFamily="18" charset="0"/>
                        </a:rPr>
                        <m:t>;ОК= </m:t>
                      </m:r>
                      <m:f>
                        <m:fPr>
                          <m:ctrlPr>
                            <a:rPr lang="ru-RU" i="1">
                              <a:latin typeface="Cambria Math" panose="02040503050406030204" pitchFamily="18" charset="0"/>
                            </a:rPr>
                          </m:ctrlPr>
                        </m:fPr>
                        <m:num>
                          <m:r>
                            <a:rPr lang="ru-RU" i="1">
                              <a:latin typeface="Cambria Math" panose="02040503050406030204" pitchFamily="18" charset="0"/>
                            </a:rPr>
                            <m:t>h</m:t>
                          </m:r>
                          <m:rad>
                            <m:radPr>
                              <m:degHide m:val="on"/>
                              <m:ctrlPr>
                                <a:rPr lang="ru-RU" i="1">
                                  <a:latin typeface="Cambria Math" panose="02040503050406030204" pitchFamily="18" charset="0"/>
                                </a:rPr>
                              </m:ctrlPr>
                            </m:radPr>
                            <m:deg/>
                            <m:e>
                              <m:r>
                                <a:rPr lang="ru-RU" i="1">
                                  <a:latin typeface="Cambria Math" panose="02040503050406030204" pitchFamily="18" charset="0"/>
                                </a:rPr>
                                <m:t>3</m:t>
                              </m:r>
                            </m:e>
                          </m:rad>
                        </m:num>
                        <m:den>
                          <m:r>
                            <a:rPr lang="ru-RU" i="1">
                              <a:latin typeface="Cambria Math" panose="02040503050406030204" pitchFamily="18" charset="0"/>
                            </a:rPr>
                            <m:t>3</m:t>
                          </m:r>
                        </m:den>
                      </m:f>
                      <m:r>
                        <a:rPr lang="ru-RU" i="1">
                          <a:latin typeface="Cambria Math" panose="02040503050406030204" pitchFamily="18" charset="0"/>
                        </a:rPr>
                        <m:t>.</m:t>
                      </m:r>
                    </m:oMath>
                  </m:oMathPara>
                </a14:m>
                <a:endParaRPr lang="ru-RU" dirty="0"/>
              </a:p>
              <a:p>
                <a:r>
                  <a:rPr lang="ru-RU" dirty="0"/>
                  <a:t>Значит  А</a:t>
                </a:r>
                <a:r>
                  <a:rPr lang="en-US" dirty="0">
                    <a:latin typeface="Agency FB" pitchFamily="34" charset="0"/>
                  </a:rPr>
                  <a:t>D</a:t>
                </a:r>
                <a:r>
                  <a:rPr lang="ru-RU" dirty="0"/>
                  <a:t> = </a:t>
                </a:r>
                <a14:m>
                  <m:oMath xmlns:m="http://schemas.openxmlformats.org/officeDocument/2006/math">
                    <m:f>
                      <m:fPr>
                        <m:ctrlPr>
                          <a:rPr lang="ru-RU" i="1">
                            <a:latin typeface="Cambria Math" panose="02040503050406030204" pitchFamily="18" charset="0"/>
                          </a:rPr>
                        </m:ctrlPr>
                      </m:fPr>
                      <m:num>
                        <m:r>
                          <a:rPr lang="ru-RU" i="1">
                            <a:latin typeface="Cambria Math" panose="02040503050406030204" pitchFamily="18" charset="0"/>
                          </a:rPr>
                          <m:t>2</m:t>
                        </m:r>
                        <m:r>
                          <a:rPr lang="ru-RU" i="1">
                            <a:latin typeface="Cambria Math" panose="02040503050406030204" pitchFamily="18" charset="0"/>
                          </a:rPr>
                          <m:t>h</m:t>
                        </m:r>
                        <m:rad>
                          <m:radPr>
                            <m:degHide m:val="on"/>
                            <m:ctrlPr>
                              <a:rPr lang="ru-RU" i="1">
                                <a:latin typeface="Cambria Math" panose="02040503050406030204" pitchFamily="18" charset="0"/>
                              </a:rPr>
                            </m:ctrlPr>
                          </m:radPr>
                          <m:deg/>
                          <m:e>
                            <m:r>
                              <a:rPr lang="ru-RU" i="1">
                                <a:latin typeface="Cambria Math" panose="02040503050406030204" pitchFamily="18" charset="0"/>
                              </a:rPr>
                              <m:t>3</m:t>
                            </m:r>
                          </m:e>
                        </m:rad>
                      </m:num>
                      <m:den>
                        <m:r>
                          <a:rPr lang="ru-RU" i="1">
                            <a:latin typeface="Cambria Math" panose="02040503050406030204" pitchFamily="18" charset="0"/>
                          </a:rPr>
                          <m:t>3</m:t>
                        </m:r>
                      </m:den>
                    </m:f>
                  </m:oMath>
                </a14:m>
                <a:r>
                  <a:rPr lang="ru-RU" dirty="0"/>
                  <a:t>; </a:t>
                </a:r>
                <a14:m>
                  <m:oMath xmlns:m="http://schemas.openxmlformats.org/officeDocument/2006/math">
                    <m:sSub>
                      <m:sSubPr>
                        <m:ctrlPr>
                          <a:rPr lang="ru-RU" i="1">
                            <a:latin typeface="Cambria Math" panose="02040503050406030204" pitchFamily="18" charset="0"/>
                          </a:rPr>
                        </m:ctrlPr>
                      </m:sSubPr>
                      <m:e>
                        <m:r>
                          <a:rPr lang="en-US" i="1">
                            <a:latin typeface="Cambria Math" panose="02040503050406030204" pitchFamily="18" charset="0"/>
                          </a:rPr>
                          <m:t>𝑆</m:t>
                        </m:r>
                      </m:e>
                      <m:sub>
                        <m:r>
                          <a:rPr lang="ru-RU" i="1">
                            <a:latin typeface="Cambria Math" panose="02040503050406030204" pitchFamily="18" charset="0"/>
                          </a:rPr>
                          <m:t>бок.</m:t>
                        </m:r>
                      </m:sub>
                    </m:sSub>
                  </m:oMath>
                </a14:m>
                <a:r>
                  <a:rPr lang="ru-RU" dirty="0"/>
                  <a:t>= 4</a:t>
                </a:r>
                <a:r>
                  <a:rPr lang="en-US" dirty="0">
                    <a:latin typeface="Agency FB" pitchFamily="34" charset="0"/>
                  </a:rPr>
                  <a:t>AD</a:t>
                </a:r>
                <a14:m>
                  <m:oMath xmlns:m="http://schemas.openxmlformats.org/officeDocument/2006/math">
                    <m:r>
                      <a:rPr lang="ru-RU" i="1">
                        <a:latin typeface="Cambria Math" panose="02040503050406030204" pitchFamily="18" charset="0"/>
                      </a:rPr>
                      <m:t>∙</m:t>
                    </m:r>
                    <m:r>
                      <a:rPr lang="ru-RU" i="1">
                        <a:latin typeface="Cambria Math" panose="02040503050406030204" pitchFamily="18" charset="0"/>
                      </a:rPr>
                      <m:t>𝑀𝐾</m:t>
                    </m:r>
                    <m:r>
                      <a:rPr lang="ru-RU" i="1">
                        <a:latin typeface="Cambria Math" panose="02040503050406030204" pitchFamily="18" charset="0"/>
                      </a:rPr>
                      <m:t>= </m:t>
                    </m:r>
                    <m:f>
                      <m:fPr>
                        <m:ctrlPr>
                          <a:rPr lang="ru-RU" i="1">
                            <a:latin typeface="Cambria Math" panose="02040503050406030204" pitchFamily="18" charset="0"/>
                          </a:rPr>
                        </m:ctrlPr>
                      </m:fPr>
                      <m:num>
                        <m:r>
                          <a:rPr lang="ru-RU" i="1">
                            <a:latin typeface="Cambria Math" panose="02040503050406030204" pitchFamily="18" charset="0"/>
                          </a:rPr>
                          <m:t>16</m:t>
                        </m:r>
                        <m:sSup>
                          <m:sSupPr>
                            <m:ctrlPr>
                              <a:rPr lang="ru-RU" i="1">
                                <a:latin typeface="Cambria Math" panose="02040503050406030204" pitchFamily="18" charset="0"/>
                              </a:rPr>
                            </m:ctrlPr>
                          </m:sSupPr>
                          <m:e>
                            <m:r>
                              <a:rPr lang="ru-RU" i="1">
                                <a:latin typeface="Cambria Math" panose="02040503050406030204" pitchFamily="18" charset="0"/>
                              </a:rPr>
                              <m:t>h</m:t>
                            </m:r>
                          </m:e>
                          <m:sup>
                            <m:r>
                              <a:rPr lang="ru-RU" i="1">
                                <a:latin typeface="Cambria Math" panose="02040503050406030204" pitchFamily="18" charset="0"/>
                              </a:rPr>
                              <m:t>2</m:t>
                            </m:r>
                          </m:sup>
                        </m:sSup>
                      </m:num>
                      <m:den>
                        <m:r>
                          <a:rPr lang="ru-RU" i="1">
                            <a:latin typeface="Cambria Math" panose="02040503050406030204" pitchFamily="18" charset="0"/>
                          </a:rPr>
                          <m:t>3</m:t>
                        </m:r>
                      </m:den>
                    </m:f>
                  </m:oMath>
                </a14:m>
                <a:r>
                  <a:rPr lang="ru-RU" dirty="0"/>
                  <a:t>; </a:t>
                </a:r>
              </a:p>
              <a:p>
                <a:r>
                  <a:rPr lang="en-US" dirty="0">
                    <a:latin typeface="Agency FB" pitchFamily="34" charset="0"/>
                  </a:rPr>
                  <a:t> </a:t>
                </a:r>
                <a14:m>
                  <m:oMath xmlns:m="http://schemas.openxmlformats.org/officeDocument/2006/math">
                    <m:sSub>
                      <m:sSubPr>
                        <m:ctrlPr>
                          <a:rPr lang="ru-RU" i="1">
                            <a:latin typeface="Cambria Math" panose="02040503050406030204" pitchFamily="18" charset="0"/>
                          </a:rPr>
                        </m:ctrlPr>
                      </m:sSubPr>
                      <m:e>
                        <m:r>
                          <a:rPr lang="ru-RU" i="1">
                            <a:latin typeface="Cambria Math" panose="02040503050406030204" pitchFamily="18" charset="0"/>
                          </a:rPr>
                          <m:t>𝑆</m:t>
                        </m:r>
                      </m:e>
                      <m:sub>
                        <m:r>
                          <a:rPr lang="ru-RU" i="1">
                            <a:latin typeface="Cambria Math" panose="02040503050406030204" pitchFamily="18" charset="0"/>
                          </a:rPr>
                          <m:t>осн</m:t>
                        </m:r>
                        <m:r>
                          <a:rPr lang="en-US" i="1">
                            <a:latin typeface="Cambria Math" panose="02040503050406030204" pitchFamily="18" charset="0"/>
                          </a:rPr>
                          <m:t>.</m:t>
                        </m:r>
                      </m:sub>
                    </m:sSub>
                    <m:r>
                      <a:rPr lang="en-US" i="1">
                        <a:latin typeface="Cambria Math" panose="02040503050406030204" pitchFamily="18" charset="0"/>
                      </a:rPr>
                      <m:t>=  0,5 </m:t>
                    </m:r>
                    <m:sSup>
                      <m:sSupPr>
                        <m:ctrlPr>
                          <a:rPr lang="ru-RU" i="1">
                            <a:latin typeface="Cambria Math" panose="02040503050406030204" pitchFamily="18" charset="0"/>
                          </a:rPr>
                        </m:ctrlPr>
                      </m:sSupPr>
                      <m:e>
                        <m:r>
                          <a:rPr lang="en-US" i="1">
                            <a:latin typeface="Cambria Math" panose="02040503050406030204" pitchFamily="18" charset="0"/>
                          </a:rPr>
                          <m:t>𝐴𝐷</m:t>
                        </m:r>
                      </m:e>
                      <m:sup>
                        <m:r>
                          <a:rPr lang="en-US" i="1">
                            <a:latin typeface="Cambria Math" panose="02040503050406030204" pitchFamily="18" charset="0"/>
                          </a:rPr>
                          <m:t>2</m:t>
                        </m:r>
                      </m:sup>
                    </m:sSup>
                    <m:func>
                      <m:funcPr>
                        <m:ctrlPr>
                          <a:rPr lang="ru-RU" i="1">
                            <a:latin typeface="Cambria Math" panose="02040503050406030204" pitchFamily="18" charset="0"/>
                          </a:rPr>
                        </m:ctrlPr>
                      </m:funcPr>
                      <m:fName>
                        <m:r>
                          <m:rPr>
                            <m:sty m:val="p"/>
                          </m:rPr>
                          <a:rPr lang="en-US">
                            <a:latin typeface="Cambria Math" panose="02040503050406030204" pitchFamily="18" charset="0"/>
                          </a:rPr>
                          <m:t>sin</m:t>
                        </m:r>
                      </m:fName>
                      <m:e>
                        <m:r>
                          <a:rPr lang="en-US" i="1">
                            <a:latin typeface="Cambria Math" panose="02040503050406030204" pitchFamily="18" charset="0"/>
                          </a:rPr>
                          <m:t>30°</m:t>
                        </m:r>
                      </m:e>
                    </m:func>
                  </m:oMath>
                </a14:m>
                <a:r>
                  <a:rPr lang="en-US" dirty="0">
                    <a:latin typeface="Agency FB" pitchFamily="34" charset="0"/>
                  </a:rPr>
                  <a:t> = </a:t>
                </a:r>
                <a14:m>
                  <m:oMath xmlns:m="http://schemas.openxmlformats.org/officeDocument/2006/math">
                    <m:f>
                      <m:fPr>
                        <m:ctrlPr>
                          <a:rPr lang="ru-RU" i="1">
                            <a:latin typeface="Cambria Math" panose="02040503050406030204" pitchFamily="18" charset="0"/>
                          </a:rPr>
                        </m:ctrlPr>
                      </m:fPr>
                      <m:num>
                        <m:sSup>
                          <m:sSupPr>
                            <m:ctrlPr>
                              <a:rPr lang="ru-RU" i="1">
                                <a:latin typeface="Cambria Math" panose="02040503050406030204" pitchFamily="18" charset="0"/>
                              </a:rPr>
                            </m:ctrlPr>
                          </m:sSupPr>
                          <m:e>
                            <m:r>
                              <a:rPr lang="en-US" i="1">
                                <a:latin typeface="Cambria Math" panose="02040503050406030204" pitchFamily="18" charset="0"/>
                              </a:rPr>
                              <m:t>h</m:t>
                            </m:r>
                          </m:e>
                          <m:sup>
                            <m:r>
                              <a:rPr lang="en-US" i="1">
                                <a:latin typeface="Cambria Math" panose="02040503050406030204" pitchFamily="18" charset="0"/>
                              </a:rPr>
                              <m:t>2</m:t>
                            </m:r>
                          </m:sup>
                        </m:sSup>
                      </m:num>
                      <m:den>
                        <m:r>
                          <a:rPr lang="en-US" i="1">
                            <a:latin typeface="Cambria Math" panose="02040503050406030204" pitchFamily="18" charset="0"/>
                          </a:rPr>
                          <m:t>3</m:t>
                        </m:r>
                      </m:den>
                    </m:f>
                  </m:oMath>
                </a14:m>
                <a:r>
                  <a:rPr lang="en-US" dirty="0">
                    <a:latin typeface="Agency FB" pitchFamily="34" charset="0"/>
                  </a:rPr>
                  <a:t>.  </a:t>
                </a:r>
                <a14:m>
                  <m:oMath xmlns:m="http://schemas.openxmlformats.org/officeDocument/2006/math">
                    <m:sSub>
                      <m:sSubPr>
                        <m:ctrlPr>
                          <a:rPr lang="ru-RU" i="1">
                            <a:latin typeface="Cambria Math" panose="02040503050406030204" pitchFamily="18" charset="0"/>
                          </a:rPr>
                        </m:ctrlPr>
                      </m:sSubPr>
                      <m:e>
                        <m:r>
                          <a:rPr lang="en-US" i="1">
                            <a:latin typeface="Cambria Math" panose="02040503050406030204" pitchFamily="18" charset="0"/>
                          </a:rPr>
                          <m:t>𝑆</m:t>
                        </m:r>
                      </m:e>
                      <m:sub>
                        <m:r>
                          <a:rPr lang="ru-RU" i="1">
                            <a:latin typeface="Cambria Math" panose="02040503050406030204" pitchFamily="18" charset="0"/>
                          </a:rPr>
                          <m:t>пов.</m:t>
                        </m:r>
                      </m:sub>
                    </m:sSub>
                    <m:r>
                      <a:rPr lang="en-US" i="1">
                        <a:latin typeface="Cambria Math" panose="02040503050406030204" pitchFamily="18" charset="0"/>
                      </a:rPr>
                      <m:t>= </m:t>
                    </m:r>
                    <m:f>
                      <m:fPr>
                        <m:ctrlPr>
                          <a:rPr lang="ru-RU" i="1">
                            <a:latin typeface="Cambria Math" panose="02040503050406030204" pitchFamily="18" charset="0"/>
                          </a:rPr>
                        </m:ctrlPr>
                      </m:fPr>
                      <m:num>
                        <m:r>
                          <a:rPr lang="en-US" i="1">
                            <a:latin typeface="Cambria Math" panose="02040503050406030204" pitchFamily="18" charset="0"/>
                          </a:rPr>
                          <m:t>17</m:t>
                        </m:r>
                        <m:sSup>
                          <m:sSupPr>
                            <m:ctrlPr>
                              <a:rPr lang="ru-RU" i="1">
                                <a:latin typeface="Cambria Math" panose="02040503050406030204" pitchFamily="18" charset="0"/>
                              </a:rPr>
                            </m:ctrlPr>
                          </m:sSupPr>
                          <m:e>
                            <m:r>
                              <a:rPr lang="en-US" i="1">
                                <a:latin typeface="Cambria Math" panose="02040503050406030204" pitchFamily="18" charset="0"/>
                              </a:rPr>
                              <m:t>h</m:t>
                            </m:r>
                          </m:e>
                          <m:sup>
                            <m:r>
                              <a:rPr lang="en-US" i="1">
                                <a:latin typeface="Cambria Math" panose="02040503050406030204" pitchFamily="18" charset="0"/>
                              </a:rPr>
                              <m:t>2</m:t>
                            </m:r>
                          </m:sup>
                        </m:sSup>
                      </m:num>
                      <m:den>
                        <m:r>
                          <a:rPr lang="en-US" i="1">
                            <a:latin typeface="Cambria Math" panose="02040503050406030204" pitchFamily="18" charset="0"/>
                          </a:rPr>
                          <m:t>3</m:t>
                        </m:r>
                      </m:den>
                    </m:f>
                    <m:r>
                      <a:rPr lang="ru-RU" i="1">
                        <a:latin typeface="Cambria Math" panose="02040503050406030204" pitchFamily="18" charset="0"/>
                      </a:rPr>
                      <m:t>.</m:t>
                    </m:r>
                  </m:oMath>
                </a14:m>
                <a:endParaRPr lang="ru-RU" dirty="0"/>
              </a:p>
              <a:p>
                <a:r>
                  <a:rPr lang="ru-RU" sz="2400" dirty="0"/>
                  <a:t>Чтобы увидеть </a:t>
                </a:r>
                <a:r>
                  <a:rPr lang="ru-RU" sz="2400" dirty="0" smtClean="0"/>
                  <a:t>ошибку, достаточно </a:t>
                </a:r>
                <a:r>
                  <a:rPr lang="ru-RU" sz="2400" dirty="0"/>
                  <a:t>внимательно посмотреть на следующий </a:t>
                </a:r>
                <a:r>
                  <a:rPr lang="ru-RU" sz="2400" dirty="0" smtClean="0"/>
                  <a:t>рисунок:</a:t>
                </a:r>
                <a:endParaRPr lang="ru-RU" sz="2400" dirty="0"/>
              </a:p>
            </p:txBody>
          </p:sp>
        </mc:Choice>
        <mc:Fallback xmlns="">
          <p:sp>
            <p:nvSpPr>
              <p:cNvPr id="6" name="Прямоугольник 5"/>
              <p:cNvSpPr>
                <a:spLocks noRot="1" noChangeAspect="1" noMove="1" noResize="1" noEditPoints="1" noAdjustHandles="1" noChangeArrowheads="1" noChangeShapeType="1" noTextEdit="1"/>
              </p:cNvSpPr>
              <p:nvPr/>
            </p:nvSpPr>
            <p:spPr>
              <a:xfrm>
                <a:off x="403920" y="3212976"/>
                <a:ext cx="7984504" cy="2887457"/>
              </a:xfrm>
              <a:prstGeom prst="rect">
                <a:avLst/>
              </a:prstGeom>
              <a:blipFill rotWithShape="1">
                <a:blip r:embed="rId3"/>
                <a:stretch>
                  <a:fillRect l="-1145" t="-1266" b="-3797"/>
                </a:stretch>
              </a:blipFill>
            </p:spPr>
            <p:txBody>
              <a:bodyPr/>
              <a:lstStyle/>
              <a:p>
                <a:r>
                  <a:rPr lang="ru-RU">
                    <a:noFill/>
                  </a:rPr>
                  <a:t> </a:t>
                </a:r>
              </a:p>
            </p:txBody>
          </p:sp>
        </mc:Fallback>
      </mc:AlternateContent>
    </p:spTree>
    <p:extLst>
      <p:ext uri="{BB962C8B-B14F-4D97-AF65-F5344CB8AC3E}">
        <p14:creationId xmlns:p14="http://schemas.microsoft.com/office/powerpoint/2010/main" val="41995734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ru-static.z-dn.net/files/d99/2959cccaf7dea9da5e0a32f30f0fdc8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260648"/>
            <a:ext cx="2664296" cy="2736304"/>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2" name="Прямоугольник 1"/>
              <p:cNvSpPr/>
              <p:nvPr/>
            </p:nvSpPr>
            <p:spPr>
              <a:xfrm>
                <a:off x="3131840" y="116632"/>
                <a:ext cx="5472608" cy="6936451"/>
              </a:xfrm>
              <a:prstGeom prst="rect">
                <a:avLst/>
              </a:prstGeom>
            </p:spPr>
            <p:txBody>
              <a:bodyPr wrap="square">
                <a:spAutoFit/>
              </a:bodyPr>
              <a:lstStyle/>
              <a:p>
                <a:r>
                  <a:rPr lang="en-US" dirty="0"/>
                  <a:t>SABCD </a:t>
                </a:r>
                <a:r>
                  <a:rPr lang="ru-RU" dirty="0"/>
                  <a:t>- данная пирамида, в основании которой лежит ромб, с острым углом, равным 30</a:t>
                </a:r>
                <a14:m>
                  <m:oMath xmlns:m="http://schemas.openxmlformats.org/officeDocument/2006/math">
                    <m:r>
                      <a:rPr lang="ru-RU">
                        <a:latin typeface="Cambria Math" panose="02040503050406030204" pitchFamily="18" charset="0"/>
                      </a:rPr>
                      <m:t>°</m:t>
                    </m:r>
                  </m:oMath>
                </a14:m>
                <a:r>
                  <a:rPr lang="ru-RU" dirty="0"/>
                  <a:t>. Каждый двугранный угол при основании равен 60</a:t>
                </a:r>
                <a14:m>
                  <m:oMath xmlns:m="http://schemas.openxmlformats.org/officeDocument/2006/math">
                    <m:r>
                      <a:rPr lang="ru-RU">
                        <a:latin typeface="Cambria Math" panose="02040503050406030204" pitchFamily="18" charset="0"/>
                      </a:rPr>
                      <m:t>°</m:t>
                    </m:r>
                  </m:oMath>
                </a14:m>
                <a:r>
                  <a:rPr lang="ru-RU" dirty="0"/>
                  <a:t>, а значит основание высоты является центром окружности, вписанной в ромб, с радиусом ОК, ОК ⊥</a:t>
                </a:r>
                <a:r>
                  <a:rPr lang="en-US" dirty="0"/>
                  <a:t>DC</a:t>
                </a:r>
                <a:r>
                  <a:rPr lang="ru-RU" dirty="0"/>
                  <a:t>.Соединим точки </a:t>
                </a:r>
                <a:r>
                  <a:rPr lang="en-US" dirty="0"/>
                  <a:t>S</a:t>
                </a:r>
                <a:r>
                  <a:rPr lang="ru-RU" dirty="0"/>
                  <a:t> и К . По теореме о трех перпендикулярах </a:t>
                </a:r>
                <a:r>
                  <a:rPr lang="en-US" dirty="0"/>
                  <a:t>S</a:t>
                </a:r>
                <a:r>
                  <a:rPr lang="ru-RU" dirty="0"/>
                  <a:t>К⊥ </a:t>
                </a:r>
                <a:r>
                  <a:rPr lang="en-US" dirty="0"/>
                  <a:t>DC</a:t>
                </a:r>
                <a:r>
                  <a:rPr lang="ru-RU" dirty="0"/>
                  <a:t> и </a:t>
                </a:r>
                <a14:m>
                  <m:oMath xmlns:m="http://schemas.openxmlformats.org/officeDocument/2006/math">
                    <m:r>
                      <a:rPr lang="ru-RU">
                        <a:latin typeface="Cambria Math" panose="02040503050406030204" pitchFamily="18" charset="0"/>
                      </a:rPr>
                      <m:t>&lt;</m:t>
                    </m:r>
                    <m:r>
                      <m:rPr>
                        <m:sty m:val="p"/>
                      </m:rPr>
                      <a:rPr lang="en-US">
                        <a:latin typeface="Cambria Math" panose="02040503050406030204" pitchFamily="18" charset="0"/>
                      </a:rPr>
                      <m:t>SKO</m:t>
                    </m:r>
                    <m:r>
                      <a:rPr lang="ru-RU" i="1">
                        <a:latin typeface="Cambria Math" panose="02040503050406030204" pitchFamily="18" charset="0"/>
                      </a:rPr>
                      <m:t>−</m:t>
                    </m:r>
                    <m:r>
                      <a:rPr lang="ru-RU">
                        <a:latin typeface="Cambria Math" panose="02040503050406030204" pitchFamily="18" charset="0"/>
                      </a:rPr>
                      <m:t> </m:t>
                    </m:r>
                  </m:oMath>
                </a14:m>
                <a:r>
                  <a:rPr lang="ru-RU" dirty="0"/>
                  <a:t>линейный угол двугранного угла  при ребре </a:t>
                </a:r>
                <a:r>
                  <a:rPr lang="en-US" dirty="0"/>
                  <a:t>DC</a:t>
                </a:r>
                <a:r>
                  <a:rPr lang="ru-RU" dirty="0"/>
                  <a:t>. </a:t>
                </a:r>
                <a14:m>
                  <m:oMath xmlns:m="http://schemas.openxmlformats.org/officeDocument/2006/math">
                    <m:r>
                      <a:rPr lang="ru-RU">
                        <a:latin typeface="Cambria Math" panose="02040503050406030204" pitchFamily="18" charset="0"/>
                      </a:rPr>
                      <m:t>&lt;</m:t>
                    </m:r>
                    <m:r>
                      <m:rPr>
                        <m:sty m:val="p"/>
                      </m:rPr>
                      <a:rPr lang="en-US">
                        <a:latin typeface="Cambria Math" panose="02040503050406030204" pitchFamily="18" charset="0"/>
                      </a:rPr>
                      <m:t>SKO</m:t>
                    </m:r>
                    <m:r>
                      <a:rPr lang="ru-RU">
                        <a:latin typeface="Cambria Math" panose="02040503050406030204" pitchFamily="18" charset="0"/>
                      </a:rPr>
                      <m:t>=60°</m:t>
                    </m:r>
                  </m:oMath>
                </a14:m>
                <a:r>
                  <a:rPr lang="ru-RU" dirty="0"/>
                  <a:t>.</a:t>
                </a:r>
              </a:p>
              <a:p>
                <a:pPr/>
                <a14:m>
                  <m:oMathPara xmlns:m="http://schemas.openxmlformats.org/officeDocument/2006/math">
                    <m:oMathParaPr>
                      <m:jc m:val="centerGroup"/>
                    </m:oMathParaPr>
                    <m:oMath xmlns:m="http://schemas.openxmlformats.org/officeDocument/2006/math">
                      <m:sSub>
                        <m:sSubPr>
                          <m:ctrlPr>
                            <a:rPr lang="ru-RU" i="1">
                              <a:latin typeface="Cambria Math" panose="02040503050406030204" pitchFamily="18" charset="0"/>
                            </a:rPr>
                          </m:ctrlPr>
                        </m:sSubPr>
                        <m:e>
                          <m:r>
                            <a:rPr lang="en-US" i="1">
                              <a:latin typeface="Cambria Math" panose="02040503050406030204" pitchFamily="18" charset="0"/>
                            </a:rPr>
                            <m:t>𝑆</m:t>
                          </m:r>
                        </m:e>
                        <m:sub>
                          <m:r>
                            <a:rPr lang="ru-RU" i="1">
                              <a:latin typeface="Cambria Math" panose="02040503050406030204" pitchFamily="18" charset="0"/>
                            </a:rPr>
                            <m:t>пов.</m:t>
                          </m:r>
                        </m:sub>
                      </m:sSub>
                      <m:r>
                        <a:rPr lang="ru-RU" i="1">
                          <a:latin typeface="Cambria Math" panose="02040503050406030204" pitchFamily="18" charset="0"/>
                        </a:rPr>
                        <m:t>= </m:t>
                      </m:r>
                      <m:sSub>
                        <m:sSubPr>
                          <m:ctrlPr>
                            <a:rPr lang="ru-RU" i="1">
                              <a:latin typeface="Cambria Math" panose="02040503050406030204" pitchFamily="18" charset="0"/>
                            </a:rPr>
                          </m:ctrlPr>
                        </m:sSubPr>
                        <m:e>
                          <m:r>
                            <a:rPr lang="en-US" i="1">
                              <a:latin typeface="Cambria Math" panose="02040503050406030204" pitchFamily="18" charset="0"/>
                            </a:rPr>
                            <m:t>𝑆</m:t>
                          </m:r>
                        </m:e>
                        <m:sub>
                          <m:r>
                            <a:rPr lang="ru-RU" i="1">
                              <a:latin typeface="Cambria Math" panose="02040503050406030204" pitchFamily="18" charset="0"/>
                            </a:rPr>
                            <m:t>бок.</m:t>
                          </m:r>
                        </m:sub>
                      </m:sSub>
                      <m:r>
                        <a:rPr lang="ru-RU" i="1">
                          <a:latin typeface="Cambria Math" panose="02040503050406030204" pitchFamily="18" charset="0"/>
                        </a:rPr>
                        <m:t>+</m:t>
                      </m:r>
                      <m:sSub>
                        <m:sSubPr>
                          <m:ctrlPr>
                            <a:rPr lang="ru-RU" i="1">
                              <a:latin typeface="Cambria Math" panose="02040503050406030204" pitchFamily="18" charset="0"/>
                            </a:rPr>
                          </m:ctrlPr>
                        </m:sSubPr>
                        <m:e>
                          <m:r>
                            <a:rPr lang="en-US" i="1">
                              <a:latin typeface="Cambria Math" panose="02040503050406030204" pitchFamily="18" charset="0"/>
                            </a:rPr>
                            <m:t>𝑆</m:t>
                          </m:r>
                        </m:e>
                        <m:sub>
                          <m:r>
                            <a:rPr lang="ru-RU" i="1">
                              <a:latin typeface="Cambria Math" panose="02040503050406030204" pitchFamily="18" charset="0"/>
                            </a:rPr>
                            <m:t>осн.</m:t>
                          </m:r>
                        </m:sub>
                      </m:sSub>
                      <m:r>
                        <a:rPr lang="ru-RU" i="1">
                          <a:latin typeface="Cambria Math" panose="02040503050406030204" pitchFamily="18" charset="0"/>
                        </a:rPr>
                        <m:t> </m:t>
                      </m:r>
                    </m:oMath>
                  </m:oMathPara>
                </a14:m>
                <a:endParaRPr lang="ru-RU" dirty="0"/>
              </a:p>
              <a:p>
                <a14:m>
                  <m:oMath xmlns:m="http://schemas.openxmlformats.org/officeDocument/2006/math">
                    <m:sSub>
                      <m:sSubPr>
                        <m:ctrlPr>
                          <a:rPr lang="ru-RU" i="1">
                            <a:latin typeface="Cambria Math" panose="02040503050406030204" pitchFamily="18" charset="0"/>
                          </a:rPr>
                        </m:ctrlPr>
                      </m:sSubPr>
                      <m:e>
                        <m:r>
                          <a:rPr lang="en-US" i="1">
                            <a:latin typeface="Cambria Math" panose="02040503050406030204" pitchFamily="18" charset="0"/>
                          </a:rPr>
                          <m:t>𝑆</m:t>
                        </m:r>
                      </m:e>
                      <m:sub>
                        <m:r>
                          <a:rPr lang="ru-RU" i="1">
                            <a:latin typeface="Cambria Math" panose="02040503050406030204" pitchFamily="18" charset="0"/>
                          </a:rPr>
                          <m:t>бок.</m:t>
                        </m:r>
                      </m:sub>
                    </m:sSub>
                    <m:r>
                      <a:rPr lang="ru-RU" i="1">
                        <a:latin typeface="Cambria Math" panose="02040503050406030204" pitchFamily="18" charset="0"/>
                      </a:rPr>
                      <m:t>=4 </m:t>
                    </m:r>
                  </m:oMath>
                </a14:m>
                <a:r>
                  <a:rPr lang="en-US" dirty="0"/>
                  <a:t>DC</a:t>
                </a:r>
                <a14:m>
                  <m:oMath xmlns:m="http://schemas.openxmlformats.org/officeDocument/2006/math">
                    <m:r>
                      <a:rPr lang="ru-RU" i="1">
                        <a:latin typeface="Cambria Math" panose="02040503050406030204" pitchFamily="18" charset="0"/>
                      </a:rPr>
                      <m:t>∙</m:t>
                    </m:r>
                  </m:oMath>
                </a14:m>
                <a:r>
                  <a:rPr lang="ru-RU" dirty="0"/>
                  <a:t> </a:t>
                </a:r>
                <a:r>
                  <a:rPr lang="en-US" dirty="0"/>
                  <a:t>S</a:t>
                </a:r>
                <a:r>
                  <a:rPr lang="ru-RU" dirty="0"/>
                  <a:t>К ,    </a:t>
                </a:r>
                <a14:m>
                  <m:oMath xmlns:m="http://schemas.openxmlformats.org/officeDocument/2006/math">
                    <m:sSub>
                      <m:sSubPr>
                        <m:ctrlPr>
                          <a:rPr lang="ru-RU" i="1">
                            <a:latin typeface="Cambria Math" panose="02040503050406030204" pitchFamily="18" charset="0"/>
                          </a:rPr>
                        </m:ctrlPr>
                      </m:sSubPr>
                      <m:e>
                        <m:r>
                          <a:rPr lang="en-US" i="1">
                            <a:latin typeface="Cambria Math" panose="02040503050406030204" pitchFamily="18" charset="0"/>
                          </a:rPr>
                          <m:t>𝑆</m:t>
                        </m:r>
                      </m:e>
                      <m:sub>
                        <m:r>
                          <a:rPr lang="ru-RU" i="1">
                            <a:latin typeface="Cambria Math" panose="02040503050406030204" pitchFamily="18" charset="0"/>
                          </a:rPr>
                          <m:t>осн.</m:t>
                        </m:r>
                      </m:sub>
                    </m:sSub>
                    <m:r>
                      <a:rPr lang="ru-RU" i="1">
                        <a:latin typeface="Cambria Math" panose="02040503050406030204" pitchFamily="18" charset="0"/>
                      </a:rPr>
                      <m:t>=</m:t>
                    </m:r>
                  </m:oMath>
                </a14:m>
                <a:r>
                  <a:rPr lang="ru-RU" dirty="0"/>
                  <a:t> </a:t>
                </a:r>
                <a:r>
                  <a:rPr lang="en-US" dirty="0"/>
                  <a:t>DC</a:t>
                </a:r>
                <a14:m>
                  <m:oMath xmlns:m="http://schemas.openxmlformats.org/officeDocument/2006/math">
                    <m:r>
                      <a:rPr lang="ru-RU" i="1">
                        <a:latin typeface="Cambria Math" panose="02040503050406030204" pitchFamily="18" charset="0"/>
                      </a:rPr>
                      <m:t>∙ВМ.</m:t>
                    </m:r>
                  </m:oMath>
                </a14:m>
                <a:endParaRPr lang="ru-RU" dirty="0"/>
              </a:p>
              <a:p>
                <a14:m>
                  <m:oMath xmlns:m="http://schemas.openxmlformats.org/officeDocument/2006/math">
                    <m:r>
                      <a:rPr lang="ru-RU" i="1">
                        <a:latin typeface="Cambria Math" panose="02040503050406030204" pitchFamily="18" charset="0"/>
                      </a:rPr>
                      <m:t>∆</m:t>
                    </m:r>
                    <m:r>
                      <a:rPr lang="ru-RU">
                        <a:latin typeface="Cambria Math" panose="02040503050406030204" pitchFamily="18" charset="0"/>
                      </a:rPr>
                      <m:t> </m:t>
                    </m:r>
                    <m:r>
                      <m:rPr>
                        <m:sty m:val="p"/>
                      </m:rPr>
                      <a:rPr lang="en-US">
                        <a:latin typeface="Cambria Math" panose="02040503050406030204" pitchFamily="18" charset="0"/>
                      </a:rPr>
                      <m:t>SKO</m:t>
                    </m:r>
                  </m:oMath>
                </a14:m>
                <a:r>
                  <a:rPr lang="ru-RU" dirty="0"/>
                  <a:t>- прямоугольный,</a:t>
                </a:r>
                <a14:m>
                  <m:oMath xmlns:m="http://schemas.openxmlformats.org/officeDocument/2006/math">
                    <m:r>
                      <a:rPr lang="ru-RU">
                        <a:latin typeface="Cambria Math" panose="02040503050406030204" pitchFamily="18" charset="0"/>
                      </a:rPr>
                      <m:t> &lt;</m:t>
                    </m:r>
                    <m:r>
                      <m:rPr>
                        <m:sty m:val="p"/>
                      </m:rPr>
                      <a:rPr lang="en-US">
                        <a:latin typeface="Cambria Math" panose="02040503050406030204" pitchFamily="18" charset="0"/>
                      </a:rPr>
                      <m:t>SKO</m:t>
                    </m:r>
                    <m:r>
                      <a:rPr lang="ru-RU">
                        <a:latin typeface="Cambria Math" panose="02040503050406030204" pitchFamily="18" charset="0"/>
                      </a:rPr>
                      <m:t>=60°, </m:t>
                    </m:r>
                    <m:r>
                      <a:rPr lang="en-US" i="1">
                        <a:latin typeface="Cambria Math" panose="02040503050406030204" pitchFamily="18" charset="0"/>
                      </a:rPr>
                      <m:t>𝑆𝑂</m:t>
                    </m:r>
                    <m:r>
                      <a:rPr lang="ru-RU" i="1">
                        <a:latin typeface="Cambria Math" panose="02040503050406030204" pitchFamily="18" charset="0"/>
                      </a:rPr>
                      <m:t>=</m:t>
                    </m:r>
                    <m:r>
                      <a:rPr lang="ru-RU" i="1">
                        <a:latin typeface="Cambria Math" panose="02040503050406030204" pitchFamily="18" charset="0"/>
                      </a:rPr>
                      <m:t>h</m:t>
                    </m:r>
                  </m:oMath>
                </a14:m>
                <a:r>
                  <a:rPr lang="ru-RU" dirty="0"/>
                  <a:t>,  </a:t>
                </a:r>
                <a:r>
                  <a:rPr lang="en-US" dirty="0"/>
                  <a:t>S</a:t>
                </a:r>
                <a:r>
                  <a:rPr lang="ru-RU" dirty="0"/>
                  <a:t>К = </a:t>
                </a:r>
                <a14:m>
                  <m:oMath xmlns:m="http://schemas.openxmlformats.org/officeDocument/2006/math">
                    <m:f>
                      <m:fPr>
                        <m:ctrlPr>
                          <a:rPr lang="ru-RU" i="1">
                            <a:latin typeface="Cambria Math" panose="02040503050406030204" pitchFamily="18" charset="0"/>
                          </a:rPr>
                        </m:ctrlPr>
                      </m:fPr>
                      <m:num>
                        <m:r>
                          <a:rPr lang="ru-RU" i="1">
                            <a:latin typeface="Cambria Math" panose="02040503050406030204" pitchFamily="18" charset="0"/>
                          </a:rPr>
                          <m:t>h</m:t>
                        </m:r>
                      </m:num>
                      <m:den>
                        <m:func>
                          <m:funcPr>
                            <m:ctrlPr>
                              <a:rPr lang="ru-RU" i="1">
                                <a:latin typeface="Cambria Math" panose="02040503050406030204" pitchFamily="18" charset="0"/>
                              </a:rPr>
                            </m:ctrlPr>
                          </m:funcPr>
                          <m:fName>
                            <m:r>
                              <m:rPr>
                                <m:sty m:val="p"/>
                              </m:rPr>
                              <a:rPr lang="ru-RU">
                                <a:latin typeface="Cambria Math" panose="02040503050406030204" pitchFamily="18" charset="0"/>
                              </a:rPr>
                              <m:t>sin</m:t>
                            </m:r>
                          </m:fName>
                          <m:e>
                            <m:r>
                              <a:rPr lang="ru-RU" i="1">
                                <a:latin typeface="Cambria Math" panose="02040503050406030204" pitchFamily="18" charset="0"/>
                              </a:rPr>
                              <m:t>60°</m:t>
                            </m:r>
                          </m:e>
                        </m:func>
                      </m:den>
                    </m:f>
                  </m:oMath>
                </a14:m>
                <a:r>
                  <a:rPr lang="ru-RU" dirty="0"/>
                  <a:t> =</a:t>
                </a:r>
                <a14:m>
                  <m:oMath xmlns:m="http://schemas.openxmlformats.org/officeDocument/2006/math">
                    <m:r>
                      <a:rPr lang="ru-RU" i="1">
                        <a:latin typeface="Cambria Math" panose="02040503050406030204" pitchFamily="18" charset="0"/>
                      </a:rPr>
                      <m:t>∙</m:t>
                    </m:r>
                  </m:oMath>
                </a14:m>
                <a:r>
                  <a:rPr lang="ru-RU" dirty="0"/>
                  <a:t>;</a:t>
                </a:r>
              </a:p>
              <a:p>
                <a:r>
                  <a:rPr lang="en-US" dirty="0"/>
                  <a:t>OK</a:t>
                </a:r>
                <a:r>
                  <a:rPr lang="ru-RU" dirty="0"/>
                  <a:t> = </a:t>
                </a:r>
                <a:r>
                  <a:rPr lang="en-US" dirty="0"/>
                  <a:t>SO</a:t>
                </a:r>
                <a14:m>
                  <m:oMath xmlns:m="http://schemas.openxmlformats.org/officeDocument/2006/math">
                    <m:r>
                      <a:rPr lang="ru-RU" i="1">
                        <a:latin typeface="Cambria Math" panose="02040503050406030204" pitchFamily="18" charset="0"/>
                      </a:rPr>
                      <m:t>∙</m:t>
                    </m:r>
                    <m:r>
                      <a:rPr lang="en-US" i="1">
                        <a:latin typeface="Cambria Math" panose="02040503050406030204" pitchFamily="18" charset="0"/>
                      </a:rPr>
                      <m:t>𝑐𝑡𝑔</m:t>
                    </m:r>
                    <m:r>
                      <a:rPr lang="ru-RU" i="1">
                        <a:latin typeface="Cambria Math" panose="02040503050406030204" pitchFamily="18" charset="0"/>
                      </a:rPr>
                      <m:t>60°=</m:t>
                    </m:r>
                    <m:f>
                      <m:fPr>
                        <m:ctrlPr>
                          <a:rPr lang="ru-RU" i="1">
                            <a:latin typeface="Cambria Math" panose="02040503050406030204" pitchFamily="18" charset="0"/>
                          </a:rPr>
                        </m:ctrlPr>
                      </m:fPr>
                      <m:num>
                        <m:r>
                          <a:rPr lang="ru-RU" i="1">
                            <a:latin typeface="Cambria Math" panose="02040503050406030204" pitchFamily="18" charset="0"/>
                          </a:rPr>
                          <m:t>h</m:t>
                        </m:r>
                        <m:rad>
                          <m:radPr>
                            <m:degHide m:val="on"/>
                            <m:ctrlPr>
                              <a:rPr lang="ru-RU" i="1">
                                <a:latin typeface="Cambria Math" panose="02040503050406030204" pitchFamily="18" charset="0"/>
                              </a:rPr>
                            </m:ctrlPr>
                          </m:radPr>
                          <m:deg/>
                          <m:e>
                            <m:r>
                              <a:rPr lang="ru-RU" i="1">
                                <a:latin typeface="Cambria Math" panose="02040503050406030204" pitchFamily="18" charset="0"/>
                              </a:rPr>
                              <m:t>3</m:t>
                            </m:r>
                          </m:e>
                        </m:rad>
                      </m:num>
                      <m:den>
                        <m:r>
                          <a:rPr lang="ru-RU" i="1">
                            <a:latin typeface="Cambria Math" panose="02040503050406030204" pitchFamily="18" charset="0"/>
                          </a:rPr>
                          <m:t>3</m:t>
                        </m:r>
                      </m:den>
                    </m:f>
                  </m:oMath>
                </a14:m>
                <a:r>
                  <a:rPr lang="ru-RU" dirty="0"/>
                  <a:t>; ВМ = </a:t>
                </a:r>
                <a14:m>
                  <m:oMath xmlns:m="http://schemas.openxmlformats.org/officeDocument/2006/math">
                    <m:f>
                      <m:fPr>
                        <m:ctrlPr>
                          <a:rPr lang="ru-RU" i="1">
                            <a:latin typeface="Cambria Math" panose="02040503050406030204" pitchFamily="18" charset="0"/>
                          </a:rPr>
                        </m:ctrlPr>
                      </m:fPr>
                      <m:num>
                        <m:r>
                          <a:rPr lang="ru-RU" i="1">
                            <a:latin typeface="Cambria Math" panose="02040503050406030204" pitchFamily="18" charset="0"/>
                          </a:rPr>
                          <m:t>2</m:t>
                        </m:r>
                        <m:r>
                          <a:rPr lang="ru-RU" i="1">
                            <a:latin typeface="Cambria Math" panose="02040503050406030204" pitchFamily="18" charset="0"/>
                          </a:rPr>
                          <m:t>h</m:t>
                        </m:r>
                        <m:rad>
                          <m:radPr>
                            <m:degHide m:val="on"/>
                            <m:ctrlPr>
                              <a:rPr lang="ru-RU" i="1">
                                <a:latin typeface="Cambria Math" panose="02040503050406030204" pitchFamily="18" charset="0"/>
                              </a:rPr>
                            </m:ctrlPr>
                          </m:radPr>
                          <m:deg/>
                          <m:e>
                            <m:r>
                              <a:rPr lang="ru-RU" i="1">
                                <a:latin typeface="Cambria Math" panose="02040503050406030204" pitchFamily="18" charset="0"/>
                              </a:rPr>
                              <m:t>3</m:t>
                            </m:r>
                          </m:e>
                        </m:rad>
                      </m:num>
                      <m:den>
                        <m:r>
                          <a:rPr lang="ru-RU" i="1">
                            <a:latin typeface="Cambria Math" panose="02040503050406030204" pitchFamily="18" charset="0"/>
                          </a:rPr>
                          <m:t>3</m:t>
                        </m:r>
                      </m:den>
                    </m:f>
                  </m:oMath>
                </a14:m>
                <a:r>
                  <a:rPr lang="ru-RU" dirty="0"/>
                  <a:t>; ВС = 2ВМ =</a:t>
                </a:r>
                <a14:m>
                  <m:oMath xmlns:m="http://schemas.openxmlformats.org/officeDocument/2006/math">
                    <m:f>
                      <m:fPr>
                        <m:ctrlPr>
                          <a:rPr lang="ru-RU" i="1">
                            <a:latin typeface="Cambria Math" panose="02040503050406030204" pitchFamily="18" charset="0"/>
                          </a:rPr>
                        </m:ctrlPr>
                      </m:fPr>
                      <m:num>
                        <m:r>
                          <a:rPr lang="ru-RU" i="1">
                            <a:latin typeface="Cambria Math" panose="02040503050406030204" pitchFamily="18" charset="0"/>
                          </a:rPr>
                          <m:t>4</m:t>
                        </m:r>
                        <m:r>
                          <a:rPr lang="ru-RU" i="1">
                            <a:latin typeface="Cambria Math" panose="02040503050406030204" pitchFamily="18" charset="0"/>
                          </a:rPr>
                          <m:t>h</m:t>
                        </m:r>
                        <m:rad>
                          <m:radPr>
                            <m:degHide m:val="on"/>
                            <m:ctrlPr>
                              <a:rPr lang="ru-RU" i="1">
                                <a:latin typeface="Cambria Math" panose="02040503050406030204" pitchFamily="18" charset="0"/>
                              </a:rPr>
                            </m:ctrlPr>
                          </m:radPr>
                          <m:deg/>
                          <m:e>
                            <m:r>
                              <a:rPr lang="ru-RU" i="1">
                                <a:latin typeface="Cambria Math" panose="02040503050406030204" pitchFamily="18" charset="0"/>
                              </a:rPr>
                              <m:t>3</m:t>
                            </m:r>
                          </m:e>
                        </m:rad>
                      </m:num>
                      <m:den>
                        <m:r>
                          <a:rPr lang="ru-RU" i="1">
                            <a:latin typeface="Cambria Math" panose="02040503050406030204" pitchFamily="18" charset="0"/>
                          </a:rPr>
                          <m:t>3</m:t>
                        </m:r>
                      </m:den>
                    </m:f>
                  </m:oMath>
                </a14:m>
                <a:r>
                  <a:rPr lang="ru-RU" dirty="0"/>
                  <a:t>; (катет, лежащий против угла 30</a:t>
                </a:r>
                <a14:m>
                  <m:oMath xmlns:m="http://schemas.openxmlformats.org/officeDocument/2006/math">
                    <m:r>
                      <a:rPr lang="ru-RU" i="1">
                        <a:latin typeface="Cambria Math" panose="02040503050406030204" pitchFamily="18" charset="0"/>
                      </a:rPr>
                      <m:t>° равен половине гипотенузы)</m:t>
                    </m:r>
                  </m:oMath>
                </a14:m>
                <a:r>
                  <a:rPr lang="ru-RU" dirty="0"/>
                  <a:t>. </a:t>
                </a:r>
                <a:r>
                  <a:rPr lang="en-US" dirty="0"/>
                  <a:t>DC</a:t>
                </a:r>
                <a:r>
                  <a:rPr lang="ru-RU" dirty="0"/>
                  <a:t> =ВС , значит  </a:t>
                </a:r>
                <a14:m>
                  <m:oMath xmlns:m="http://schemas.openxmlformats.org/officeDocument/2006/math">
                    <m:sSub>
                      <m:sSubPr>
                        <m:ctrlPr>
                          <a:rPr lang="ru-RU" i="1">
                            <a:latin typeface="Cambria Math" panose="02040503050406030204" pitchFamily="18" charset="0"/>
                          </a:rPr>
                        </m:ctrlPr>
                      </m:sSubPr>
                      <m:e>
                        <m:r>
                          <a:rPr lang="en-US" i="1">
                            <a:latin typeface="Cambria Math" panose="02040503050406030204" pitchFamily="18" charset="0"/>
                          </a:rPr>
                          <m:t>𝑆</m:t>
                        </m:r>
                      </m:e>
                      <m:sub>
                        <m:r>
                          <a:rPr lang="ru-RU" i="1">
                            <a:latin typeface="Cambria Math" panose="02040503050406030204" pitchFamily="18" charset="0"/>
                          </a:rPr>
                          <m:t>осн.</m:t>
                        </m:r>
                      </m:sub>
                    </m:sSub>
                    <m:r>
                      <a:rPr lang="ru-RU" i="1">
                        <a:latin typeface="Cambria Math" panose="02040503050406030204" pitchFamily="18" charset="0"/>
                      </a:rPr>
                      <m:t>=</m:t>
                    </m:r>
                  </m:oMath>
                </a14:m>
                <a:r>
                  <a:rPr lang="ru-RU" dirty="0"/>
                  <a:t> </a:t>
                </a:r>
                <a:r>
                  <a:rPr lang="en-US" dirty="0"/>
                  <a:t>DC</a:t>
                </a:r>
                <a14:m>
                  <m:oMath xmlns:m="http://schemas.openxmlformats.org/officeDocument/2006/math">
                    <m:r>
                      <a:rPr lang="ru-RU" i="1">
                        <a:latin typeface="Cambria Math" panose="02040503050406030204" pitchFamily="18" charset="0"/>
                      </a:rPr>
                      <m:t>∙ВМ=</m:t>
                    </m:r>
                    <m:f>
                      <m:fPr>
                        <m:ctrlPr>
                          <a:rPr lang="ru-RU" i="1">
                            <a:latin typeface="Cambria Math" panose="02040503050406030204" pitchFamily="18" charset="0"/>
                          </a:rPr>
                        </m:ctrlPr>
                      </m:fPr>
                      <m:num>
                        <m:r>
                          <a:rPr lang="ru-RU" i="1">
                            <a:latin typeface="Cambria Math" panose="02040503050406030204" pitchFamily="18" charset="0"/>
                          </a:rPr>
                          <m:t>4</m:t>
                        </m:r>
                        <m:r>
                          <a:rPr lang="ru-RU" i="1">
                            <a:latin typeface="Cambria Math" panose="02040503050406030204" pitchFamily="18" charset="0"/>
                          </a:rPr>
                          <m:t>h</m:t>
                        </m:r>
                        <m:rad>
                          <m:radPr>
                            <m:degHide m:val="on"/>
                            <m:ctrlPr>
                              <a:rPr lang="ru-RU" i="1">
                                <a:latin typeface="Cambria Math" panose="02040503050406030204" pitchFamily="18" charset="0"/>
                              </a:rPr>
                            </m:ctrlPr>
                          </m:radPr>
                          <m:deg/>
                          <m:e>
                            <m:r>
                              <a:rPr lang="ru-RU" i="1">
                                <a:latin typeface="Cambria Math" panose="02040503050406030204" pitchFamily="18" charset="0"/>
                              </a:rPr>
                              <m:t>3</m:t>
                            </m:r>
                          </m:e>
                        </m:rad>
                      </m:num>
                      <m:den>
                        <m:r>
                          <a:rPr lang="ru-RU" i="1">
                            <a:latin typeface="Cambria Math" panose="02040503050406030204" pitchFamily="18" charset="0"/>
                          </a:rPr>
                          <m:t>3</m:t>
                        </m:r>
                      </m:den>
                    </m:f>
                    <m:r>
                      <a:rPr lang="ru-RU" i="1">
                        <a:latin typeface="Cambria Math" panose="02040503050406030204" pitchFamily="18" charset="0"/>
                      </a:rPr>
                      <m:t>∙</m:t>
                    </m:r>
                    <m:f>
                      <m:fPr>
                        <m:ctrlPr>
                          <a:rPr lang="ru-RU" i="1">
                            <a:latin typeface="Cambria Math" panose="02040503050406030204" pitchFamily="18" charset="0"/>
                          </a:rPr>
                        </m:ctrlPr>
                      </m:fPr>
                      <m:num>
                        <m:r>
                          <a:rPr lang="ru-RU" i="1">
                            <a:latin typeface="Cambria Math" panose="02040503050406030204" pitchFamily="18" charset="0"/>
                          </a:rPr>
                          <m:t>2</m:t>
                        </m:r>
                        <m:r>
                          <a:rPr lang="ru-RU" i="1">
                            <a:latin typeface="Cambria Math" panose="02040503050406030204" pitchFamily="18" charset="0"/>
                          </a:rPr>
                          <m:t>h</m:t>
                        </m:r>
                        <m:rad>
                          <m:radPr>
                            <m:degHide m:val="on"/>
                            <m:ctrlPr>
                              <a:rPr lang="ru-RU" i="1">
                                <a:latin typeface="Cambria Math" panose="02040503050406030204" pitchFamily="18" charset="0"/>
                              </a:rPr>
                            </m:ctrlPr>
                          </m:radPr>
                          <m:deg/>
                          <m:e>
                            <m:r>
                              <a:rPr lang="ru-RU" i="1">
                                <a:latin typeface="Cambria Math" panose="02040503050406030204" pitchFamily="18" charset="0"/>
                              </a:rPr>
                              <m:t>3</m:t>
                            </m:r>
                          </m:e>
                        </m:rad>
                      </m:num>
                      <m:den>
                        <m:r>
                          <a:rPr lang="ru-RU" i="1">
                            <a:latin typeface="Cambria Math" panose="02040503050406030204" pitchFamily="18" charset="0"/>
                          </a:rPr>
                          <m:t>3</m:t>
                        </m:r>
                      </m:den>
                    </m:f>
                    <m:r>
                      <a:rPr lang="ru-RU" i="1">
                        <a:latin typeface="Cambria Math" panose="02040503050406030204" pitchFamily="18" charset="0"/>
                      </a:rPr>
                      <m:t>=</m:t>
                    </m:r>
                    <m:f>
                      <m:fPr>
                        <m:ctrlPr>
                          <a:rPr lang="ru-RU" i="1">
                            <a:latin typeface="Cambria Math" panose="02040503050406030204" pitchFamily="18" charset="0"/>
                          </a:rPr>
                        </m:ctrlPr>
                      </m:fPr>
                      <m:num>
                        <m:r>
                          <a:rPr lang="ru-RU" i="1">
                            <a:latin typeface="Cambria Math" panose="02040503050406030204" pitchFamily="18" charset="0"/>
                          </a:rPr>
                          <m:t>8</m:t>
                        </m:r>
                        <m:sSup>
                          <m:sSupPr>
                            <m:ctrlPr>
                              <a:rPr lang="ru-RU" i="1">
                                <a:latin typeface="Cambria Math" panose="02040503050406030204" pitchFamily="18" charset="0"/>
                              </a:rPr>
                            </m:ctrlPr>
                          </m:sSupPr>
                          <m:e>
                            <m:r>
                              <a:rPr lang="ru-RU" i="1">
                                <a:latin typeface="Cambria Math" panose="02040503050406030204" pitchFamily="18" charset="0"/>
                              </a:rPr>
                              <m:t>h</m:t>
                            </m:r>
                          </m:e>
                          <m:sup>
                            <m:r>
                              <a:rPr lang="ru-RU" i="1">
                                <a:latin typeface="Cambria Math" panose="02040503050406030204" pitchFamily="18" charset="0"/>
                              </a:rPr>
                              <m:t>2</m:t>
                            </m:r>
                          </m:sup>
                        </m:sSup>
                      </m:num>
                      <m:den>
                        <m:r>
                          <a:rPr lang="ru-RU" i="1">
                            <a:latin typeface="Cambria Math" panose="02040503050406030204" pitchFamily="18" charset="0"/>
                          </a:rPr>
                          <m:t>3</m:t>
                        </m:r>
                      </m:den>
                    </m:f>
                  </m:oMath>
                </a14:m>
                <a:r>
                  <a:rPr lang="ru-RU" dirty="0"/>
                  <a:t>.</a:t>
                </a:r>
              </a:p>
              <a:p>
                <a14:m>
                  <m:oMath xmlns:m="http://schemas.openxmlformats.org/officeDocument/2006/math">
                    <m:sSub>
                      <m:sSubPr>
                        <m:ctrlPr>
                          <a:rPr lang="ru-RU" i="1">
                            <a:latin typeface="Cambria Math" panose="02040503050406030204" pitchFamily="18" charset="0"/>
                          </a:rPr>
                        </m:ctrlPr>
                      </m:sSubPr>
                      <m:e>
                        <m:r>
                          <a:rPr lang="en-US" i="1">
                            <a:latin typeface="Cambria Math" panose="02040503050406030204" pitchFamily="18" charset="0"/>
                          </a:rPr>
                          <m:t>𝑆</m:t>
                        </m:r>
                      </m:e>
                      <m:sub>
                        <m:r>
                          <a:rPr lang="ru-RU" i="1">
                            <a:latin typeface="Cambria Math" panose="02040503050406030204" pitchFamily="18" charset="0"/>
                          </a:rPr>
                          <m:t>бок.</m:t>
                        </m:r>
                      </m:sub>
                    </m:sSub>
                    <m:r>
                      <a:rPr lang="ru-RU" i="1">
                        <a:latin typeface="Cambria Math" panose="02040503050406030204" pitchFamily="18" charset="0"/>
                      </a:rPr>
                      <m:t>=4 </m:t>
                    </m:r>
                  </m:oMath>
                </a14:m>
                <a:r>
                  <a:rPr lang="en-US" dirty="0"/>
                  <a:t>DC</a:t>
                </a:r>
                <a14:m>
                  <m:oMath xmlns:m="http://schemas.openxmlformats.org/officeDocument/2006/math">
                    <m:r>
                      <a:rPr lang="ru-RU" i="1">
                        <a:latin typeface="Cambria Math" panose="02040503050406030204" pitchFamily="18" charset="0"/>
                      </a:rPr>
                      <m:t>∙</m:t>
                    </m:r>
                  </m:oMath>
                </a14:m>
                <a:r>
                  <a:rPr lang="ru-RU" dirty="0"/>
                  <a:t> </a:t>
                </a:r>
                <a:r>
                  <a:rPr lang="en-US" dirty="0"/>
                  <a:t>S</a:t>
                </a:r>
                <a:r>
                  <a:rPr lang="ru-RU" dirty="0"/>
                  <a:t>К = 4</a:t>
                </a:r>
                <a14:m>
                  <m:oMath xmlns:m="http://schemas.openxmlformats.org/officeDocument/2006/math">
                    <m:r>
                      <a:rPr lang="ru-RU" i="1">
                        <a:latin typeface="Cambria Math" panose="02040503050406030204" pitchFamily="18" charset="0"/>
                      </a:rPr>
                      <m:t>∙</m:t>
                    </m:r>
                    <m:f>
                      <m:fPr>
                        <m:ctrlPr>
                          <a:rPr lang="ru-RU" i="1">
                            <a:latin typeface="Cambria Math" panose="02040503050406030204" pitchFamily="18" charset="0"/>
                          </a:rPr>
                        </m:ctrlPr>
                      </m:fPr>
                      <m:num>
                        <m:r>
                          <a:rPr lang="ru-RU" i="1">
                            <a:latin typeface="Cambria Math" panose="02040503050406030204" pitchFamily="18" charset="0"/>
                          </a:rPr>
                          <m:t>4</m:t>
                        </m:r>
                        <m:r>
                          <a:rPr lang="ru-RU" i="1">
                            <a:latin typeface="Cambria Math" panose="02040503050406030204" pitchFamily="18" charset="0"/>
                          </a:rPr>
                          <m:t>h</m:t>
                        </m:r>
                        <m:rad>
                          <m:radPr>
                            <m:degHide m:val="on"/>
                            <m:ctrlPr>
                              <a:rPr lang="ru-RU" i="1">
                                <a:latin typeface="Cambria Math" panose="02040503050406030204" pitchFamily="18" charset="0"/>
                              </a:rPr>
                            </m:ctrlPr>
                          </m:radPr>
                          <m:deg/>
                          <m:e>
                            <m:r>
                              <a:rPr lang="ru-RU" i="1">
                                <a:latin typeface="Cambria Math" panose="02040503050406030204" pitchFamily="18" charset="0"/>
                              </a:rPr>
                              <m:t>3</m:t>
                            </m:r>
                          </m:e>
                        </m:rad>
                      </m:num>
                      <m:den>
                        <m:r>
                          <a:rPr lang="ru-RU" i="1">
                            <a:latin typeface="Cambria Math" panose="02040503050406030204" pitchFamily="18" charset="0"/>
                          </a:rPr>
                          <m:t>3</m:t>
                        </m:r>
                      </m:den>
                    </m:f>
                    <m:r>
                      <a:rPr lang="ru-RU" i="1">
                        <a:latin typeface="Cambria Math" panose="02040503050406030204" pitchFamily="18" charset="0"/>
                      </a:rPr>
                      <m:t>∙</m:t>
                    </m:r>
                    <m:f>
                      <m:fPr>
                        <m:ctrlPr>
                          <a:rPr lang="ru-RU" i="1">
                            <a:latin typeface="Cambria Math" panose="02040503050406030204" pitchFamily="18" charset="0"/>
                          </a:rPr>
                        </m:ctrlPr>
                      </m:fPr>
                      <m:num>
                        <m:r>
                          <a:rPr lang="ru-RU" i="1">
                            <a:latin typeface="Cambria Math" panose="02040503050406030204" pitchFamily="18" charset="0"/>
                          </a:rPr>
                          <m:t>2</m:t>
                        </m:r>
                        <m:r>
                          <a:rPr lang="ru-RU" i="1">
                            <a:latin typeface="Cambria Math" panose="02040503050406030204" pitchFamily="18" charset="0"/>
                          </a:rPr>
                          <m:t>h</m:t>
                        </m:r>
                        <m:rad>
                          <m:radPr>
                            <m:degHide m:val="on"/>
                            <m:ctrlPr>
                              <a:rPr lang="ru-RU" i="1">
                                <a:latin typeface="Cambria Math" panose="02040503050406030204" pitchFamily="18" charset="0"/>
                              </a:rPr>
                            </m:ctrlPr>
                          </m:radPr>
                          <m:deg/>
                          <m:e>
                            <m:r>
                              <a:rPr lang="ru-RU" i="1">
                                <a:latin typeface="Cambria Math" panose="02040503050406030204" pitchFamily="18" charset="0"/>
                              </a:rPr>
                              <m:t>3</m:t>
                            </m:r>
                          </m:e>
                        </m:rad>
                      </m:num>
                      <m:den>
                        <m:r>
                          <a:rPr lang="ru-RU" i="1">
                            <a:latin typeface="Cambria Math" panose="02040503050406030204" pitchFamily="18" charset="0"/>
                          </a:rPr>
                          <m:t>3</m:t>
                        </m:r>
                      </m:den>
                    </m:f>
                  </m:oMath>
                </a14:m>
                <a:r>
                  <a:rPr lang="ru-RU" dirty="0"/>
                  <a:t> = </a:t>
                </a:r>
                <a14:m>
                  <m:oMath xmlns:m="http://schemas.openxmlformats.org/officeDocument/2006/math">
                    <m:f>
                      <m:fPr>
                        <m:ctrlPr>
                          <a:rPr lang="ru-RU" i="1">
                            <a:latin typeface="Cambria Math" panose="02040503050406030204" pitchFamily="18" charset="0"/>
                          </a:rPr>
                        </m:ctrlPr>
                      </m:fPr>
                      <m:num>
                        <m:r>
                          <a:rPr lang="ru-RU" i="1">
                            <a:latin typeface="Cambria Math" panose="02040503050406030204" pitchFamily="18" charset="0"/>
                          </a:rPr>
                          <m:t>32</m:t>
                        </m:r>
                        <m:sSup>
                          <m:sSupPr>
                            <m:ctrlPr>
                              <a:rPr lang="ru-RU" i="1">
                                <a:latin typeface="Cambria Math" panose="02040503050406030204" pitchFamily="18" charset="0"/>
                              </a:rPr>
                            </m:ctrlPr>
                          </m:sSupPr>
                          <m:e>
                            <m:r>
                              <a:rPr lang="ru-RU" i="1">
                                <a:latin typeface="Cambria Math" panose="02040503050406030204" pitchFamily="18" charset="0"/>
                              </a:rPr>
                              <m:t>h</m:t>
                            </m:r>
                          </m:e>
                          <m:sup>
                            <m:r>
                              <a:rPr lang="ru-RU" i="1">
                                <a:latin typeface="Cambria Math" panose="02040503050406030204" pitchFamily="18" charset="0"/>
                              </a:rPr>
                              <m:t>2</m:t>
                            </m:r>
                          </m:sup>
                        </m:sSup>
                      </m:num>
                      <m:den>
                        <m:r>
                          <a:rPr lang="ru-RU" i="1">
                            <a:latin typeface="Cambria Math" panose="02040503050406030204" pitchFamily="18" charset="0"/>
                          </a:rPr>
                          <m:t>3</m:t>
                        </m:r>
                      </m:den>
                    </m:f>
                  </m:oMath>
                </a14:m>
                <a:r>
                  <a:rPr lang="ru-RU" dirty="0"/>
                  <a:t>.</a:t>
                </a:r>
              </a:p>
              <a:p>
                <a14:m>
                  <m:oMath xmlns:m="http://schemas.openxmlformats.org/officeDocument/2006/math">
                    <m:sSub>
                      <m:sSubPr>
                        <m:ctrlPr>
                          <a:rPr lang="ru-RU" i="1">
                            <a:latin typeface="Cambria Math" panose="02040503050406030204" pitchFamily="18" charset="0"/>
                          </a:rPr>
                        </m:ctrlPr>
                      </m:sSubPr>
                      <m:e>
                        <m:r>
                          <a:rPr lang="en-US" i="1">
                            <a:latin typeface="Cambria Math" panose="02040503050406030204" pitchFamily="18" charset="0"/>
                          </a:rPr>
                          <m:t>𝑆</m:t>
                        </m:r>
                      </m:e>
                      <m:sub>
                        <m:r>
                          <a:rPr lang="ru-RU" i="1">
                            <a:latin typeface="Cambria Math" panose="02040503050406030204" pitchFamily="18" charset="0"/>
                          </a:rPr>
                          <m:t>пов.</m:t>
                        </m:r>
                      </m:sub>
                    </m:sSub>
                    <m:r>
                      <a:rPr lang="ru-RU" i="1">
                        <a:latin typeface="Cambria Math" panose="02040503050406030204" pitchFamily="18" charset="0"/>
                      </a:rPr>
                      <m:t>= </m:t>
                    </m:r>
                    <m:sSub>
                      <m:sSubPr>
                        <m:ctrlPr>
                          <a:rPr lang="ru-RU" i="1">
                            <a:latin typeface="Cambria Math" panose="02040503050406030204" pitchFamily="18" charset="0"/>
                          </a:rPr>
                        </m:ctrlPr>
                      </m:sSubPr>
                      <m:e>
                        <m:r>
                          <a:rPr lang="en-US" i="1">
                            <a:latin typeface="Cambria Math" panose="02040503050406030204" pitchFamily="18" charset="0"/>
                          </a:rPr>
                          <m:t>𝑆</m:t>
                        </m:r>
                      </m:e>
                      <m:sub>
                        <m:r>
                          <a:rPr lang="ru-RU" i="1">
                            <a:latin typeface="Cambria Math" panose="02040503050406030204" pitchFamily="18" charset="0"/>
                          </a:rPr>
                          <m:t>бок.</m:t>
                        </m:r>
                      </m:sub>
                    </m:sSub>
                    <m:r>
                      <a:rPr lang="ru-RU" i="1">
                        <a:latin typeface="Cambria Math" panose="02040503050406030204" pitchFamily="18" charset="0"/>
                      </a:rPr>
                      <m:t>+</m:t>
                    </m:r>
                    <m:sSub>
                      <m:sSubPr>
                        <m:ctrlPr>
                          <a:rPr lang="ru-RU" i="1">
                            <a:latin typeface="Cambria Math" panose="02040503050406030204" pitchFamily="18" charset="0"/>
                          </a:rPr>
                        </m:ctrlPr>
                      </m:sSubPr>
                      <m:e>
                        <m:r>
                          <a:rPr lang="en-US" i="1">
                            <a:latin typeface="Cambria Math" panose="02040503050406030204" pitchFamily="18" charset="0"/>
                          </a:rPr>
                          <m:t>𝑆</m:t>
                        </m:r>
                      </m:e>
                      <m:sub>
                        <m:r>
                          <a:rPr lang="ru-RU" i="1">
                            <a:latin typeface="Cambria Math" panose="02040503050406030204" pitchFamily="18" charset="0"/>
                          </a:rPr>
                          <m:t>осн.</m:t>
                        </m:r>
                      </m:sub>
                    </m:sSub>
                    <m:r>
                      <a:rPr lang="ru-RU" i="1">
                        <a:latin typeface="Cambria Math" panose="02040503050406030204" pitchFamily="18" charset="0"/>
                      </a:rPr>
                      <m:t> </m:t>
                    </m:r>
                  </m:oMath>
                </a14:m>
                <a:r>
                  <a:rPr lang="ru-RU" dirty="0"/>
                  <a:t> = </a:t>
                </a:r>
                <a14:m>
                  <m:oMath xmlns:m="http://schemas.openxmlformats.org/officeDocument/2006/math">
                    <m:f>
                      <m:fPr>
                        <m:ctrlPr>
                          <a:rPr lang="ru-RU" i="1">
                            <a:latin typeface="Cambria Math" panose="02040503050406030204" pitchFamily="18" charset="0"/>
                          </a:rPr>
                        </m:ctrlPr>
                      </m:fPr>
                      <m:num>
                        <m:r>
                          <a:rPr lang="ru-RU" i="1">
                            <a:latin typeface="Cambria Math" panose="02040503050406030204" pitchFamily="18" charset="0"/>
                          </a:rPr>
                          <m:t>32</m:t>
                        </m:r>
                        <m:sSup>
                          <m:sSupPr>
                            <m:ctrlPr>
                              <a:rPr lang="ru-RU" i="1">
                                <a:latin typeface="Cambria Math" panose="02040503050406030204" pitchFamily="18" charset="0"/>
                              </a:rPr>
                            </m:ctrlPr>
                          </m:sSupPr>
                          <m:e>
                            <m:r>
                              <a:rPr lang="ru-RU" i="1">
                                <a:latin typeface="Cambria Math" panose="02040503050406030204" pitchFamily="18" charset="0"/>
                              </a:rPr>
                              <m:t>h</m:t>
                            </m:r>
                          </m:e>
                          <m:sup>
                            <m:r>
                              <a:rPr lang="ru-RU" i="1">
                                <a:latin typeface="Cambria Math" panose="02040503050406030204" pitchFamily="18" charset="0"/>
                              </a:rPr>
                              <m:t>2</m:t>
                            </m:r>
                          </m:sup>
                        </m:sSup>
                      </m:num>
                      <m:den>
                        <m:r>
                          <a:rPr lang="ru-RU" i="1">
                            <a:latin typeface="Cambria Math" panose="02040503050406030204" pitchFamily="18" charset="0"/>
                          </a:rPr>
                          <m:t>3</m:t>
                        </m:r>
                      </m:den>
                    </m:f>
                  </m:oMath>
                </a14:m>
                <a:r>
                  <a:rPr lang="ru-RU" dirty="0"/>
                  <a:t> + </a:t>
                </a:r>
                <a14:m>
                  <m:oMath xmlns:m="http://schemas.openxmlformats.org/officeDocument/2006/math">
                    <m:f>
                      <m:fPr>
                        <m:ctrlPr>
                          <a:rPr lang="ru-RU" i="1">
                            <a:latin typeface="Cambria Math" panose="02040503050406030204" pitchFamily="18" charset="0"/>
                          </a:rPr>
                        </m:ctrlPr>
                      </m:fPr>
                      <m:num>
                        <m:r>
                          <a:rPr lang="ru-RU" i="1">
                            <a:latin typeface="Cambria Math" panose="02040503050406030204" pitchFamily="18" charset="0"/>
                          </a:rPr>
                          <m:t>8</m:t>
                        </m:r>
                        <m:sSup>
                          <m:sSupPr>
                            <m:ctrlPr>
                              <a:rPr lang="ru-RU" i="1">
                                <a:latin typeface="Cambria Math" panose="02040503050406030204" pitchFamily="18" charset="0"/>
                              </a:rPr>
                            </m:ctrlPr>
                          </m:sSupPr>
                          <m:e>
                            <m:r>
                              <a:rPr lang="ru-RU" i="1">
                                <a:latin typeface="Cambria Math" panose="02040503050406030204" pitchFamily="18" charset="0"/>
                              </a:rPr>
                              <m:t>h</m:t>
                            </m:r>
                          </m:e>
                          <m:sup>
                            <m:r>
                              <a:rPr lang="ru-RU" i="1">
                                <a:latin typeface="Cambria Math" panose="02040503050406030204" pitchFamily="18" charset="0"/>
                              </a:rPr>
                              <m:t>2</m:t>
                            </m:r>
                          </m:sup>
                        </m:sSup>
                      </m:num>
                      <m:den>
                        <m:r>
                          <a:rPr lang="ru-RU" i="1">
                            <a:latin typeface="Cambria Math" panose="02040503050406030204" pitchFamily="18" charset="0"/>
                          </a:rPr>
                          <m:t>3</m:t>
                        </m:r>
                      </m:den>
                    </m:f>
                  </m:oMath>
                </a14:m>
                <a:r>
                  <a:rPr lang="ru-RU" dirty="0"/>
                  <a:t> =</a:t>
                </a:r>
                <a14:m>
                  <m:oMath xmlns:m="http://schemas.openxmlformats.org/officeDocument/2006/math">
                    <m:f>
                      <m:fPr>
                        <m:ctrlPr>
                          <a:rPr lang="ru-RU" i="1">
                            <a:latin typeface="Cambria Math" panose="02040503050406030204" pitchFamily="18" charset="0"/>
                          </a:rPr>
                        </m:ctrlPr>
                      </m:fPr>
                      <m:num>
                        <m:r>
                          <a:rPr lang="ru-RU" i="1">
                            <a:latin typeface="Cambria Math" panose="02040503050406030204" pitchFamily="18" charset="0"/>
                          </a:rPr>
                          <m:t>40</m:t>
                        </m:r>
                        <m:sSup>
                          <m:sSupPr>
                            <m:ctrlPr>
                              <a:rPr lang="ru-RU" i="1">
                                <a:latin typeface="Cambria Math" panose="02040503050406030204" pitchFamily="18" charset="0"/>
                              </a:rPr>
                            </m:ctrlPr>
                          </m:sSupPr>
                          <m:e>
                            <m:r>
                              <a:rPr lang="ru-RU" i="1">
                                <a:latin typeface="Cambria Math" panose="02040503050406030204" pitchFamily="18" charset="0"/>
                              </a:rPr>
                              <m:t>h</m:t>
                            </m:r>
                          </m:e>
                          <m:sup>
                            <m:r>
                              <a:rPr lang="ru-RU" i="1">
                                <a:latin typeface="Cambria Math" panose="02040503050406030204" pitchFamily="18" charset="0"/>
                              </a:rPr>
                              <m:t>2</m:t>
                            </m:r>
                          </m:sup>
                        </m:sSup>
                      </m:num>
                      <m:den>
                        <m:r>
                          <a:rPr lang="ru-RU" i="1">
                            <a:latin typeface="Cambria Math" panose="02040503050406030204" pitchFamily="18" charset="0"/>
                          </a:rPr>
                          <m:t>3</m:t>
                        </m:r>
                      </m:den>
                    </m:f>
                  </m:oMath>
                </a14:m>
                <a:r>
                  <a:rPr lang="ru-RU" dirty="0"/>
                  <a:t>.</a:t>
                </a:r>
              </a:p>
              <a:p>
                <a:r>
                  <a:rPr lang="ru-RU" dirty="0"/>
                  <a:t>Ответ:</a:t>
                </a:r>
                <a14:m>
                  <m:oMath xmlns:m="http://schemas.openxmlformats.org/officeDocument/2006/math">
                    <m:r>
                      <a:rPr lang="ru-RU" i="1">
                        <a:latin typeface="Cambria Math" panose="02040503050406030204" pitchFamily="18" charset="0"/>
                      </a:rPr>
                      <m:t> </m:t>
                    </m:r>
                    <m:f>
                      <m:fPr>
                        <m:ctrlPr>
                          <a:rPr lang="ru-RU" i="1">
                            <a:latin typeface="Cambria Math" panose="02040503050406030204" pitchFamily="18" charset="0"/>
                          </a:rPr>
                        </m:ctrlPr>
                      </m:fPr>
                      <m:num>
                        <m:r>
                          <a:rPr lang="ru-RU" i="1">
                            <a:latin typeface="Cambria Math" panose="02040503050406030204" pitchFamily="18" charset="0"/>
                          </a:rPr>
                          <m:t>40</m:t>
                        </m:r>
                        <m:sSup>
                          <m:sSupPr>
                            <m:ctrlPr>
                              <a:rPr lang="ru-RU" i="1">
                                <a:latin typeface="Cambria Math" panose="02040503050406030204" pitchFamily="18" charset="0"/>
                              </a:rPr>
                            </m:ctrlPr>
                          </m:sSupPr>
                          <m:e>
                            <m:r>
                              <a:rPr lang="ru-RU" i="1">
                                <a:latin typeface="Cambria Math" panose="02040503050406030204" pitchFamily="18" charset="0"/>
                              </a:rPr>
                              <m:t>h</m:t>
                            </m:r>
                          </m:e>
                          <m:sup>
                            <m:r>
                              <a:rPr lang="ru-RU" i="1">
                                <a:latin typeface="Cambria Math" panose="02040503050406030204" pitchFamily="18" charset="0"/>
                              </a:rPr>
                              <m:t>2</m:t>
                            </m:r>
                          </m:sup>
                        </m:sSup>
                      </m:num>
                      <m:den>
                        <m:r>
                          <a:rPr lang="ru-RU" i="1">
                            <a:latin typeface="Cambria Math" panose="02040503050406030204" pitchFamily="18" charset="0"/>
                          </a:rPr>
                          <m:t>3</m:t>
                        </m:r>
                      </m:den>
                    </m:f>
                  </m:oMath>
                </a14:m>
                <a:r>
                  <a:rPr lang="ru-RU" dirty="0"/>
                  <a:t>.</a:t>
                </a:r>
              </a:p>
              <a:p>
                <a:r>
                  <a:rPr lang="ru-RU" dirty="0"/>
                  <a:t> </a:t>
                </a:r>
              </a:p>
            </p:txBody>
          </p:sp>
        </mc:Choice>
        <mc:Fallback xmlns="">
          <p:sp>
            <p:nvSpPr>
              <p:cNvPr id="2" name="Прямоугольник 1"/>
              <p:cNvSpPr>
                <a:spLocks noRot="1" noChangeAspect="1" noMove="1" noResize="1" noEditPoints="1" noAdjustHandles="1" noChangeArrowheads="1" noChangeShapeType="1" noTextEdit="1"/>
              </p:cNvSpPr>
              <p:nvPr/>
            </p:nvSpPr>
            <p:spPr>
              <a:xfrm>
                <a:off x="3131840" y="116632"/>
                <a:ext cx="5472608" cy="6936451"/>
              </a:xfrm>
              <a:prstGeom prst="rect">
                <a:avLst/>
              </a:prstGeom>
              <a:blipFill rotWithShape="1">
                <a:blip r:embed="rId3"/>
                <a:stretch>
                  <a:fillRect l="-1003" t="-527" r="-2341"/>
                </a:stretch>
              </a:blipFill>
            </p:spPr>
            <p:txBody>
              <a:bodyPr/>
              <a:lstStyle/>
              <a:p>
                <a:r>
                  <a:rPr lang="ru-RU">
                    <a:noFill/>
                  </a:rPr>
                  <a:t> </a:t>
                </a:r>
              </a:p>
            </p:txBody>
          </p:sp>
        </mc:Fallback>
      </mc:AlternateContent>
    </p:spTree>
    <p:extLst>
      <p:ext uri="{BB962C8B-B14F-4D97-AF65-F5344CB8AC3E}">
        <p14:creationId xmlns:p14="http://schemas.microsoft.com/office/powerpoint/2010/main" val="3347404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Рисунок 1" descr="Описание: https://static-interneturok.cdnvideo.ru/content/konspekt_image/83207/f958fff0_34ed_0131_e281_22000aa81b9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2996952"/>
            <a:ext cx="2520280" cy="576064"/>
          </a:xfrm>
          <a:prstGeom prst="rect">
            <a:avLst/>
          </a:prstGeom>
          <a:noFill/>
          <a:extLst>
            <a:ext uri="{909E8E84-426E-40DD-AFC4-6F175D3DCCD1}">
              <a14:hiddenFill xmlns:a14="http://schemas.microsoft.com/office/drawing/2010/main">
                <a:solidFill>
                  <a:srgbClr val="FFFFFF"/>
                </a:solidFill>
              </a14:hiddenFill>
            </a:ext>
          </a:extLst>
        </p:spPr>
      </p:pic>
      <p:pic>
        <p:nvPicPr>
          <p:cNvPr id="9217" name="Рисунок 2" descr="Описание: https://static-interneturok.cdnvideo.ru/content/konspekt_image/83208/fa48abd0_34ed_0131_e282_22000aa81b9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6256" y="1988840"/>
            <a:ext cx="2171700" cy="142875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3"/>
          <p:cNvSpPr>
            <a:spLocks noChangeArrowheads="1"/>
          </p:cNvSpPr>
          <p:nvPr/>
        </p:nvSpPr>
        <p:spPr bwMode="auto">
          <a:xfrm rot="10800000" flipV="1">
            <a:off x="755575" y="377276"/>
            <a:ext cx="5904655"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smtClean="0">
                <a:ln>
                  <a:noFill/>
                </a:ln>
                <a:solidFill>
                  <a:srgbClr val="0000FF"/>
                </a:solidFill>
                <a:effectLst/>
                <a:latin typeface="Arial" pitchFamily="34" charset="0"/>
                <a:ea typeface="Times New Roman" pitchFamily="18" charset="0"/>
                <a:cs typeface="Arial" pitchFamily="34" charset="0"/>
                <a:hlinkClick r:id="rId4" tooltip="Смотреть в видеоуроке"/>
              </a:rPr>
              <a:t>Теорема о трех перпендикулярах</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Имеем плоскость α .</a:t>
            </a:r>
            <a:r>
              <a:rPr kumimoji="0" lang="ru-RU" sz="1600" b="0" i="0" u="none" strike="noStrike" cap="none" normalizeH="0" dirty="0" smtClean="0">
                <a:ln>
                  <a:noFill/>
                </a:ln>
                <a:solidFill>
                  <a:schemeClr val="tx1"/>
                </a:solidFill>
                <a:effectLst/>
                <a:latin typeface="Arial" pitchFamily="34" charset="0"/>
                <a:ea typeface="Times New Roman" pitchFamily="18" charset="0"/>
                <a:cs typeface="Arial" pitchFamily="34" charset="0"/>
              </a:rPr>
              <a:t> </a:t>
            </a: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В плоскости α  лежит прямая </a:t>
            </a:r>
            <a:r>
              <a:rPr kumimoji="0" lang="ru-RU" sz="16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a:t>
            </a: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ru-RU" sz="16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АН – </a:t>
            </a: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перпендикуляр к плоскости α, </a:t>
            </a:r>
            <a:r>
              <a:rPr kumimoji="0" lang="ru-RU" sz="16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АМ – </a:t>
            </a: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наклонная,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МН - </a:t>
            </a: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проекция наклонной </a:t>
            </a:r>
            <a:r>
              <a:rPr kumimoji="0" lang="ru-RU" sz="16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АМ</a:t>
            </a: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на плоскость α. </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По теореме о трех перпендикулярах, наклонная перпендикулярна к прямой </a:t>
            </a:r>
            <a:r>
              <a:rPr kumimoji="0" lang="ru-RU" sz="16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a:t>
            </a: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тогда и только тогда, когда ее проекция перпендикулярна к прямой </a:t>
            </a:r>
            <a:r>
              <a:rPr kumimoji="0" lang="ru-RU" sz="16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a:t>
            </a: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Rectangle 4"/>
          <p:cNvSpPr>
            <a:spLocks noChangeArrowheads="1"/>
          </p:cNvSpPr>
          <p:nvPr/>
        </p:nvSpPr>
        <p:spPr bwMode="auto">
          <a:xfrm>
            <a:off x="0" y="7429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4" name="Rectangle 5"/>
          <p:cNvSpPr>
            <a:spLocks noChangeArrowheads="1"/>
          </p:cNvSpPr>
          <p:nvPr/>
        </p:nvSpPr>
        <p:spPr bwMode="auto">
          <a:xfrm rot="10800000" flipV="1">
            <a:off x="323528" y="3763057"/>
            <a:ext cx="6840760"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В теореме идет речь трех перпендикулярах. Укажем их:</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АH</a:t>
            </a: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 это перпендикуляр к плоскости α, а значит, к прямой </a:t>
            </a:r>
            <a:r>
              <a:rPr kumimoji="0" lang="ru-RU" sz="16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a:t>
            </a: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HМ</a:t>
            </a: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 проекция, перпендикуляр к прямой </a:t>
            </a:r>
            <a:r>
              <a:rPr kumimoji="0" lang="ru-RU" sz="16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a:t>
            </a: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АМ</a:t>
            </a: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 наклонная, перпендикуляр к прямой </a:t>
            </a:r>
            <a:r>
              <a:rPr kumimoji="0" lang="ru-RU" sz="16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a:t>
            </a: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5521861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188640"/>
            <a:ext cx="7704856" cy="63001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32982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548680"/>
            <a:ext cx="7704856" cy="936104"/>
          </a:xfrm>
        </p:spPr>
        <p:txBody>
          <a:bodyPr>
            <a:noAutofit/>
          </a:bodyPr>
          <a:lstStyle/>
          <a:p>
            <a:r>
              <a:rPr lang="ru-RU" sz="3200" dirty="0" smtClean="0"/>
              <a:t>Свойства параллельного проектирования при построении стереометрического чертежа</a:t>
            </a:r>
            <a:endParaRPr lang="ru-RU" sz="3200" dirty="0"/>
          </a:p>
        </p:txBody>
      </p:sp>
      <p:sp>
        <p:nvSpPr>
          <p:cNvPr id="3" name="Объект 2"/>
          <p:cNvSpPr>
            <a:spLocks noGrp="1"/>
          </p:cNvSpPr>
          <p:nvPr>
            <p:ph sz="quarter" idx="13"/>
          </p:nvPr>
        </p:nvSpPr>
        <p:spPr>
          <a:xfrm>
            <a:off x="755576" y="2348880"/>
            <a:ext cx="7848872" cy="3459796"/>
          </a:xfrm>
        </p:spPr>
        <p:txBody>
          <a:bodyPr>
            <a:noAutofit/>
          </a:bodyPr>
          <a:lstStyle/>
          <a:p>
            <a:pPr marL="0" indent="0">
              <a:buNone/>
            </a:pPr>
            <a:r>
              <a:rPr lang="ru-RU" sz="1600" dirty="0" smtClean="0">
                <a:solidFill>
                  <a:schemeClr val="accent6">
                    <a:lumMod val="75000"/>
                  </a:schemeClr>
                </a:solidFill>
              </a:rPr>
              <a:t>Внимание</a:t>
            </a:r>
            <a:r>
              <a:rPr lang="ru-RU" sz="1600" dirty="0">
                <a:solidFill>
                  <a:schemeClr val="accent6">
                    <a:lumMod val="75000"/>
                  </a:schemeClr>
                </a:solidFill>
              </a:rPr>
              <a:t>! </a:t>
            </a:r>
            <a:r>
              <a:rPr lang="ru-RU" sz="1600" i="1" dirty="0"/>
              <a:t>При параллельном проектирование не сохраняются ни углы, ни длины отрезков, ни отношения длин неколлинеарных отрезков (то есть отрезков, которые не лежат на параллельных прямых, или на одной прямой). Поэтому глядя на изображение проекции мы не можем определить соотношение отрезков и углов.</a:t>
            </a:r>
            <a:endParaRPr lang="ru-RU" sz="1600" dirty="0"/>
          </a:p>
          <a:p>
            <a:r>
              <a:rPr lang="ru-RU" sz="1600" dirty="0"/>
              <a:t>При изображении стандартных геометрических тел на плоскости нужно следить за тем, чтобы ребра и диагонали были все видны и не накладывались друг на друга.</a:t>
            </a:r>
          </a:p>
          <a:p>
            <a:r>
              <a:rPr lang="ru-RU" sz="1600" dirty="0"/>
              <a:t>В общем случае удобно строить в такой последовательности.</a:t>
            </a:r>
          </a:p>
          <a:p>
            <a:r>
              <a:rPr lang="ru-RU" sz="1600" dirty="0"/>
              <a:t>1. Начинаем с основания фигуры.</a:t>
            </a:r>
          </a:p>
          <a:p>
            <a:r>
              <a:rPr lang="ru-RU" sz="1600" dirty="0"/>
              <a:t>Если в основании треугольник, то вне зависимости от вида треугольника рисуем тупоугольный не равнобедренный треугольник, </a:t>
            </a:r>
          </a:p>
        </p:txBody>
      </p:sp>
    </p:spTree>
    <p:extLst>
      <p:ext uri="{BB962C8B-B14F-4D97-AF65-F5344CB8AC3E}">
        <p14:creationId xmlns:p14="http://schemas.microsoft.com/office/powerpoint/2010/main" val="15621786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www.uznateshe.ru/wp-content/uploads/2013/01/sharvpiramide3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476672"/>
            <a:ext cx="2381250" cy="2381250"/>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2771800" y="116632"/>
            <a:ext cx="6192688" cy="7344816"/>
          </a:xfrm>
          <a:prstGeom prst="rect">
            <a:avLst/>
          </a:prstGeom>
        </p:spPr>
        <p:txBody>
          <a:bodyPr wrap="square">
            <a:spAutoFit/>
          </a:bodyPr>
          <a:lstStyle/>
          <a:p>
            <a:r>
              <a:rPr lang="ru-RU" dirty="0" smtClean="0"/>
              <a:t>Чтобы </a:t>
            </a:r>
            <a:r>
              <a:rPr lang="ru-RU" dirty="0"/>
              <a:t>легко справиться с решением задач на шар, вписанный в пирамиду, полезно разобрать небольшой теоретический материал. </a:t>
            </a:r>
          </a:p>
          <a:p>
            <a:r>
              <a:rPr lang="ru-RU" dirty="0"/>
              <a:t>Шар вписан в пирамиду (или сфера вписана в пирамиду) — значит, шар (сфера) касаются каждой грани пирамиды. Плоскости, содержащие грани пирамиды, являются касательными плоскостями шара. Отрезки, соединяющие центр шара с точками касания, перпендикуляры к касательным плоскостям. Их длины равны радиусу шара. Центр вписанного в пирамиду шара — точка пересечения </a:t>
            </a:r>
            <a:r>
              <a:rPr lang="ru-RU" dirty="0" err="1" smtClean="0"/>
              <a:t>биссекторных</a:t>
            </a:r>
            <a:r>
              <a:rPr lang="ru-RU" dirty="0" smtClean="0"/>
              <a:t> </a:t>
            </a:r>
            <a:r>
              <a:rPr lang="ru-RU" dirty="0"/>
              <a:t>плоскостей двугранных углов при основании (то есть плоскостей, делящих эти углы пополам).</a:t>
            </a:r>
          </a:p>
          <a:p>
            <a:r>
              <a:rPr lang="ru-RU" dirty="0"/>
              <a:t>Чаще всего в задачах речь идет о шаре, вписанном в правильную пирамиду. Шар можно вписать в любую правильную пирамиду. Центр шара в этом случае лежит на высоте пирамиды. При решении задачи удобно провести сечение пирамиды и шара плоскостью, проходящей через апофему и высоту пирамиды. Если пирамида четырехугольная или шестиугольная, сечение представляет собой равнобедренный треугольник, боковые стороны которого — апофемы, а основание — диаметр вписанной в основание окружности.</a:t>
            </a:r>
          </a:p>
          <a:p>
            <a:r>
              <a:rPr lang="ru-RU" dirty="0"/>
              <a:t> </a:t>
            </a:r>
          </a:p>
          <a:p>
            <a:endParaRPr lang="ru-RU" dirty="0"/>
          </a:p>
        </p:txBody>
      </p:sp>
    </p:spTree>
    <p:extLst>
      <p:ext uri="{BB962C8B-B14F-4D97-AF65-F5344CB8AC3E}">
        <p14:creationId xmlns:p14="http://schemas.microsoft.com/office/powerpoint/2010/main" val="21141287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descr="стер"/>
          <p:cNvPicPr>
            <a:picLocks noGrp="1"/>
          </p:cNvPicPr>
          <p:nvPr>
            <p:ph idx="4294967295"/>
          </p:nvPr>
        </p:nvPicPr>
        <p:blipFill>
          <a:blip r:embed="rId2">
            <a:extLst>
              <a:ext uri="{28A0092B-C50C-407E-A947-70E740481C1C}">
                <a14:useLocalDpi xmlns:a14="http://schemas.microsoft.com/office/drawing/2010/main" val="0"/>
              </a:ext>
            </a:extLst>
          </a:blip>
          <a:srcRect/>
          <a:stretch>
            <a:fillRect/>
          </a:stretch>
        </p:blipFill>
        <p:spPr bwMode="auto">
          <a:xfrm>
            <a:off x="4606925" y="839788"/>
            <a:ext cx="4537075" cy="2195512"/>
          </a:xfrm>
          <a:prstGeom prst="rect">
            <a:avLst/>
          </a:prstGeom>
          <a:noFill/>
          <a:ln>
            <a:noFill/>
          </a:ln>
        </p:spPr>
      </p:pic>
      <p:pic>
        <p:nvPicPr>
          <p:cNvPr id="5" name="Рисунок 4" descr="стереометрия1"/>
          <p:cNvPicPr/>
          <p:nvPr/>
        </p:nvPicPr>
        <p:blipFill>
          <a:blip r:embed="rId3">
            <a:extLst>
              <a:ext uri="{28A0092B-C50C-407E-A947-70E740481C1C}">
                <a14:useLocalDpi xmlns:a14="http://schemas.microsoft.com/office/drawing/2010/main" val="0"/>
              </a:ext>
            </a:extLst>
          </a:blip>
          <a:srcRect/>
          <a:stretch>
            <a:fillRect/>
          </a:stretch>
        </p:blipFill>
        <p:spPr bwMode="auto">
          <a:xfrm>
            <a:off x="3275856" y="3769815"/>
            <a:ext cx="4965647" cy="2232248"/>
          </a:xfrm>
          <a:prstGeom prst="rect">
            <a:avLst/>
          </a:prstGeom>
          <a:noFill/>
          <a:ln>
            <a:noFill/>
          </a:ln>
        </p:spPr>
      </p:pic>
      <p:sp>
        <p:nvSpPr>
          <p:cNvPr id="6" name="Прямоугольник 5"/>
          <p:cNvSpPr/>
          <p:nvPr/>
        </p:nvSpPr>
        <p:spPr>
          <a:xfrm>
            <a:off x="971600" y="2708920"/>
            <a:ext cx="1229764" cy="369332"/>
          </a:xfrm>
          <a:prstGeom prst="rect">
            <a:avLst/>
          </a:prstGeom>
        </p:spPr>
        <p:txBody>
          <a:bodyPr wrap="square">
            <a:spAutoFit/>
          </a:bodyPr>
          <a:lstStyle/>
          <a:p>
            <a:r>
              <a:rPr lang="ru-RU" dirty="0" smtClean="0"/>
              <a:t>:</a:t>
            </a:r>
            <a:endParaRPr lang="ru-RU" dirty="0"/>
          </a:p>
        </p:txBody>
      </p:sp>
      <p:sp>
        <p:nvSpPr>
          <p:cNvPr id="7" name="Прямоугольник 6"/>
          <p:cNvSpPr/>
          <p:nvPr/>
        </p:nvSpPr>
        <p:spPr>
          <a:xfrm>
            <a:off x="1691680" y="4701273"/>
            <a:ext cx="1656184" cy="400110"/>
          </a:xfrm>
          <a:prstGeom prst="rect">
            <a:avLst/>
          </a:prstGeom>
        </p:spPr>
        <p:txBody>
          <a:bodyPr wrap="square">
            <a:spAutoFit/>
          </a:bodyPr>
          <a:lstStyle/>
          <a:p>
            <a:r>
              <a:rPr lang="ru-RU" sz="2000" dirty="0"/>
              <a:t>или такой:</a:t>
            </a:r>
          </a:p>
        </p:txBody>
      </p:sp>
      <p:sp>
        <p:nvSpPr>
          <p:cNvPr id="8" name="Прямоугольник 7"/>
          <p:cNvSpPr/>
          <p:nvPr/>
        </p:nvSpPr>
        <p:spPr>
          <a:xfrm>
            <a:off x="1435352" y="1193211"/>
            <a:ext cx="2153154" cy="400110"/>
          </a:xfrm>
          <a:prstGeom prst="rect">
            <a:avLst/>
          </a:prstGeom>
        </p:spPr>
        <p:txBody>
          <a:bodyPr wrap="none">
            <a:spAutoFit/>
          </a:bodyPr>
          <a:lstStyle/>
          <a:p>
            <a:r>
              <a:rPr lang="ru-RU" sz="2000" dirty="0">
                <a:solidFill>
                  <a:prstClr val="black"/>
                </a:solidFill>
              </a:rPr>
              <a:t>например, такой</a:t>
            </a:r>
            <a:endParaRPr lang="ru-RU" sz="2000" dirty="0"/>
          </a:p>
        </p:txBody>
      </p:sp>
    </p:spTree>
    <p:extLst>
      <p:ext uri="{BB962C8B-B14F-4D97-AF65-F5344CB8AC3E}">
        <p14:creationId xmlns:p14="http://schemas.microsoft.com/office/powerpoint/2010/main" val="4885320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0" y="1125538"/>
            <a:ext cx="7561263" cy="1366837"/>
          </a:xfrm>
        </p:spPr>
        <p:txBody>
          <a:bodyPr>
            <a:normAutofit fontScale="92500"/>
          </a:bodyPr>
          <a:lstStyle/>
          <a:p>
            <a:r>
              <a:rPr lang="ru-RU" dirty="0"/>
              <a:t>Если в основании прямоугольник или параллелограмм, то чертим параллелограмм. Удобно, чтобы величина острого угла на чертеже была около </a:t>
            </a:r>
            <a:r>
              <a:rPr lang="ru-RU" dirty="0" smtClean="0"/>
              <a:t>30</a:t>
            </a:r>
            <a:r>
              <a:rPr lang="en-US" dirty="0" smtClean="0"/>
              <a:t>º</a:t>
            </a:r>
            <a:r>
              <a:rPr lang="ru-RU" dirty="0" smtClean="0"/>
              <a:t> </a:t>
            </a:r>
            <a:r>
              <a:rPr lang="ru-RU" dirty="0"/>
              <a:t>, в этом случае диагональ не </a:t>
            </a:r>
            <a:r>
              <a:rPr lang="ru-RU" dirty="0" err="1"/>
              <a:t>наложится</a:t>
            </a:r>
            <a:r>
              <a:rPr lang="ru-RU" dirty="0"/>
              <a:t> на сторону основания:</a:t>
            </a:r>
          </a:p>
          <a:p>
            <a:endParaRPr lang="ru-RU" dirty="0"/>
          </a:p>
        </p:txBody>
      </p:sp>
      <p:pic>
        <p:nvPicPr>
          <p:cNvPr id="4" name="Рисунок 3" descr="параллелограмм"/>
          <p:cNvPicPr/>
          <p:nvPr/>
        </p:nvPicPr>
        <p:blipFill>
          <a:blip r:embed="rId2">
            <a:extLst>
              <a:ext uri="{28A0092B-C50C-407E-A947-70E740481C1C}">
                <a14:useLocalDpi xmlns:a14="http://schemas.microsoft.com/office/drawing/2010/main" val="0"/>
              </a:ext>
            </a:extLst>
          </a:blip>
          <a:srcRect/>
          <a:stretch>
            <a:fillRect/>
          </a:stretch>
        </p:blipFill>
        <p:spPr bwMode="auto">
          <a:xfrm>
            <a:off x="1243012" y="3068960"/>
            <a:ext cx="6657975" cy="2520280"/>
          </a:xfrm>
          <a:prstGeom prst="rect">
            <a:avLst/>
          </a:prstGeom>
          <a:noFill/>
          <a:ln>
            <a:noFill/>
          </a:ln>
        </p:spPr>
      </p:pic>
    </p:spTree>
    <p:extLst>
      <p:ext uri="{BB962C8B-B14F-4D97-AF65-F5344CB8AC3E}">
        <p14:creationId xmlns:p14="http://schemas.microsoft.com/office/powerpoint/2010/main" val="41385706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0" y="549275"/>
            <a:ext cx="7689850" cy="935038"/>
          </a:xfrm>
        </p:spPr>
        <p:txBody>
          <a:bodyPr>
            <a:normAutofit fontScale="92500"/>
          </a:bodyPr>
          <a:lstStyle/>
          <a:p>
            <a:r>
              <a:rPr lang="ru-RU" dirty="0"/>
              <a:t>Если в основании трапеция, то чертим не равнобедренную трапецию. Тоже стараемся острый угол сделать поострее:</a:t>
            </a:r>
          </a:p>
          <a:p>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150" y="1484784"/>
            <a:ext cx="4686300" cy="2160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4328228"/>
            <a:ext cx="3643314" cy="1693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755576" y="4005065"/>
            <a:ext cx="4067944" cy="984885"/>
          </a:xfrm>
          <a:prstGeom prst="rect">
            <a:avLst/>
          </a:prstGeom>
        </p:spPr>
        <p:txBody>
          <a:bodyPr wrap="square">
            <a:spAutoFit/>
          </a:bodyPr>
          <a:lstStyle/>
          <a:p>
            <a:r>
              <a:rPr lang="ru-RU" sz="2000" dirty="0"/>
              <a:t>Если в основании круг, то чертим эллипс:</a:t>
            </a:r>
          </a:p>
          <a:p>
            <a:r>
              <a:rPr lang="ru-RU" dirty="0"/>
              <a:t> </a:t>
            </a:r>
          </a:p>
        </p:txBody>
      </p:sp>
    </p:spTree>
    <p:extLst>
      <p:ext uri="{BB962C8B-B14F-4D97-AF65-F5344CB8AC3E}">
        <p14:creationId xmlns:p14="http://schemas.microsoft.com/office/powerpoint/2010/main" val="15208378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692696"/>
            <a:ext cx="7416824" cy="1754326"/>
          </a:xfrm>
          <a:prstGeom prst="rect">
            <a:avLst/>
          </a:prstGeom>
        </p:spPr>
        <p:txBody>
          <a:bodyPr wrap="square">
            <a:spAutoFit/>
          </a:bodyPr>
          <a:lstStyle/>
          <a:p>
            <a:r>
              <a:rPr lang="ru-RU" dirty="0">
                <a:latin typeface="Times New Roman"/>
                <a:ea typeface="Times New Roman"/>
              </a:rPr>
              <a:t>Если в основании правильный </a:t>
            </a:r>
            <a:r>
              <a:rPr lang="ru-RU" b="1" dirty="0">
                <a:latin typeface="Times New Roman"/>
                <a:ea typeface="Times New Roman"/>
              </a:rPr>
              <a:t>шестиугольник, то чертим проекцию правильного шестиугольника. Следим </a:t>
            </a:r>
            <a:r>
              <a:rPr lang="ru-RU" dirty="0">
                <a:latin typeface="Times New Roman"/>
                <a:ea typeface="Times New Roman"/>
              </a:rPr>
              <a:t>за тем, чтобы противоположные стороны шестиугольника были параллельны. Построение проекции правильного шестиугольника, как правило, вызывает наибольшие трудности. Поэтому если в вашем распоряжении есть листок в клеточку, то удобно строить по такому образцу:</a:t>
            </a:r>
            <a:endParaRPr lang="ru-RU" dirty="0">
              <a:effectLst/>
              <a:latin typeface="Times New Roman"/>
              <a:ea typeface="Times New Roman"/>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1880" y="2924174"/>
            <a:ext cx="4759945" cy="2449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73030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27584" y="476672"/>
            <a:ext cx="7632848" cy="1477328"/>
          </a:xfrm>
          <a:prstGeom prst="rect">
            <a:avLst/>
          </a:prstGeom>
        </p:spPr>
        <p:txBody>
          <a:bodyPr wrap="square">
            <a:spAutoFit/>
          </a:bodyPr>
          <a:lstStyle/>
          <a:p>
            <a:r>
              <a:rPr lang="ru-RU" dirty="0"/>
              <a:t>2. Далее, если нужно построить прямую призму или прямой цилиндр, то из всех вершин основания проводим равные между собой вертикальные отрезки - это боковые ребра призмы или образующие цилиндра. В случае построения куба боковое ребро равно длине большей стороны параллелограмма, который изображен в основании:</a:t>
            </a:r>
          </a:p>
        </p:txBody>
      </p:sp>
      <p:pic>
        <p:nvPicPr>
          <p:cNvPr id="3" name="Рисунок 2" descr="https://ege-ok.ru/wp-content/uploads/2014/10/a39.jpg"/>
          <p:cNvPicPr/>
          <p:nvPr/>
        </p:nvPicPr>
        <p:blipFill>
          <a:blip r:embed="rId2">
            <a:extLst>
              <a:ext uri="{28A0092B-C50C-407E-A947-70E740481C1C}">
                <a14:useLocalDpi xmlns:a14="http://schemas.microsoft.com/office/drawing/2010/main" val="0"/>
              </a:ext>
            </a:extLst>
          </a:blip>
          <a:srcRect/>
          <a:stretch>
            <a:fillRect/>
          </a:stretch>
        </p:blipFill>
        <p:spPr bwMode="auto">
          <a:xfrm>
            <a:off x="611560" y="2215582"/>
            <a:ext cx="7920880" cy="4381770"/>
          </a:xfrm>
          <a:prstGeom prst="rect">
            <a:avLst/>
          </a:prstGeom>
          <a:noFill/>
          <a:ln>
            <a:noFill/>
          </a:ln>
        </p:spPr>
      </p:pic>
    </p:spTree>
    <p:extLst>
      <p:ext uri="{BB962C8B-B14F-4D97-AF65-F5344CB8AC3E}">
        <p14:creationId xmlns:p14="http://schemas.microsoft.com/office/powerpoint/2010/main" val="37819630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764705"/>
            <a:ext cx="8640960" cy="5826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19580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ege-ok.ru/wp-content/uploads/2014/10/a43.jpg"/>
          <p:cNvPicPr/>
          <p:nvPr/>
        </p:nvPicPr>
        <p:blipFill>
          <a:blip r:embed="rId2">
            <a:extLst>
              <a:ext uri="{28A0092B-C50C-407E-A947-70E740481C1C}">
                <a14:useLocalDpi xmlns:a14="http://schemas.microsoft.com/office/drawing/2010/main" val="0"/>
              </a:ext>
            </a:extLst>
          </a:blip>
          <a:srcRect/>
          <a:stretch>
            <a:fillRect/>
          </a:stretch>
        </p:blipFill>
        <p:spPr bwMode="auto">
          <a:xfrm>
            <a:off x="251520" y="809625"/>
            <a:ext cx="8496944" cy="5238750"/>
          </a:xfrm>
          <a:prstGeom prst="rect">
            <a:avLst/>
          </a:prstGeom>
          <a:noFill/>
          <a:ln>
            <a:noFill/>
          </a:ln>
        </p:spPr>
      </p:pic>
    </p:spTree>
    <p:extLst>
      <p:ext uri="{BB962C8B-B14F-4D97-AF65-F5344CB8AC3E}">
        <p14:creationId xmlns:p14="http://schemas.microsoft.com/office/powerpoint/2010/main" val="1592414577"/>
      </p:ext>
    </p:extLst>
  </p:cSld>
  <p:clrMapOvr>
    <a:masterClrMapping/>
  </p:clrMapOvr>
  <p:timing>
    <p:tnLst>
      <p:par>
        <p:cTn id="1" dur="indefinite" restart="never" nodeType="tmRoot"/>
      </p:par>
    </p:tnLst>
  </p:timing>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898</TotalTime>
  <Words>835</Words>
  <Application>Microsoft Office PowerPoint</Application>
  <PresentationFormat>Экран (4:3)</PresentationFormat>
  <Paragraphs>61</Paragraphs>
  <Slides>20</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20</vt:i4>
      </vt:variant>
    </vt:vector>
  </HeadingPairs>
  <TitlesOfParts>
    <vt:vector size="28" baseType="lpstr">
      <vt:lpstr>Agency FB</vt:lpstr>
      <vt:lpstr>Arial</vt:lpstr>
      <vt:lpstr>Calibri</vt:lpstr>
      <vt:lpstr>Cambria Math</vt:lpstr>
      <vt:lpstr>Georgia</vt:lpstr>
      <vt:lpstr>Times New Roman</vt:lpstr>
      <vt:lpstr>Trebuchet MS</vt:lpstr>
      <vt:lpstr>Воздушный поток</vt:lpstr>
      <vt:lpstr>Мастер-класс по теме: «Решение и оформление стереометрических задач профильного уровня при подготовке к ГИА по математике в  11 классе»</vt:lpstr>
      <vt:lpstr>Свойства параллельного проектирования при построении стереометрического чертежа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Пользователь Windows</cp:lastModifiedBy>
  <cp:revision>36</cp:revision>
  <dcterms:created xsi:type="dcterms:W3CDTF">2019-03-27T19:25:40Z</dcterms:created>
  <dcterms:modified xsi:type="dcterms:W3CDTF">2024-03-14T12:36:28Z</dcterms:modified>
</cp:coreProperties>
</file>