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43"/>
  </p:notesMasterIdLst>
  <p:sldIdLst>
    <p:sldId id="296" r:id="rId2"/>
    <p:sldId id="258" r:id="rId3"/>
    <p:sldId id="259" r:id="rId4"/>
    <p:sldId id="260" r:id="rId5"/>
    <p:sldId id="261" r:id="rId6"/>
    <p:sldId id="269" r:id="rId7"/>
    <p:sldId id="262" r:id="rId8"/>
    <p:sldId id="263" r:id="rId9"/>
    <p:sldId id="264" r:id="rId10"/>
    <p:sldId id="265" r:id="rId11"/>
    <p:sldId id="266" r:id="rId12"/>
    <p:sldId id="267" r:id="rId13"/>
    <p:sldId id="303" r:id="rId14"/>
    <p:sldId id="304" r:id="rId15"/>
    <p:sldId id="300" r:id="rId16"/>
    <p:sldId id="301" r:id="rId17"/>
    <p:sldId id="275" r:id="rId18"/>
    <p:sldId id="276" r:id="rId19"/>
    <p:sldId id="282" r:id="rId20"/>
    <p:sldId id="283" r:id="rId21"/>
    <p:sldId id="284" r:id="rId22"/>
    <p:sldId id="285" r:id="rId23"/>
    <p:sldId id="302" r:id="rId24"/>
    <p:sldId id="277" r:id="rId25"/>
    <p:sldId id="281" r:id="rId26"/>
    <p:sldId id="278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5" r:id="rId35"/>
    <p:sldId id="294" r:id="rId36"/>
    <p:sldId id="280" r:id="rId37"/>
    <p:sldId id="279" r:id="rId38"/>
    <p:sldId id="305" r:id="rId39"/>
    <p:sldId id="306" r:id="rId40"/>
    <p:sldId id="307" r:id="rId41"/>
    <p:sldId id="308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A0681-729B-48CD-B49A-2ECC44163453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D05CA7-AD1F-482E-867E-158E9ABEE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2"/>
            <a:ext cx="6245620" cy="38779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Осенний</a:t>
            </a:r>
          </a:p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ГЕРБАРИЙ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37818" y="5429264"/>
            <a:ext cx="372667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 подготовила</a:t>
            </a:r>
          </a:p>
          <a:p>
            <a:pPr algn="ctr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оспитатель</a:t>
            </a:r>
            <a:endParaRPr lang="ru-RU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МКДОУ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№1 «СКАЗКА»</a:t>
            </a:r>
          </a:p>
          <a:p>
            <a:pPr algn="ctr"/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Шушина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Т.С.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578647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2900" dirty="0" smtClean="0"/>
              <a:t>Н.Сладков, «Осень на пороге».</a:t>
            </a:r>
          </a:p>
          <a:p>
            <a:r>
              <a:rPr lang="ru-RU" sz="2900" b="1" i="1" u="sng" dirty="0" smtClean="0"/>
              <a:t>СОЦИАЛИЗАЦИЯ</a:t>
            </a:r>
            <a:endParaRPr lang="ru-RU" sz="2900" dirty="0" smtClean="0"/>
          </a:p>
          <a:p>
            <a:r>
              <a:rPr lang="ru-RU" sz="2900" dirty="0" smtClean="0"/>
              <a:t>Экскурсии:</a:t>
            </a:r>
          </a:p>
          <a:p>
            <a:pPr lvl="0"/>
            <a:r>
              <a:rPr lang="ru-RU" sz="2900" dirty="0" smtClean="0"/>
              <a:t>по участку детского сада.</a:t>
            </a:r>
          </a:p>
          <a:p>
            <a:r>
              <a:rPr lang="ru-RU" sz="2900" dirty="0" smtClean="0"/>
              <a:t>Наблюдение:</a:t>
            </a:r>
          </a:p>
          <a:p>
            <a:pPr lvl="0"/>
            <a:r>
              <a:rPr lang="ru-RU" sz="2900" dirty="0" smtClean="0"/>
              <a:t>за работой дворника.</a:t>
            </a:r>
          </a:p>
          <a:p>
            <a:r>
              <a:rPr lang="ru-RU" sz="2900" dirty="0" smtClean="0"/>
              <a:t>Сюжетно-ролевая игра:</a:t>
            </a:r>
          </a:p>
          <a:p>
            <a:pPr lvl="0"/>
            <a:r>
              <a:rPr lang="ru-RU" sz="2900" dirty="0" smtClean="0"/>
              <a:t>«Защитники природы»;</a:t>
            </a:r>
          </a:p>
          <a:p>
            <a:pPr lvl="0"/>
            <a:r>
              <a:rPr lang="ru-RU" sz="2900" dirty="0" smtClean="0"/>
              <a:t>«Магазин семян».</a:t>
            </a:r>
          </a:p>
          <a:p>
            <a:r>
              <a:rPr lang="ru-RU" sz="2900" b="1" i="1" u="sng" dirty="0" smtClean="0"/>
              <a:t>ТРУД</a:t>
            </a:r>
            <a:endParaRPr lang="ru-RU" sz="2900" dirty="0" smtClean="0"/>
          </a:p>
          <a:p>
            <a:pPr lvl="0"/>
            <a:r>
              <a:rPr lang="ru-RU" sz="2900" dirty="0" smtClean="0"/>
              <a:t>знакомства с профессиями – дворник;</a:t>
            </a:r>
          </a:p>
          <a:p>
            <a:pPr lvl="0"/>
            <a:r>
              <a:rPr lang="ru-RU" sz="2900" dirty="0" smtClean="0"/>
              <a:t>сбор листьев для гербария.</a:t>
            </a:r>
          </a:p>
          <a:p>
            <a:r>
              <a:rPr lang="ru-RU" sz="2900" dirty="0" smtClean="0"/>
              <a:t>Ручной труд:</a:t>
            </a:r>
          </a:p>
          <a:p>
            <a:pPr lvl="0"/>
            <a:r>
              <a:rPr lang="ru-RU" sz="2900" dirty="0" smtClean="0"/>
              <a:t>изготовление поделок из листьев;</a:t>
            </a:r>
          </a:p>
          <a:p>
            <a:pPr lvl="0"/>
            <a:r>
              <a:rPr lang="ru-RU" sz="2900" dirty="0" smtClean="0"/>
              <a:t>составление совместного с воспитателем платья коллажа из осенних листьев.</a:t>
            </a:r>
          </a:p>
          <a:p>
            <a:r>
              <a:rPr lang="ru-RU" sz="2900" b="1" i="1" u="sng" dirty="0" smtClean="0"/>
              <a:t>БЕЗОПАСНОСТЬ И ЗДОРОВЬЕ</a:t>
            </a:r>
            <a:endParaRPr lang="ru-RU" sz="2900" dirty="0" smtClean="0"/>
          </a:p>
          <a:p>
            <a:r>
              <a:rPr lang="ru-RU" sz="2900" dirty="0" smtClean="0"/>
              <a:t>Беседа с детьми: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628654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2900" dirty="0" smtClean="0"/>
              <a:t>«Почему могут быть опасны старые засохшие деревья?»</a:t>
            </a:r>
          </a:p>
          <a:p>
            <a:pPr lvl="0"/>
            <a:r>
              <a:rPr lang="ru-RU" sz="2900" dirty="0" smtClean="0"/>
              <a:t>«Ядовитые плоды деревьев»;</a:t>
            </a:r>
          </a:p>
          <a:p>
            <a:pPr lvl="0"/>
            <a:r>
              <a:rPr lang="ru-RU" sz="2900" dirty="0" smtClean="0"/>
              <a:t>«Деревья, которые лечат».</a:t>
            </a:r>
          </a:p>
          <a:p>
            <a:r>
              <a:rPr lang="ru-RU" sz="2900" b="1" i="1" u="sng" dirty="0" smtClean="0"/>
              <a:t>ХУДОЖЕСТВЕННОЕ ТВОРЧЕСТВО</a:t>
            </a:r>
            <a:endParaRPr lang="ru-RU" sz="2900" dirty="0" smtClean="0"/>
          </a:p>
          <a:p>
            <a:pPr lvl="0"/>
            <a:r>
              <a:rPr lang="ru-RU" sz="2900" dirty="0" smtClean="0"/>
              <a:t>рисование - «В осеннем парке»;</a:t>
            </a:r>
          </a:p>
          <a:p>
            <a:pPr lvl="0"/>
            <a:r>
              <a:rPr lang="ru-RU" sz="2900" dirty="0" smtClean="0"/>
              <a:t>аппликация – «Ёжик в осеннем саду»;  «Маленькие модельеры»</a:t>
            </a:r>
          </a:p>
          <a:p>
            <a:pPr lvl="0"/>
            <a:r>
              <a:rPr lang="ru-RU" sz="2900" dirty="0" smtClean="0"/>
              <a:t>изготовление платья-коллажа;</a:t>
            </a:r>
          </a:p>
          <a:p>
            <a:pPr lvl="0"/>
            <a:r>
              <a:rPr lang="ru-RU" sz="2900" dirty="0" smtClean="0"/>
              <a:t>составление гербария;</a:t>
            </a:r>
          </a:p>
          <a:p>
            <a:pPr lvl="0"/>
            <a:r>
              <a:rPr lang="ru-RU" sz="2900" dirty="0" smtClean="0"/>
              <a:t>лепка- «Осень на водоёме»</a:t>
            </a:r>
          </a:p>
          <a:p>
            <a:r>
              <a:rPr lang="ru-RU" sz="2900" b="1" i="1" u="sng" dirty="0" smtClean="0"/>
              <a:t>МУЗЫКА</a:t>
            </a:r>
            <a:endParaRPr lang="ru-RU" sz="2900" dirty="0" smtClean="0"/>
          </a:p>
          <a:p>
            <a:pPr lvl="0"/>
            <a:r>
              <a:rPr lang="ru-RU" sz="2900" dirty="0" smtClean="0"/>
              <a:t>«Осень» слова </a:t>
            </a:r>
            <a:r>
              <a:rPr lang="ru-RU" sz="2900" dirty="0" err="1" smtClean="0"/>
              <a:t>М.Пожаровой</a:t>
            </a:r>
            <a:r>
              <a:rPr lang="ru-RU" sz="2900" dirty="0" smtClean="0"/>
              <a:t>, музыка А.Александрова;</a:t>
            </a:r>
          </a:p>
          <a:p>
            <a:pPr lvl="0"/>
            <a:r>
              <a:rPr lang="ru-RU" sz="2900" dirty="0" smtClean="0"/>
              <a:t>«Тетушка осень» музыка и слова Н. Орловой;</a:t>
            </a:r>
          </a:p>
          <a:p>
            <a:pPr lvl="0"/>
            <a:r>
              <a:rPr lang="ru-RU" sz="2900" dirty="0" smtClean="0"/>
              <a:t>«Хорошо в лесочке» музыка и слова Е. </a:t>
            </a:r>
            <a:r>
              <a:rPr lang="ru-RU" sz="2900" dirty="0" err="1" smtClean="0"/>
              <a:t>Шаломановой</a:t>
            </a:r>
            <a:r>
              <a:rPr lang="ru-RU" sz="2900" dirty="0" smtClean="0"/>
              <a:t>.</a:t>
            </a:r>
          </a:p>
          <a:p>
            <a:r>
              <a:rPr lang="ru-RU" sz="2900" b="1" i="1" u="sng" dirty="0" smtClean="0"/>
              <a:t>ФИЗИЧЕСКОЕ РАЗВИТИЕ</a:t>
            </a:r>
            <a:endParaRPr lang="ru-RU" sz="2900" dirty="0" smtClean="0"/>
          </a:p>
          <a:p>
            <a:pPr lvl="0"/>
            <a:r>
              <a:rPr lang="ru-RU" sz="2900" dirty="0" smtClean="0"/>
              <a:t>«Поймай листок»;</a:t>
            </a:r>
          </a:p>
          <a:p>
            <a:pPr lvl="0"/>
            <a:r>
              <a:rPr lang="ru-RU" sz="2900" dirty="0" smtClean="0"/>
              <a:t>«Листопад».</a:t>
            </a:r>
          </a:p>
          <a:p>
            <a:pPr lvl="0"/>
            <a:r>
              <a:rPr lang="ru-RU" sz="2900" dirty="0" smtClean="0"/>
              <a:t>«В гости к осени »,развлечение</a:t>
            </a:r>
          </a:p>
          <a:p>
            <a:r>
              <a:rPr lang="ru-RU" sz="2900" b="1" i="1" u="sng" dirty="0" smtClean="0"/>
              <a:t>ЗДОРОВЬЕ</a:t>
            </a:r>
            <a:endParaRPr lang="ru-RU" sz="29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5214974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dirty="0" smtClean="0"/>
              <a:t>свободное общение «Могут ли деревья лечить?»</a:t>
            </a:r>
          </a:p>
          <a:p>
            <a:pPr lvl="0"/>
            <a:r>
              <a:rPr lang="ru-RU" dirty="0" smtClean="0"/>
              <a:t>«О пользе деревьев».</a:t>
            </a: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МЕТОДИЧЕСКИЕ МАТЕРИАЛЫ К ПРОЕКТУ </a:t>
            </a:r>
            <a:endParaRPr lang="ru-RU" dirty="0" smtClean="0"/>
          </a:p>
          <a:p>
            <a:r>
              <a:rPr lang="ru-RU" b="1" dirty="0" smtClean="0"/>
              <a:t>Методическая литература:</a:t>
            </a:r>
            <a:endParaRPr lang="ru-RU" dirty="0" smtClean="0"/>
          </a:p>
          <a:p>
            <a:r>
              <a:rPr lang="ru-RU" dirty="0" smtClean="0"/>
              <a:t>1. Иванова А. И. Живая экология 2006г.</a:t>
            </a:r>
          </a:p>
          <a:p>
            <a:r>
              <a:rPr lang="ru-RU" dirty="0" smtClean="0"/>
              <a:t>2. Николаев С. Н. Юный эколог 2004г.</a:t>
            </a:r>
          </a:p>
          <a:p>
            <a:r>
              <a:rPr lang="ru-RU" dirty="0" smtClean="0"/>
              <a:t>3. Комарова Т. С. Занятия по изобразительной деятельности.</a:t>
            </a:r>
          </a:p>
          <a:p>
            <a:r>
              <a:rPr lang="ru-RU" dirty="0" smtClean="0"/>
              <a:t>4. В.Н Журавлева «Проектная деятельность старших дошкольников».</a:t>
            </a:r>
          </a:p>
          <a:p>
            <a:r>
              <a:rPr lang="ru-RU" dirty="0" smtClean="0"/>
              <a:t>5. Смоленцева А. А. Сюжетно-дидактические игры с математическим содержанием 1987г.</a:t>
            </a:r>
          </a:p>
          <a:p>
            <a:r>
              <a:rPr lang="ru-RU" dirty="0" smtClean="0"/>
              <a:t>6. Ибрагимова К. К. Деревья и кустарники вокруг нас 2008г.</a:t>
            </a:r>
          </a:p>
          <a:p>
            <a:r>
              <a:rPr lang="ru-RU" dirty="0" smtClean="0"/>
              <a:t>7. Кулик Г. И., Сергиенко Н. Н. Школа здорового человека. 2006г.</a:t>
            </a:r>
          </a:p>
          <a:p>
            <a:r>
              <a:rPr lang="ru-RU" dirty="0" smtClean="0"/>
              <a:t>8. Аксенов З. Ф. Войди в природу другом 2008г.</a:t>
            </a:r>
          </a:p>
          <a:p>
            <a:r>
              <a:rPr lang="ru-RU" dirty="0" smtClean="0"/>
              <a:t>9. Бондаренко Т. М. Экологические занятия с детьми 6-7 лет 2004г.</a:t>
            </a: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Художественная литература:</a:t>
            </a:r>
            <a:endParaRPr lang="ru-RU" dirty="0" smtClean="0"/>
          </a:p>
          <a:p>
            <a:pPr lvl="0"/>
            <a:r>
              <a:rPr lang="ru-RU" dirty="0" smtClean="0"/>
              <a:t>М.Волошин, «Осенью»;</a:t>
            </a:r>
          </a:p>
          <a:p>
            <a:pPr lvl="0"/>
            <a:r>
              <a:rPr lang="ru-RU" dirty="0" smtClean="0"/>
              <a:t>И.Бунин, «Листопад»;</a:t>
            </a:r>
          </a:p>
          <a:p>
            <a:pPr lvl="0"/>
            <a:r>
              <a:rPr lang="ru-RU" dirty="0" smtClean="0"/>
              <a:t>К.Ушинский, «Спор деревьев»;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57884" y="285728"/>
            <a:ext cx="3000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Тёмной он покрыт корой,</a:t>
            </a:r>
          </a:p>
          <a:p>
            <a:r>
              <a:rPr lang="ru-RU" dirty="0" smtClean="0"/>
              <a:t>Лист красивый, вырезной</a:t>
            </a:r>
          </a:p>
          <a:p>
            <a:r>
              <a:rPr lang="ru-RU" dirty="0" smtClean="0"/>
              <a:t>А на кончиках ветвей</a:t>
            </a:r>
          </a:p>
          <a:p>
            <a:r>
              <a:rPr lang="ru-RU" dirty="0" smtClean="0"/>
              <a:t>Много-много желудей. (ДУБ)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5143512"/>
            <a:ext cx="3143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Чей пух по городу летает?</a:t>
            </a:r>
          </a:p>
          <a:p>
            <a:r>
              <a:rPr lang="ru-RU" dirty="0" smtClean="0"/>
              <a:t>Среди июня - снегопад</a:t>
            </a:r>
          </a:p>
          <a:p>
            <a:r>
              <a:rPr lang="ru-RU" dirty="0" smtClean="0"/>
              <a:t>Прохожие его ругают,</a:t>
            </a:r>
          </a:p>
          <a:p>
            <a:r>
              <a:rPr lang="ru-RU" dirty="0" smtClean="0"/>
              <a:t>А это ветер виноват. (ТОПОЛЬ)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30718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Он стоит высокий, стройный,</a:t>
            </a:r>
          </a:p>
          <a:p>
            <a:r>
              <a:rPr lang="ru-RU" dirty="0" smtClean="0"/>
              <a:t>Лист на нём резной, узорный,</a:t>
            </a:r>
          </a:p>
          <a:p>
            <a:r>
              <a:rPr lang="ru-RU" dirty="0" smtClean="0"/>
              <a:t>Ветками качает он, </a:t>
            </a:r>
          </a:p>
          <a:p>
            <a:r>
              <a:rPr lang="ru-RU" dirty="0" smtClean="0"/>
              <a:t>Кто, скажите, это? (КЛЁН)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714488"/>
            <a:ext cx="26432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 заботясь о погоде,</a:t>
            </a:r>
          </a:p>
          <a:p>
            <a:r>
              <a:rPr lang="ru-RU" dirty="0" smtClean="0"/>
              <a:t>В сарафане белом ходит,</a:t>
            </a:r>
          </a:p>
          <a:p>
            <a:r>
              <a:rPr lang="ru-RU" dirty="0" smtClean="0"/>
              <a:t>А в один из тёплых дней</a:t>
            </a:r>
          </a:p>
          <a:p>
            <a:r>
              <a:rPr lang="ru-RU" dirty="0" smtClean="0"/>
              <a:t>Май серёжки дарит ей.</a:t>
            </a:r>
          </a:p>
          <a:p>
            <a:r>
              <a:rPr lang="ru-RU" dirty="0" smtClean="0"/>
              <a:t>(БЕРЁЗА)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3571876"/>
            <a:ext cx="2500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Кудри в речку опустила</a:t>
            </a:r>
          </a:p>
          <a:p>
            <a:r>
              <a:rPr lang="ru-RU" dirty="0" smtClean="0"/>
              <a:t>И о чём-то загрустила,</a:t>
            </a:r>
          </a:p>
          <a:p>
            <a:r>
              <a:rPr lang="ru-RU" dirty="0" smtClean="0"/>
              <a:t>А о чём она грустит,</a:t>
            </a:r>
          </a:p>
          <a:p>
            <a:r>
              <a:rPr lang="ru-RU" dirty="0" smtClean="0"/>
              <a:t>Никому не говорит. (ИВА)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5214950"/>
            <a:ext cx="22145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Сучки рогатые, плоды крылатые, а лист - ладошкой, с длинной ножкой. (Клён)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14810" y="142852"/>
            <a:ext cx="3643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Весной зеленела, летом загорала,</a:t>
            </a:r>
          </a:p>
          <a:p>
            <a:r>
              <a:rPr lang="ru-RU" dirty="0" smtClean="0"/>
              <a:t>Осенью надела красные кораллы.</a:t>
            </a:r>
          </a:p>
          <a:p>
            <a:r>
              <a:rPr lang="ru-RU" dirty="0" smtClean="0"/>
              <a:t>(Рябина)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6248" y="1142984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Весной цвету, летом плод приношу</a:t>
            </a:r>
          </a:p>
          <a:p>
            <a:r>
              <a:rPr lang="ru-RU" dirty="0" smtClean="0"/>
              <a:t>Осенью не увядаю, зимой не умираю,</a:t>
            </a:r>
          </a:p>
          <a:p>
            <a:r>
              <a:rPr lang="ru-RU" dirty="0" smtClean="0"/>
              <a:t>Похожа я на ёлку, но длинней иголки.</a:t>
            </a:r>
          </a:p>
          <a:p>
            <a:r>
              <a:rPr lang="ru-RU" dirty="0" smtClean="0"/>
              <a:t>(СОСНА)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357686" y="2428868"/>
            <a:ext cx="371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То ли с крыши, то ли с неба</a:t>
            </a:r>
          </a:p>
          <a:p>
            <a:r>
              <a:rPr lang="ru-RU" dirty="0" smtClean="0"/>
              <a:t>Или вата, или пух</a:t>
            </a:r>
          </a:p>
          <a:p>
            <a:r>
              <a:rPr lang="ru-RU" dirty="0" smtClean="0"/>
              <a:t>Или может хлопья снега</a:t>
            </a:r>
          </a:p>
          <a:p>
            <a:r>
              <a:rPr lang="ru-RU" dirty="0" smtClean="0"/>
              <a:t>Появились летом вдруг?</a:t>
            </a:r>
          </a:p>
          <a:p>
            <a:r>
              <a:rPr lang="ru-RU" dirty="0" smtClean="0"/>
              <a:t>Кто же их исподтишка</a:t>
            </a:r>
          </a:p>
          <a:p>
            <a:r>
              <a:rPr lang="ru-RU" dirty="0" smtClean="0"/>
              <a:t>Сыплет будто из мешка. ( ТОПОЛЬ)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29124" y="4643446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Осень в сад к нам пришла,</a:t>
            </a:r>
          </a:p>
          <a:p>
            <a:r>
              <a:rPr lang="ru-RU" dirty="0" smtClean="0"/>
              <a:t>Красный факел зажгла,</a:t>
            </a:r>
          </a:p>
          <a:p>
            <a:r>
              <a:rPr lang="ru-RU" dirty="0" smtClean="0"/>
              <a:t>Здесь дрозды, скворцы снуют и,</a:t>
            </a:r>
          </a:p>
          <a:p>
            <a:r>
              <a:rPr lang="ru-RU" dirty="0" smtClean="0"/>
              <a:t>Галдя, его клюют. (Рябина)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3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4414" y="142852"/>
            <a:ext cx="65213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Рисование «Осенние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листья»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3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85918" y="142852"/>
            <a:ext cx="56955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Осень на водоёме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214290"/>
            <a:ext cx="6892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Ёжики в осеннем лесу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525963"/>
          </a:xfrm>
        </p:spPr>
        <p:txBody>
          <a:bodyPr>
            <a:normAutofit fontScale="40000" lnSpcReduction="20000"/>
          </a:bodyPr>
          <a:lstStyle/>
          <a:p>
            <a:r>
              <a:rPr lang="ru-RU" sz="4200" b="1" dirty="0" smtClean="0"/>
              <a:t>Проект: </a:t>
            </a:r>
            <a:r>
              <a:rPr lang="ru-RU" sz="4200" dirty="0" smtClean="0"/>
              <a:t> «Осенний гербарий»</a:t>
            </a:r>
          </a:p>
          <a:p>
            <a:r>
              <a:rPr lang="ru-RU" sz="4200" b="1" dirty="0" smtClean="0"/>
              <a:t>Продолжительность проекта: </a:t>
            </a:r>
            <a:r>
              <a:rPr lang="ru-RU" sz="4200" dirty="0" smtClean="0"/>
              <a:t>(краткосрочный)</a:t>
            </a:r>
          </a:p>
          <a:p>
            <a:r>
              <a:rPr lang="ru-RU" sz="4200" b="1" dirty="0" smtClean="0"/>
              <a:t>Вид проекта:</a:t>
            </a:r>
            <a:r>
              <a:rPr lang="ru-RU" sz="4200" dirty="0" smtClean="0"/>
              <a:t> познавательно-исследовательский.  </a:t>
            </a:r>
          </a:p>
          <a:p>
            <a:r>
              <a:rPr lang="ru-RU" sz="4200" b="1" dirty="0" smtClean="0"/>
              <a:t>Сроки проведения:</a:t>
            </a:r>
            <a:r>
              <a:rPr lang="ru-RU" sz="4200" dirty="0" smtClean="0"/>
              <a:t> </a:t>
            </a:r>
            <a:r>
              <a:rPr lang="ru-RU" sz="4200" dirty="0" smtClean="0"/>
              <a:t>25.09.2022 по 30.10.2022 </a:t>
            </a:r>
            <a:r>
              <a:rPr lang="ru-RU" sz="4200" dirty="0" smtClean="0"/>
              <a:t>год.</a:t>
            </a:r>
          </a:p>
          <a:p>
            <a:r>
              <a:rPr lang="ru-RU" sz="4200" b="1" dirty="0" smtClean="0"/>
              <a:t>Участники:</a:t>
            </a:r>
            <a:r>
              <a:rPr lang="ru-RU" sz="4200" dirty="0" smtClean="0"/>
              <a:t> дети 5-7 лет, воспитатель, родители.</a:t>
            </a:r>
          </a:p>
          <a:p>
            <a:r>
              <a:rPr lang="ru-RU" sz="4200" b="1" dirty="0" smtClean="0"/>
              <a:t>Цель:</a:t>
            </a:r>
            <a:r>
              <a:rPr lang="ru-RU" sz="4200" dirty="0" smtClean="0"/>
              <a:t> создание  условий для развития познавательных и творческих способностей детей в процессе получения углубленного представления об изменениях в природе в осенний период с учетом природно-климатических условий, изучить природное явление  – листопад.</a:t>
            </a:r>
          </a:p>
          <a:p>
            <a:r>
              <a:rPr lang="ru-RU" sz="4200" b="1" dirty="0" smtClean="0"/>
              <a:t>Задачи:</a:t>
            </a:r>
            <a:endParaRPr lang="ru-RU" sz="4200" dirty="0" smtClean="0"/>
          </a:p>
          <a:p>
            <a:pPr lvl="0"/>
            <a:r>
              <a:rPr lang="ru-RU" sz="4200" dirty="0" smtClean="0"/>
              <a:t>Выявить причины природно-климатического явления – листопад;</a:t>
            </a:r>
          </a:p>
          <a:p>
            <a:pPr lvl="0"/>
            <a:r>
              <a:rPr lang="ru-RU" sz="4200" dirty="0" smtClean="0"/>
              <a:t>выяснить, почему не все деревья одновременно теряют листву;</a:t>
            </a:r>
          </a:p>
          <a:p>
            <a:pPr lvl="0"/>
            <a:r>
              <a:rPr lang="ru-RU" sz="4200" dirty="0" smtClean="0"/>
              <a:t>установить, куда исчезают опавшие листья и какую пользу они приносят;</a:t>
            </a:r>
          </a:p>
          <a:p>
            <a:pPr lvl="0"/>
            <a:r>
              <a:rPr lang="ru-RU" sz="4200" dirty="0" smtClean="0"/>
              <a:t>развивать навыки анализа, наблюдения, сравнения;</a:t>
            </a:r>
          </a:p>
          <a:p>
            <a:pPr lvl="0"/>
            <a:r>
              <a:rPr lang="ru-RU" sz="4200" dirty="0" smtClean="0"/>
              <a:t>активизировать словарь по данной тематике;</a:t>
            </a:r>
          </a:p>
          <a:p>
            <a:pPr lvl="0"/>
            <a:r>
              <a:rPr lang="ru-RU" sz="4200" dirty="0" smtClean="0"/>
              <a:t>привить навыки восприятия красоты осенней природы;</a:t>
            </a:r>
          </a:p>
          <a:p>
            <a:pPr lvl="0"/>
            <a:r>
              <a:rPr lang="ru-RU" sz="4200" dirty="0" smtClean="0"/>
              <a:t>воспитывать бережное отношение к природе.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357166"/>
            <a:ext cx="6286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ИНФОРМАЦИОННАЯ КАРТА 			ПРОЕКТА</a:t>
            </a:r>
            <a:r>
              <a:rPr lang="ru-RU" b="1" dirty="0" smtClean="0">
                <a:solidFill>
                  <a:srgbClr val="FF0000"/>
                </a:solidFill>
              </a:rPr>
              <a:t> </a:t>
            </a:r>
            <a:endParaRPr lang="ru-RU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8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142852"/>
            <a:ext cx="72998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Маленькие модельеры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8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3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14810" y="142852"/>
            <a:ext cx="1595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1802" y="142852"/>
            <a:ext cx="5919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Создаём гербарий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7356" y="142852"/>
            <a:ext cx="5456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Настольные игры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4525963"/>
          </a:xfrm>
        </p:spPr>
        <p:txBody>
          <a:bodyPr>
            <a:normAutofit fontScale="40000" lnSpcReduction="20000"/>
          </a:bodyPr>
          <a:lstStyle/>
          <a:p>
            <a:r>
              <a:rPr lang="ru-RU" sz="4200" b="1" dirty="0" smtClean="0"/>
              <a:t>Актуальность проекта:</a:t>
            </a:r>
            <a:r>
              <a:rPr lang="ru-RU" sz="4200" dirty="0" smtClean="0"/>
              <a:t> в условиях образовательного процесса в ДОУ расширить и укрепить связь с природой, развить взаимодействие и бережное отношение к живой и неживой природе. Приобщить к совместной деятельности детей и родителей как в саду и дома.</a:t>
            </a:r>
          </a:p>
          <a:p>
            <a:r>
              <a:rPr lang="ru-RU" sz="4200" b="1" dirty="0" smtClean="0"/>
              <a:t>Продукты проекта</a:t>
            </a:r>
            <a:endParaRPr lang="ru-RU" sz="4200" dirty="0" smtClean="0"/>
          </a:p>
          <a:p>
            <a:r>
              <a:rPr lang="ru-RU" sz="4200" b="1" i="1" dirty="0" smtClean="0"/>
              <a:t>Для детей:</a:t>
            </a:r>
            <a:endParaRPr lang="ru-RU" sz="4200" dirty="0" smtClean="0"/>
          </a:p>
          <a:p>
            <a:pPr lvl="0"/>
            <a:r>
              <a:rPr lang="ru-RU" sz="4200" dirty="0" smtClean="0"/>
              <a:t>гербарий из листьев;</a:t>
            </a:r>
          </a:p>
          <a:p>
            <a:pPr lvl="0"/>
            <a:r>
              <a:rPr lang="ru-RU" sz="4200" dirty="0" smtClean="0"/>
              <a:t>рисунки детей «Дары осени»;</a:t>
            </a:r>
          </a:p>
          <a:p>
            <a:pPr lvl="0"/>
            <a:r>
              <a:rPr lang="ru-RU" sz="4200" dirty="0" smtClean="0"/>
              <a:t>платье - коллаж из осенних листьев;</a:t>
            </a:r>
          </a:p>
          <a:p>
            <a:pPr lvl="0"/>
            <a:r>
              <a:rPr lang="ru-RU" sz="4200" dirty="0" smtClean="0"/>
              <a:t>поделки из листьев и природного материала.</a:t>
            </a:r>
          </a:p>
          <a:p>
            <a:r>
              <a:rPr lang="ru-RU" sz="4200" b="1" i="1" dirty="0" smtClean="0"/>
              <a:t>Для педагога:</a:t>
            </a:r>
            <a:endParaRPr lang="ru-RU" sz="4200" dirty="0" smtClean="0"/>
          </a:p>
          <a:p>
            <a:pPr lvl="0"/>
            <a:r>
              <a:rPr lang="ru-RU" sz="4200" dirty="0" smtClean="0"/>
              <a:t>картотека стихов о лесе и деревьях</a:t>
            </a:r>
          </a:p>
          <a:p>
            <a:pPr lvl="0"/>
            <a:r>
              <a:rPr lang="ru-RU" sz="4200" dirty="0" smtClean="0"/>
              <a:t>картотека загадок о деревьях;</a:t>
            </a:r>
          </a:p>
          <a:p>
            <a:pPr lvl="0"/>
            <a:r>
              <a:rPr lang="ru-RU" sz="4200" dirty="0" smtClean="0"/>
              <a:t>подбор иллюстраций к теме «Осень»;</a:t>
            </a:r>
          </a:p>
          <a:p>
            <a:r>
              <a:rPr lang="ru-RU" sz="4200" b="1" i="1" dirty="0" smtClean="0"/>
              <a:t>Для родителей:</a:t>
            </a:r>
            <a:endParaRPr lang="ru-RU" sz="4200" dirty="0" smtClean="0"/>
          </a:p>
          <a:p>
            <a:pPr lvl="0"/>
            <a:r>
              <a:rPr lang="ru-RU" sz="4200" dirty="0" smtClean="0"/>
              <a:t>сбор с детьми природного материала;</a:t>
            </a:r>
          </a:p>
          <a:p>
            <a:pPr lvl="0"/>
            <a:r>
              <a:rPr lang="ru-RU" sz="4200" dirty="0" smtClean="0"/>
              <a:t>участие с детьми в выставке поделок </a:t>
            </a:r>
            <a:r>
              <a:rPr lang="ru-RU" sz="4200" b="1" i="1" dirty="0" smtClean="0"/>
              <a:t> </a:t>
            </a:r>
            <a:endParaRPr lang="ru-RU" sz="4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3108" y="285728"/>
            <a:ext cx="53281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Экскурсия в парк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5984" y="142852"/>
            <a:ext cx="47863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ПОДЕЛКИ ИЗ ЛИСТЬЕВ РОДИТЕЛЕЙ С ДЕТЬМИ</a:t>
            </a:r>
          </a:p>
          <a:p>
            <a:endParaRPr lang="ru-RU" sz="2800" b="1" dirty="0">
              <a:ln w="3175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2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альбом гербарий\IMG_44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8358246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альбом гербарий\IMG_44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072494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4525963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Ожидаемые результаты по проекту</a:t>
            </a:r>
            <a:endParaRPr lang="ru-RU" sz="1800" dirty="0" smtClean="0"/>
          </a:p>
          <a:p>
            <a:r>
              <a:rPr lang="ru-RU" sz="1800" b="1" i="1" dirty="0" smtClean="0"/>
              <a:t>Для детей:</a:t>
            </a:r>
            <a:endParaRPr lang="ru-RU" sz="1800" dirty="0" smtClean="0"/>
          </a:p>
          <a:p>
            <a:pPr lvl="0"/>
            <a:r>
              <a:rPr lang="ru-RU" sz="1800" dirty="0" smtClean="0"/>
              <a:t>создание эмоционально-положительного климата в группе;</a:t>
            </a:r>
          </a:p>
          <a:p>
            <a:pPr lvl="0"/>
            <a:r>
              <a:rPr lang="ru-RU" sz="1800" dirty="0" smtClean="0"/>
              <a:t>дети получают возможность проявлять большую активность, любознательность, самостоятельность и инициативу в действиях;</a:t>
            </a:r>
          </a:p>
          <a:p>
            <a:pPr lvl="0"/>
            <a:r>
              <a:rPr lang="ru-RU" sz="1800" dirty="0" smtClean="0"/>
              <a:t>дети овладевают средствами взаимодействия со сверстниками и взрослыми, учатся планировать свои действия в социуме;</a:t>
            </a:r>
          </a:p>
          <a:p>
            <a:pPr lvl="0"/>
            <a:r>
              <a:rPr lang="ru-RU" sz="1800" dirty="0" smtClean="0"/>
              <a:t>дети получают новые знания об изменениях в природе осенью, о видах деревьев.</a:t>
            </a:r>
          </a:p>
          <a:p>
            <a:r>
              <a:rPr lang="ru-RU" sz="1800" b="1" i="1" dirty="0" smtClean="0"/>
              <a:t>Для педагогов:</a:t>
            </a:r>
            <a:endParaRPr lang="ru-RU" sz="1800" dirty="0" smtClean="0"/>
          </a:p>
          <a:p>
            <a:pPr lvl="0"/>
            <a:r>
              <a:rPr lang="ru-RU" sz="1800" dirty="0" smtClean="0"/>
              <a:t>расширить свои возможности для развития педагогического творчества, достижения образовательных результатов за счет применения продуктивных, исследовательских, творческих методик, повышение уровня сплоченности детей.</a:t>
            </a:r>
          </a:p>
          <a:p>
            <a:r>
              <a:rPr lang="ru-RU" sz="1800" b="1" i="1" dirty="0" smtClean="0"/>
              <a:t>Для родителей:</a:t>
            </a:r>
            <a:endParaRPr lang="ru-RU" sz="1800" dirty="0" smtClean="0"/>
          </a:p>
          <a:p>
            <a:pPr lvl="0"/>
            <a:r>
              <a:rPr lang="ru-RU" sz="1800" dirty="0" smtClean="0"/>
              <a:t>расширить свои возможности влиять на процессы воспитания детей;</a:t>
            </a:r>
          </a:p>
          <a:p>
            <a:pPr lvl="0"/>
            <a:r>
              <a:rPr lang="ru-RU" sz="1800" dirty="0" smtClean="0"/>
              <a:t>наладить взаимоотношения с детьми;</a:t>
            </a:r>
          </a:p>
          <a:p>
            <a:pPr lvl="0"/>
            <a:r>
              <a:rPr lang="ru-RU" sz="1800" dirty="0" smtClean="0"/>
              <a:t>нормализовать психолого-педагогическую атмосферу;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альбом гербарий\IMG_44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42968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альбом гербарий\IMG_441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4399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5357850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КРАТКОЕ СОДЕРЖАНИЕ ПРОЕКТА «ОСЕННИЙ ГЕРБАРИЙ»</a:t>
            </a:r>
            <a:endParaRPr lang="ru-RU" sz="1600" dirty="0" smtClean="0"/>
          </a:p>
          <a:p>
            <a:r>
              <a:rPr lang="ru-RU" sz="1600" b="1" dirty="0" smtClean="0"/>
              <a:t>Этапы проекта</a:t>
            </a:r>
            <a:endParaRPr lang="ru-RU" sz="1600" dirty="0" smtClean="0"/>
          </a:p>
          <a:p>
            <a:r>
              <a:rPr lang="ru-RU" sz="1600" b="1" dirty="0" smtClean="0"/>
              <a:t>Действия педагогов</a:t>
            </a:r>
            <a:endParaRPr lang="ru-RU" sz="1600" dirty="0" smtClean="0"/>
          </a:p>
          <a:p>
            <a:r>
              <a:rPr lang="ru-RU" sz="1600" b="1" dirty="0" smtClean="0"/>
              <a:t>Действия детей</a:t>
            </a:r>
            <a:endParaRPr lang="ru-RU" sz="1600" dirty="0" smtClean="0"/>
          </a:p>
          <a:p>
            <a:r>
              <a:rPr lang="ru-RU" sz="1600" b="1" dirty="0" smtClean="0"/>
              <a:t>Действия членов семьи</a:t>
            </a:r>
            <a:endParaRPr lang="ru-RU" sz="1600" dirty="0" smtClean="0"/>
          </a:p>
          <a:p>
            <a:r>
              <a:rPr lang="ru-RU" sz="1600" b="1" dirty="0" smtClean="0"/>
              <a:t>Подготовительный</a:t>
            </a:r>
            <a:endParaRPr lang="ru-RU" sz="1600" dirty="0" smtClean="0"/>
          </a:p>
          <a:p>
            <a:r>
              <a:rPr lang="ru-RU" sz="1600" dirty="0" smtClean="0"/>
              <a:t>(формулировка проблемы, планирование, прогнозирование результатов/продуктов проекта)</a:t>
            </a:r>
          </a:p>
          <a:p>
            <a:r>
              <a:rPr lang="ru-RU" sz="1600" dirty="0" smtClean="0"/>
              <a:t>Педагог продумывает разные приемы и ситуации в решении познавательной деятельности детей.</a:t>
            </a:r>
          </a:p>
          <a:p>
            <a:r>
              <a:rPr lang="ru-RU" sz="1600" b="1" dirty="0" smtClean="0"/>
              <a:t>Продукты проекта</a:t>
            </a:r>
            <a:endParaRPr lang="ru-RU" sz="1600" dirty="0" smtClean="0"/>
          </a:p>
          <a:p>
            <a:r>
              <a:rPr lang="ru-RU" sz="1600" dirty="0" smtClean="0"/>
              <a:t>-подборка иллюстраций к теме «Осень»;</a:t>
            </a:r>
          </a:p>
          <a:p>
            <a:r>
              <a:rPr lang="ru-RU" sz="1600" dirty="0" smtClean="0"/>
              <a:t>-загадки об изменениях в природе;</a:t>
            </a:r>
          </a:p>
          <a:p>
            <a:r>
              <a:rPr lang="ru-RU" sz="1600" dirty="0" smtClean="0"/>
              <a:t>С детьми ведется беседа о изменениях в природе осенью. В ходе беседы обсуждаются вопросы:</a:t>
            </a:r>
          </a:p>
          <a:p>
            <a:r>
              <a:rPr lang="ru-RU" sz="1600" dirty="0" smtClean="0"/>
              <a:t>Почему листья желтеют?</a:t>
            </a:r>
          </a:p>
          <a:p>
            <a:r>
              <a:rPr lang="ru-RU" sz="1600" dirty="0" smtClean="0"/>
              <a:t>Что такое листопад?</a:t>
            </a:r>
          </a:p>
          <a:p>
            <a:r>
              <a:rPr lang="ru-RU" sz="1600" b="1" dirty="0" smtClean="0"/>
              <a:t>Продукты проекта</a:t>
            </a:r>
            <a:endParaRPr lang="ru-RU" sz="1600" dirty="0" smtClean="0"/>
          </a:p>
          <a:p>
            <a:r>
              <a:rPr lang="ru-RU" sz="1600" b="1" dirty="0" smtClean="0"/>
              <a:t>-</a:t>
            </a:r>
            <a:r>
              <a:rPr lang="ru-RU" sz="1600" dirty="0" smtClean="0"/>
              <a:t>альбом рисунков «Золотая осень»;</a:t>
            </a:r>
          </a:p>
          <a:p>
            <a:r>
              <a:rPr lang="ru-RU" sz="1600" dirty="0" smtClean="0"/>
              <a:t>-выставка поделок из природного материала и рисунков на тему «Осень».</a:t>
            </a:r>
          </a:p>
          <a:p>
            <a:r>
              <a:rPr lang="ru-RU" sz="1600" dirty="0" smtClean="0"/>
              <a:t>Пригласить к участию проекта родителей.</a:t>
            </a:r>
          </a:p>
          <a:p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5286412"/>
          </a:xfrm>
        </p:spPr>
        <p:txBody>
          <a:bodyPr>
            <a:normAutofit fontScale="25000" lnSpcReduction="20000"/>
          </a:bodyPr>
          <a:lstStyle/>
          <a:p>
            <a:r>
              <a:rPr lang="ru-RU" sz="6400" b="1" dirty="0" smtClean="0"/>
              <a:t>Продукты проекта</a:t>
            </a:r>
            <a:endParaRPr lang="ru-RU" sz="6400" dirty="0" smtClean="0"/>
          </a:p>
          <a:p>
            <a:r>
              <a:rPr lang="ru-RU" sz="6400" dirty="0" smtClean="0"/>
              <a:t>-участие с детьми в выставке поделок и рисунков.</a:t>
            </a:r>
          </a:p>
          <a:p>
            <a:r>
              <a:rPr lang="ru-RU" sz="6400" b="1" dirty="0" smtClean="0"/>
              <a:t>Основной </a:t>
            </a:r>
            <a:endParaRPr lang="ru-RU" sz="6400" dirty="0" smtClean="0"/>
          </a:p>
          <a:p>
            <a:r>
              <a:rPr lang="ru-RU" sz="6400" dirty="0" smtClean="0"/>
              <a:t>(непосредственная деятельность по проекту)</a:t>
            </a:r>
          </a:p>
          <a:p>
            <a:r>
              <a:rPr lang="ru-RU" sz="6400" dirty="0" smtClean="0"/>
              <a:t>-проведение непосредственно образовательной деятельности «Изменение в природе осенью»</a:t>
            </a:r>
          </a:p>
          <a:p>
            <a:r>
              <a:rPr lang="ru-RU" sz="6400" dirty="0" smtClean="0"/>
              <a:t>-чтение и обсуждение рассказов, стихов об осени;</a:t>
            </a:r>
          </a:p>
          <a:p>
            <a:r>
              <a:rPr lang="ru-RU" sz="6400" dirty="0" smtClean="0"/>
              <a:t>-подбор загадок об изменениях в природе, деревьях;</a:t>
            </a:r>
          </a:p>
          <a:p>
            <a:r>
              <a:rPr lang="ru-RU" sz="6400" dirty="0" smtClean="0"/>
              <a:t>-подбор раскрасок и заданий о деревьях;</a:t>
            </a:r>
          </a:p>
          <a:p>
            <a:r>
              <a:rPr lang="ru-RU" sz="6400" dirty="0" smtClean="0"/>
              <a:t>-создание картотеки о деревьях;</a:t>
            </a:r>
          </a:p>
          <a:p>
            <a:r>
              <a:rPr lang="ru-RU" sz="6400" dirty="0" smtClean="0"/>
              <a:t>-создание гербария.</a:t>
            </a:r>
          </a:p>
          <a:p>
            <a:r>
              <a:rPr lang="ru-RU" sz="6400" dirty="0" smtClean="0"/>
              <a:t>Сбор листьев на территории детского сада.</a:t>
            </a:r>
          </a:p>
          <a:p>
            <a:r>
              <a:rPr lang="ru-RU" sz="6400" dirty="0" smtClean="0"/>
              <a:t>Обработка листьев для гербария.</a:t>
            </a:r>
          </a:p>
          <a:p>
            <a:r>
              <a:rPr lang="ru-RU" sz="6400" dirty="0" smtClean="0"/>
              <a:t>Создание рисунков,  для оформление выставки.</a:t>
            </a:r>
          </a:p>
          <a:p>
            <a:r>
              <a:rPr lang="ru-RU" sz="6400" dirty="0" smtClean="0"/>
              <a:t>Роспись засушенных листьев.</a:t>
            </a:r>
          </a:p>
          <a:p>
            <a:pPr lvl="0"/>
            <a:r>
              <a:rPr lang="ru-RU" sz="6400" dirty="0" smtClean="0"/>
              <a:t>Создание платья - коллажа из осенних листьев.</a:t>
            </a:r>
          </a:p>
          <a:p>
            <a:r>
              <a:rPr lang="ru-RU" sz="6400" dirty="0" smtClean="0"/>
              <a:t> </a:t>
            </a:r>
          </a:p>
          <a:p>
            <a:r>
              <a:rPr lang="ru-RU" sz="6400" dirty="0" smtClean="0"/>
              <a:t>Экскурсия по паркам.</a:t>
            </a:r>
          </a:p>
          <a:p>
            <a:r>
              <a:rPr lang="ru-RU" sz="6400" dirty="0" smtClean="0"/>
              <a:t>Сбор листьев и природного материала.</a:t>
            </a:r>
          </a:p>
          <a:p>
            <a:r>
              <a:rPr lang="ru-RU" sz="6400" dirty="0" smtClean="0"/>
              <a:t>Изготовление поделок из природного материала.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4525963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Завершающий</a:t>
            </a:r>
            <a:endParaRPr lang="ru-RU" sz="2000" dirty="0" smtClean="0"/>
          </a:p>
          <a:p>
            <a:r>
              <a:rPr lang="ru-RU" sz="2000" dirty="0" smtClean="0"/>
              <a:t>(презентация продуктов проекта).</a:t>
            </a:r>
          </a:p>
          <a:p>
            <a:r>
              <a:rPr lang="ru-RU" sz="2000" dirty="0" smtClean="0"/>
              <a:t>-презентация гербария;</a:t>
            </a:r>
          </a:p>
          <a:p>
            <a:r>
              <a:rPr lang="ru-RU" sz="2000" dirty="0" smtClean="0"/>
              <a:t>-выпуск картотеки загадок о деревьях;</a:t>
            </a:r>
          </a:p>
          <a:p>
            <a:r>
              <a:rPr lang="ru-RU" sz="2000" dirty="0" smtClean="0"/>
              <a:t>-выпуск картотеки стихов о лесе и о деревьях. </a:t>
            </a:r>
          </a:p>
          <a:p>
            <a:r>
              <a:rPr lang="ru-RU" sz="2000" dirty="0" smtClean="0"/>
              <a:t>Выставка поделок и рисунков «Осень».</a:t>
            </a:r>
          </a:p>
          <a:p>
            <a:r>
              <a:rPr lang="ru-RU" sz="2000" dirty="0" smtClean="0"/>
              <a:t>Выставка поделок и рисунков «Осень».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СИСТЕМНАЯ ПАУТИНКА ПО ПРОЕКТУ «ОСЕННЯЯ ЯРМАРКА»</a:t>
            </a:r>
            <a:endParaRPr lang="ru-RU" dirty="0" smtClean="0"/>
          </a:p>
          <a:p>
            <a:r>
              <a:rPr lang="ru-RU" b="1" dirty="0" smtClean="0"/>
              <a:t> </a:t>
            </a:r>
            <a:r>
              <a:rPr lang="ru-RU" b="1" i="1" u="sng" dirty="0" smtClean="0"/>
              <a:t>КОММУНИКАЦИЯ</a:t>
            </a:r>
            <a:endParaRPr lang="ru-RU" dirty="0" smtClean="0"/>
          </a:p>
          <a:p>
            <a:r>
              <a:rPr lang="ru-RU" dirty="0" smtClean="0"/>
              <a:t>Беседы:</a:t>
            </a:r>
          </a:p>
          <a:p>
            <a:pPr lvl="0"/>
            <a:r>
              <a:rPr lang="ru-RU" dirty="0" smtClean="0"/>
              <a:t>о деревьях, их классификации;</a:t>
            </a:r>
          </a:p>
          <a:p>
            <a:pPr lvl="0"/>
            <a:r>
              <a:rPr lang="ru-RU" dirty="0" smtClean="0"/>
              <a:t>о листопаде;</a:t>
            </a:r>
          </a:p>
          <a:p>
            <a:r>
              <a:rPr lang="ru-RU" dirty="0" smtClean="0"/>
              <a:t>Свободное общение:</a:t>
            </a:r>
          </a:p>
          <a:p>
            <a:pPr lvl="0"/>
            <a:r>
              <a:rPr lang="ru-RU" dirty="0" smtClean="0"/>
              <a:t>почему деревья так важны для человека и для живых существ на планете?</a:t>
            </a:r>
          </a:p>
          <a:p>
            <a:pPr lvl="0"/>
            <a:r>
              <a:rPr lang="ru-RU" dirty="0" smtClean="0"/>
              <a:t>какие виды деревьев вы знаешь?</a:t>
            </a:r>
          </a:p>
          <a:p>
            <a:pPr lvl="0"/>
            <a:r>
              <a:rPr lang="ru-RU" dirty="0" smtClean="0"/>
              <a:t>почему не нужно срезать и ломать ветки?</a:t>
            </a:r>
          </a:p>
          <a:p>
            <a:pPr lvl="0"/>
            <a:r>
              <a:rPr lang="ru-RU" dirty="0" smtClean="0"/>
              <a:t>как помочь раненому деревцу;</a:t>
            </a:r>
          </a:p>
          <a:p>
            <a:r>
              <a:rPr lang="ru-RU" b="1" i="1" u="sng" dirty="0" smtClean="0"/>
              <a:t>ПОЗНАНИЕ</a:t>
            </a:r>
            <a:endParaRPr lang="ru-RU" dirty="0" smtClean="0"/>
          </a:p>
          <a:p>
            <a:r>
              <a:rPr lang="ru-RU" dirty="0" smtClean="0"/>
              <a:t>Рассказ педагога:</a:t>
            </a:r>
          </a:p>
          <a:p>
            <a:pPr lvl="0"/>
            <a:r>
              <a:rPr lang="ru-RU" dirty="0" smtClean="0"/>
              <a:t>об осени;</a:t>
            </a:r>
          </a:p>
          <a:p>
            <a:pPr lvl="0"/>
            <a:r>
              <a:rPr lang="ru-RU" dirty="0" smtClean="0"/>
              <a:t>об изменениях,  происходящих в природе;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578647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2900" dirty="0" smtClean="0"/>
              <a:t>о деревьях, растущих на территории детского сада.</a:t>
            </a:r>
          </a:p>
          <a:p>
            <a:r>
              <a:rPr lang="ru-RU" sz="2900" dirty="0" smtClean="0"/>
              <a:t>Рассматривание: фото, иллюстраций.</a:t>
            </a:r>
          </a:p>
          <a:p>
            <a:r>
              <a:rPr lang="ru-RU" sz="2900" dirty="0" smtClean="0"/>
              <a:t>Исследовательская деятельность:</a:t>
            </a:r>
          </a:p>
          <a:p>
            <a:pPr lvl="0"/>
            <a:r>
              <a:rPr lang="ru-RU" sz="2900" dirty="0" smtClean="0"/>
              <a:t>рассматривание и сравнение опавших листьев (по форме, размеру, длине черенка);</a:t>
            </a:r>
          </a:p>
          <a:p>
            <a:pPr lvl="0"/>
            <a:r>
              <a:rPr lang="ru-RU" sz="2900" dirty="0" smtClean="0"/>
              <a:t>наблюдение за листопадом;</a:t>
            </a:r>
          </a:p>
          <a:p>
            <a:pPr lvl="0"/>
            <a:r>
              <a:rPr lang="ru-RU" sz="2900" dirty="0" smtClean="0"/>
              <a:t>обследование и рассматривание листьев для гербария.</a:t>
            </a:r>
          </a:p>
          <a:p>
            <a:r>
              <a:rPr lang="ru-RU" sz="2900" dirty="0" smtClean="0"/>
              <a:t>Дидактические, познавательно-речевые, пальчиковые игры:</a:t>
            </a:r>
          </a:p>
          <a:p>
            <a:pPr lvl="0"/>
            <a:r>
              <a:rPr lang="ru-RU" sz="2900" dirty="0" smtClean="0"/>
              <a:t>Д/и «Загадай, мы отгадаем»</a:t>
            </a:r>
          </a:p>
          <a:p>
            <a:pPr lvl="0"/>
            <a:r>
              <a:rPr lang="ru-RU" sz="2900" dirty="0" smtClean="0"/>
              <a:t>Д/и «С какой ветки детки?»</a:t>
            </a:r>
          </a:p>
          <a:p>
            <a:pPr lvl="0"/>
            <a:r>
              <a:rPr lang="ru-RU" sz="2900" dirty="0" smtClean="0"/>
              <a:t>Д/и «Найди дерево по семенам»</a:t>
            </a:r>
          </a:p>
          <a:p>
            <a:pPr lvl="0"/>
            <a:r>
              <a:rPr lang="ru-RU" sz="2900" dirty="0" smtClean="0"/>
              <a:t>Д/и «Найди лист такой, как покажу»</a:t>
            </a:r>
          </a:p>
          <a:p>
            <a:pPr lvl="0"/>
            <a:r>
              <a:rPr lang="ru-RU" sz="2900" dirty="0" smtClean="0"/>
              <a:t>Д/и «Листья»</a:t>
            </a:r>
          </a:p>
          <a:p>
            <a:pPr lvl="0"/>
            <a:r>
              <a:rPr lang="ru-RU" sz="2900" dirty="0" smtClean="0"/>
              <a:t>Д/и «Что здесь лишнее»</a:t>
            </a:r>
          </a:p>
          <a:p>
            <a:pPr lvl="0"/>
            <a:r>
              <a:rPr lang="ru-RU" sz="2900" dirty="0" smtClean="0"/>
              <a:t>Д</a:t>
            </a:r>
            <a:r>
              <a:rPr lang="en-US" sz="2900" dirty="0" smtClean="0"/>
              <a:t>/</a:t>
            </a:r>
            <a:r>
              <a:rPr lang="ru-RU" sz="2900" dirty="0" smtClean="0"/>
              <a:t>и «Живая и неживая природа»</a:t>
            </a:r>
          </a:p>
          <a:p>
            <a:r>
              <a:rPr lang="ru-RU" sz="2900" b="1" i="1" u="sng" dirty="0" smtClean="0"/>
              <a:t>ЧТЕНИЕ ХУДОЖЕСТВЕННОЙ ЛИТЕРАТУРЫ</a:t>
            </a:r>
            <a:endParaRPr lang="ru-RU" sz="2900" dirty="0" smtClean="0"/>
          </a:p>
          <a:p>
            <a:r>
              <a:rPr lang="ru-RU" sz="2900" dirty="0" smtClean="0"/>
              <a:t>Чтение стихотворений, рассказов и сказок по данной теме:</a:t>
            </a:r>
          </a:p>
          <a:p>
            <a:pPr lvl="0"/>
            <a:r>
              <a:rPr lang="ru-RU" sz="2900" dirty="0" smtClean="0"/>
              <a:t>М.Волошин, «Осенью»;</a:t>
            </a:r>
          </a:p>
          <a:p>
            <a:pPr lvl="0"/>
            <a:r>
              <a:rPr lang="ru-RU" sz="2900" dirty="0" smtClean="0"/>
              <a:t>И.Бунин, «Листопад»;</a:t>
            </a:r>
          </a:p>
          <a:p>
            <a:pPr lvl="0"/>
            <a:r>
              <a:rPr lang="ru-RU" sz="2900" dirty="0" smtClean="0"/>
              <a:t>К.Ушинский, «Спор деревьев»;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146</TotalTime>
  <Words>946</Words>
  <Application>Microsoft Office PowerPoint</Application>
  <PresentationFormat>Экран (4:3)</PresentationFormat>
  <Paragraphs>226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Calibri</vt:lpstr>
      <vt:lpstr>Franklin Gothic Book</vt:lpstr>
      <vt:lpstr>Franklin Gothic Medium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20</cp:revision>
  <dcterms:created xsi:type="dcterms:W3CDTF">2017-10-15T08:09:21Z</dcterms:created>
  <dcterms:modified xsi:type="dcterms:W3CDTF">2024-03-14T09:04:54Z</dcterms:modified>
</cp:coreProperties>
</file>