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19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3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4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8141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278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59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34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823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196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08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58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98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61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065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09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DA8EAF75-76DE-4A9A-81C7-B3E76ADFA59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CD723571-96BB-4B1D-B805-6E1724B2A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955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7388D-AA38-4CE0-ABAD-F6612A371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25850"/>
          </a:xfrm>
        </p:spPr>
        <p:txBody>
          <a:bodyPr>
            <a:normAutofit/>
          </a:bodyPr>
          <a:lstStyle/>
          <a:p>
            <a:r>
              <a:rPr lang="ru-RU" sz="6000" b="1" dirty="0"/>
              <a:t>Норма права. </a:t>
            </a:r>
            <a:br>
              <a:rPr lang="ru-RU" sz="6000" b="1" dirty="0"/>
            </a:br>
            <a:r>
              <a:rPr lang="ru-RU" sz="6000" b="1" dirty="0"/>
              <a:t>Система права.</a:t>
            </a:r>
          </a:p>
        </p:txBody>
      </p:sp>
    </p:spTree>
    <p:extLst>
      <p:ext uri="{BB962C8B-B14F-4D97-AF65-F5344CB8AC3E}">
        <p14:creationId xmlns:p14="http://schemas.microsoft.com/office/powerpoint/2010/main" val="1693827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23AB2-D525-4682-B733-1CB606F75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04800"/>
            <a:ext cx="9401175" cy="5295900"/>
          </a:xfrm>
        </p:spPr>
        <p:txBody>
          <a:bodyPr>
            <a:normAutofit fontScale="90000"/>
          </a:bodyPr>
          <a:lstStyle/>
          <a:p>
            <a:r>
              <a:rPr lang="ru-RU" sz="4400" b="1" dirty="0"/>
              <a:t>Область частного права </a:t>
            </a:r>
            <a:r>
              <a:rPr lang="ru-RU" sz="4400" dirty="0"/>
              <a:t>затрагивает частные интересы, стороны равны между собой в правовом отношении.</a:t>
            </a:r>
            <a:br>
              <a:rPr lang="ru-RU" sz="4400" dirty="0"/>
            </a:br>
            <a:r>
              <a:rPr lang="ru-RU" sz="4400" b="1" dirty="0"/>
              <a:t>Область публичного права </a:t>
            </a:r>
            <a:r>
              <a:rPr lang="ru-RU" sz="4400" dirty="0"/>
              <a:t>затрагивает интересы государства, здесь один из субъектов может быть наделен властными полномочиями.</a:t>
            </a:r>
          </a:p>
        </p:txBody>
      </p:sp>
    </p:spTree>
    <p:extLst>
      <p:ext uri="{BB962C8B-B14F-4D97-AF65-F5344CB8AC3E}">
        <p14:creationId xmlns:p14="http://schemas.microsoft.com/office/powerpoint/2010/main" val="4089602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E424B-B1BD-4750-94C2-E517733D6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228600"/>
            <a:ext cx="10819882" cy="771525"/>
          </a:xfrm>
        </p:spPr>
        <p:txBody>
          <a:bodyPr>
            <a:normAutofit fontScale="90000"/>
          </a:bodyPr>
          <a:lstStyle/>
          <a:p>
            <a:r>
              <a:rPr lang="ru-RU" sz="4800" b="1" dirty="0"/>
              <a:t>Отрасли права: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CFD5A9-A7CD-49CF-9DCA-EA91A7D9A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6" y="1419225"/>
            <a:ext cx="11048482" cy="5286375"/>
          </a:xfrm>
        </p:spPr>
        <p:txBody>
          <a:bodyPr>
            <a:noAutofit/>
          </a:bodyPr>
          <a:lstStyle/>
          <a:p>
            <a:r>
              <a:rPr lang="ru-RU" sz="3200" dirty="0"/>
              <a:t>Конституционное право (устанавливает основы государственного строя)</a:t>
            </a:r>
          </a:p>
          <a:p>
            <a:r>
              <a:rPr lang="ru-RU" sz="3200" dirty="0"/>
              <a:t>Гражданское право (личные имущественные и неимущественные отношения)</a:t>
            </a:r>
          </a:p>
          <a:p>
            <a:r>
              <a:rPr lang="ru-RU" sz="3200" dirty="0"/>
              <a:t>Административное право (возникает в процессе исполнительно-распорядительной деятельности органов государства)</a:t>
            </a:r>
          </a:p>
          <a:p>
            <a:r>
              <a:rPr lang="ru-RU" sz="3200" dirty="0"/>
              <a:t>Уголовное право (устанавливает поступки наиболее опасными для общества)</a:t>
            </a:r>
          </a:p>
        </p:txBody>
      </p:sp>
    </p:spTree>
    <p:extLst>
      <p:ext uri="{BB962C8B-B14F-4D97-AF65-F5344CB8AC3E}">
        <p14:creationId xmlns:p14="http://schemas.microsoft.com/office/powerpoint/2010/main" val="486178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DB3DE-CFC9-4855-B39A-7B14556FA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171450"/>
            <a:ext cx="11048482" cy="895350"/>
          </a:xfrm>
        </p:spPr>
        <p:txBody>
          <a:bodyPr>
            <a:normAutofit/>
          </a:bodyPr>
          <a:lstStyle/>
          <a:p>
            <a:r>
              <a:rPr lang="ru-RU" sz="4800" b="1" dirty="0"/>
              <a:t>Способы правового регулирования: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8EF05A-BA61-4EE3-B6D8-AD1C6DC42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5" y="1162051"/>
            <a:ext cx="11048482" cy="4629150"/>
          </a:xfrm>
        </p:spPr>
        <p:txBody>
          <a:bodyPr>
            <a:normAutofit/>
          </a:bodyPr>
          <a:lstStyle/>
          <a:p>
            <a:r>
              <a:rPr lang="ru-RU" sz="4400" dirty="0"/>
              <a:t>Участнику правоотношений предоставляются права</a:t>
            </a:r>
          </a:p>
          <a:p>
            <a:r>
              <a:rPr lang="ru-RU" sz="4400" dirty="0"/>
              <a:t>Человеку обязывают к какому-либо действию</a:t>
            </a:r>
          </a:p>
          <a:p>
            <a:r>
              <a:rPr lang="ru-RU" sz="4400" dirty="0"/>
              <a:t>Человеку запрещается совершать определенные поступки</a:t>
            </a:r>
          </a:p>
        </p:txBody>
      </p:sp>
    </p:spTree>
    <p:extLst>
      <p:ext uri="{BB962C8B-B14F-4D97-AF65-F5344CB8AC3E}">
        <p14:creationId xmlns:p14="http://schemas.microsoft.com/office/powerpoint/2010/main" val="3408857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E16F0-D255-44B0-9460-5C18D8827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400050"/>
            <a:ext cx="10858500" cy="5067300"/>
          </a:xfrm>
        </p:spPr>
        <p:txBody>
          <a:bodyPr/>
          <a:lstStyle/>
          <a:p>
            <a:r>
              <a:rPr lang="ru-RU" dirty="0"/>
              <a:t>Норма права выступает общеобязательным правилом, и субъект, оказавшийся в поле действия нормы права, должен следовать ее предписаниям.</a:t>
            </a:r>
            <a:br>
              <a:rPr lang="ru-RU" dirty="0"/>
            </a:br>
            <a:r>
              <a:rPr lang="ru-RU" dirty="0"/>
              <a:t>Норма права связана с государством и обеспечивается его силой, гарантией и защитой.</a:t>
            </a:r>
          </a:p>
        </p:txBody>
      </p:sp>
    </p:spTree>
    <p:extLst>
      <p:ext uri="{BB962C8B-B14F-4D97-AF65-F5344CB8AC3E}">
        <p14:creationId xmlns:p14="http://schemas.microsoft.com/office/powerpoint/2010/main" val="4143254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F6A44-7966-499C-9500-C317CAE08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575" y="390526"/>
            <a:ext cx="10476982" cy="4762500"/>
          </a:xfrm>
        </p:spPr>
        <p:txBody>
          <a:bodyPr/>
          <a:lstStyle/>
          <a:p>
            <a:r>
              <a:rPr lang="ru-RU" b="1" dirty="0"/>
              <a:t>Норма права </a:t>
            </a:r>
            <a:r>
              <a:rPr lang="ru-RU" dirty="0"/>
              <a:t>– это признаваемой и обеспечиваемое государством общеобязательное правило, из которого вытекают права, обязанности и ответственность участников общественных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4226319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15E68-FA53-46CC-BA0C-CE4AF47FE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42899"/>
            <a:ext cx="10353762" cy="1533525"/>
          </a:xfrm>
        </p:spPr>
        <p:txBody>
          <a:bodyPr>
            <a:noAutofit/>
          </a:bodyPr>
          <a:lstStyle/>
          <a:p>
            <a:r>
              <a:rPr lang="ru-RU" sz="5400" b="1" dirty="0"/>
              <a:t>По времени действия выделяют: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027D4A-9B67-40A9-A78E-A4197AC7B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2105025"/>
            <a:ext cx="8029575" cy="3686175"/>
          </a:xfrm>
        </p:spPr>
        <p:txBody>
          <a:bodyPr>
            <a:normAutofit/>
          </a:bodyPr>
          <a:lstStyle/>
          <a:p>
            <a:r>
              <a:rPr lang="ru-RU" sz="3600" b="1" dirty="0"/>
              <a:t>Постоянные – </a:t>
            </a:r>
            <a:r>
              <a:rPr lang="ru-RU" sz="3600" dirty="0">
                <a:effectLst/>
              </a:rPr>
              <a:t>содержатся в законах и  стабильно действующих нормативных актах </a:t>
            </a:r>
            <a:endParaRPr lang="ru-RU" sz="3600" b="1" dirty="0"/>
          </a:p>
          <a:p>
            <a:r>
              <a:rPr lang="ru-RU" sz="3600" b="1" dirty="0"/>
              <a:t>Временные </a:t>
            </a:r>
            <a:r>
              <a:rPr lang="ru-RU" sz="3600" dirty="0">
                <a:effectLst/>
              </a:rPr>
              <a:t>– содержатся в нормативных актах, которые приняты на определенный срок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401350-8B5C-4625-B917-469AC8645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65" y="3429000"/>
            <a:ext cx="3776133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30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3FD9B-0369-43CF-878C-1307791F1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" y="209550"/>
            <a:ext cx="11181832" cy="1370500"/>
          </a:xfrm>
        </p:spPr>
        <p:txBody>
          <a:bodyPr>
            <a:noAutofit/>
          </a:bodyPr>
          <a:lstStyle/>
          <a:p>
            <a:r>
              <a:rPr lang="ru-RU" sz="4800" b="1" dirty="0"/>
              <a:t>По методу правового регулирования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2F405E-B4CD-474F-91BC-CFF2C7249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1580050"/>
            <a:ext cx="10077450" cy="4877899"/>
          </a:xfrm>
        </p:spPr>
        <p:txBody>
          <a:bodyPr>
            <a:normAutofit lnSpcReduction="10000"/>
          </a:bodyPr>
          <a:lstStyle/>
          <a:p>
            <a:r>
              <a:rPr lang="ru-RU" sz="4400" b="1" dirty="0">
                <a:effectLst/>
              </a:rPr>
              <a:t>Императивные нормы </a:t>
            </a:r>
            <a:r>
              <a:rPr lang="ru-RU" sz="4400" dirty="0">
                <a:effectLst/>
              </a:rPr>
              <a:t>– содержат властные безальтернативные варианты поведения субъектов права</a:t>
            </a:r>
          </a:p>
          <a:p>
            <a:r>
              <a:rPr lang="ru-RU" sz="4400" b="1" dirty="0">
                <a:effectLst/>
              </a:rPr>
              <a:t>Диспозитивные нормы </a:t>
            </a:r>
            <a:r>
              <a:rPr lang="ru-RU" sz="4400" dirty="0">
                <a:effectLst/>
              </a:rPr>
              <a:t>– содержат некую свободу усмотрения в поведении субъектов права.</a:t>
            </a:r>
          </a:p>
        </p:txBody>
      </p:sp>
    </p:spTree>
    <p:extLst>
      <p:ext uri="{BB962C8B-B14F-4D97-AF65-F5344CB8AC3E}">
        <p14:creationId xmlns:p14="http://schemas.microsoft.com/office/powerpoint/2010/main" val="2215679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CD167-5E66-493D-9F9A-FC65E66B4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114300"/>
            <a:ext cx="10981807" cy="1465750"/>
          </a:xfrm>
        </p:spPr>
        <p:txBody>
          <a:bodyPr>
            <a:noAutofit/>
          </a:bodyPr>
          <a:lstStyle/>
          <a:p>
            <a:r>
              <a:rPr lang="ru-RU" sz="4800" b="1" dirty="0"/>
              <a:t>По предмету правового регулирования: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B308FD-EA4F-4BA0-BFA1-9F8A7035C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400" dirty="0"/>
              <a:t>Нормы конституционного права</a:t>
            </a:r>
          </a:p>
          <a:p>
            <a:r>
              <a:rPr lang="ru-RU" sz="4400" dirty="0"/>
              <a:t>Нормы гражданского права</a:t>
            </a:r>
          </a:p>
          <a:p>
            <a:r>
              <a:rPr lang="ru-RU" sz="4400" dirty="0"/>
              <a:t>Нормы административного права</a:t>
            </a:r>
          </a:p>
          <a:p>
            <a:r>
              <a:rPr lang="ru-RU" sz="4400" dirty="0"/>
              <a:t>Нормы финансового права</a:t>
            </a:r>
          </a:p>
          <a:p>
            <a:r>
              <a:rPr lang="ru-RU" sz="4400" dirty="0"/>
              <a:t>Нормы трудового права</a:t>
            </a:r>
          </a:p>
          <a:p>
            <a:r>
              <a:rPr lang="ru-RU" sz="4400" dirty="0"/>
              <a:t>Нормы семейного права и </a:t>
            </a:r>
            <a:r>
              <a:rPr lang="ru-RU" sz="4400" dirty="0" err="1"/>
              <a:t>т.д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72652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68A5CB-2350-40BF-B0E9-59B28B2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4391026"/>
          </a:xfrm>
        </p:spPr>
        <p:txBody>
          <a:bodyPr/>
          <a:lstStyle/>
          <a:p>
            <a:r>
              <a:rPr lang="ru-RU" dirty="0"/>
              <a:t>Традиционно норму права делят на три составляющих:</a:t>
            </a:r>
            <a:br>
              <a:rPr lang="ru-RU" dirty="0"/>
            </a:br>
            <a:r>
              <a:rPr lang="ru-RU" b="1" dirty="0"/>
              <a:t>«гипотеза»</a:t>
            </a:r>
            <a:br>
              <a:rPr lang="ru-RU" b="1" dirty="0"/>
            </a:br>
            <a:r>
              <a:rPr lang="ru-RU" b="1" dirty="0"/>
              <a:t>«диспозиция»</a:t>
            </a:r>
            <a:br>
              <a:rPr lang="ru-RU" b="1" dirty="0"/>
            </a:br>
            <a:r>
              <a:rPr lang="ru-RU" b="1" dirty="0"/>
              <a:t>«санкция»</a:t>
            </a:r>
            <a:br>
              <a:rPr lang="ru-RU" b="1" dirty="0"/>
            </a:br>
            <a:r>
              <a:rPr lang="ru-RU" dirty="0"/>
              <a:t>(если…..то….иначе)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6C2375-BFEE-4BFD-BB48-54B9AE4F9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5" y="2276475"/>
            <a:ext cx="28956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80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191A1-ACFE-4866-AB90-E070ABE3B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76226"/>
            <a:ext cx="10924657" cy="3924300"/>
          </a:xfrm>
        </p:spPr>
        <p:txBody>
          <a:bodyPr/>
          <a:lstStyle/>
          <a:p>
            <a:r>
              <a:rPr lang="ru-RU" dirty="0"/>
              <a:t>Нормы права выражаются в определенной форме.</a:t>
            </a:r>
            <a:br>
              <a:rPr lang="ru-RU" dirty="0"/>
            </a:br>
            <a:r>
              <a:rPr lang="ru-RU" dirty="0"/>
              <a:t>Наиболее распространенной формой права является нормативно-правовой акт, структурным элементом которого выступает </a:t>
            </a:r>
            <a:r>
              <a:rPr lang="ru-RU" b="1" dirty="0"/>
              <a:t>статья</a:t>
            </a:r>
            <a:r>
              <a:rPr lang="ru-RU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01557C-42C2-4D18-AED9-29DDDA8BF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025" y="3704582"/>
            <a:ext cx="2350883" cy="298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73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9AB290-E5CB-46F9-8552-905324C67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85776"/>
            <a:ext cx="10886557" cy="4286250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/>
              </a:rPr>
              <a:t>Система права </a:t>
            </a:r>
            <a:r>
              <a:rPr lang="ru-RU" sz="4800" dirty="0">
                <a:effectLst/>
              </a:rPr>
              <a:t>– </a:t>
            </a:r>
            <a:r>
              <a:rPr lang="ru-RU" sz="4400" dirty="0">
                <a:effectLst/>
              </a:rPr>
              <a:t>это внутренняя структура права, которая представляет собой совокупность норм, институтов, подотраслей и отраслей права, объединяемых в две большие правовые области – </a:t>
            </a:r>
            <a:r>
              <a:rPr lang="ru-RU" sz="4400" b="1" dirty="0">
                <a:effectLst/>
              </a:rPr>
              <a:t>частное и публичное право</a:t>
            </a:r>
            <a:r>
              <a:rPr lang="ru-RU" sz="4400" dirty="0">
                <a:effectLst/>
              </a:rPr>
              <a:t>.</a:t>
            </a:r>
            <a:endParaRPr lang="ru-RU" sz="48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875834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Сланец</Template>
  <TotalTime>74</TotalTime>
  <Words>321</Words>
  <Application>Microsoft Office PowerPoint</Application>
  <PresentationFormat>Широкоэкранный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Calisto MT</vt:lpstr>
      <vt:lpstr>Wingdings 2</vt:lpstr>
      <vt:lpstr>Сланец</vt:lpstr>
      <vt:lpstr>Норма права.  Система права.</vt:lpstr>
      <vt:lpstr>Норма права выступает общеобязательным правилом, и субъект, оказавшийся в поле действия нормы права, должен следовать ее предписаниям. Норма права связана с государством и обеспечивается его силой, гарантией и защитой.</vt:lpstr>
      <vt:lpstr>Норма права – это признаваемой и обеспечиваемое государством общеобязательное правило, из которого вытекают права, обязанности и ответственность участников общественных отношений.</vt:lpstr>
      <vt:lpstr>По времени действия выделяют:</vt:lpstr>
      <vt:lpstr>По методу правового регулирования</vt:lpstr>
      <vt:lpstr>По предмету правового регулирования:</vt:lpstr>
      <vt:lpstr>Традиционно норму права делят на три составляющих: «гипотеза» «диспозиция» «санкция» (если…..то….иначе)</vt:lpstr>
      <vt:lpstr>Нормы права выражаются в определенной форме. Наиболее распространенной формой права является нормативно-правовой акт, структурным элементом которого выступает статья.</vt:lpstr>
      <vt:lpstr>Система права – это внутренняя структура права, которая представляет собой совокупность норм, институтов, подотраслей и отраслей права, объединяемых в две большие правовые области – частное и публичное право.</vt:lpstr>
      <vt:lpstr>Область частного права затрагивает частные интересы, стороны равны между собой в правовом отношении. Область публичного права затрагивает интересы государства, здесь один из субъектов может быть наделен властными полномочиями.</vt:lpstr>
      <vt:lpstr>Отрасли права:</vt:lpstr>
      <vt:lpstr>Способы правового регулирования: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 права.  Система права.</dc:title>
  <dc:creator>natalya-mirzoyan@yandex.ru</dc:creator>
  <cp:lastModifiedBy>natalya-mirzoyan@yandex.ru</cp:lastModifiedBy>
  <cp:revision>16</cp:revision>
  <dcterms:created xsi:type="dcterms:W3CDTF">2023-08-07T09:43:50Z</dcterms:created>
  <dcterms:modified xsi:type="dcterms:W3CDTF">2023-08-07T10:58:09Z</dcterms:modified>
</cp:coreProperties>
</file>