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344" r:id="rId3"/>
    <p:sldId id="260" r:id="rId4"/>
    <p:sldId id="262" r:id="rId5"/>
    <p:sldId id="257" r:id="rId6"/>
    <p:sldId id="258" r:id="rId7"/>
    <p:sldId id="259" r:id="rId8"/>
    <p:sldId id="261" r:id="rId9"/>
    <p:sldId id="346" r:id="rId10"/>
    <p:sldId id="339" r:id="rId11"/>
    <p:sldId id="345" r:id="rId12"/>
    <p:sldId id="340" r:id="rId13"/>
    <p:sldId id="338" r:id="rId14"/>
    <p:sldId id="342" r:id="rId15"/>
    <p:sldId id="356" r:id="rId16"/>
    <p:sldId id="347" r:id="rId17"/>
    <p:sldId id="337" r:id="rId18"/>
    <p:sldId id="263" r:id="rId19"/>
    <p:sldId id="351" r:id="rId20"/>
    <p:sldId id="348" r:id="rId21"/>
    <p:sldId id="349" r:id="rId22"/>
    <p:sldId id="350" r:id="rId23"/>
    <p:sldId id="352" r:id="rId24"/>
    <p:sldId id="353" r:id="rId25"/>
    <p:sldId id="354" r:id="rId26"/>
    <p:sldId id="35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1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43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4668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412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5041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311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336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6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84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334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677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64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71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9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59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5CA05-A4DE-46B0-B9EC-3FCBAA1AE293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BC8D12-5968-4F0F-A579-C7E7A20C6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281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8C96C-4D4F-41CE-8062-A7E54B1B86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800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Применение </a:t>
            </a:r>
            <a:br>
              <a:rPr lang="ru-RU" sz="4800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</a:br>
            <a:r>
              <a:rPr lang="ru-RU" sz="4800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технологии критического мышления на уроках английского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EC57DFE-E9CF-4DDB-977B-2235B0434E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84985" y="5216769"/>
            <a:ext cx="3389017" cy="1641232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Дедюхина Ирина Витальевна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№10   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Нижнеудинск</a:t>
            </a:r>
          </a:p>
        </p:txBody>
      </p:sp>
    </p:spTree>
    <p:extLst>
      <p:ext uri="{BB962C8B-B14F-4D97-AF65-F5344CB8AC3E}">
        <p14:creationId xmlns:p14="http://schemas.microsoft.com/office/powerpoint/2010/main" val="19552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96B5299-8CEB-46E4-B35A-84D9C57653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20363"/>
              </p:ext>
            </p:extLst>
          </p:nvPr>
        </p:nvGraphicFramePr>
        <p:xfrm>
          <a:off x="673768" y="1946879"/>
          <a:ext cx="9083843" cy="38779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71904">
                  <a:extLst>
                    <a:ext uri="{9D8B030D-6E8A-4147-A177-3AD203B41FA5}">
                      <a16:colId xmlns:a16="http://schemas.microsoft.com/office/drawing/2014/main" val="4043065240"/>
                    </a:ext>
                  </a:extLst>
                </a:gridCol>
                <a:gridCol w="4711939">
                  <a:extLst>
                    <a:ext uri="{9D8B030D-6E8A-4147-A177-3AD203B41FA5}">
                      <a16:colId xmlns:a16="http://schemas.microsoft.com/office/drawing/2014/main" val="3637637973"/>
                    </a:ext>
                  </a:extLst>
                </a:gridCol>
              </a:tblGrid>
              <a:tr h="354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Agreement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Disagreement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64749"/>
                  </a:ext>
                </a:extLst>
              </a:tr>
              <a:tr h="8175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I agree with you. Really.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Sorry. I don’t agree with you. Actually as far as I know 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473196"/>
                  </a:ext>
                </a:extLst>
              </a:tr>
              <a:tr h="9917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I think you are absolutely right. As far as I heard…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No, far from it. I’m afraid you are wrong. 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As a matter of the fact…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45950"/>
                  </a:ext>
                </a:extLst>
              </a:tr>
              <a:tr h="850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I totally agree with you. Really 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Sorry to say but it seems to me you are wrong. As a matter of the fact 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722536"/>
                  </a:ext>
                </a:extLst>
              </a:tr>
              <a:tr h="84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In my opinion it is true that …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 panose="02020603050405020304" pitchFamily="18" charset="0"/>
                          <a:cs typeface="Segoe UI Semibold" pitchFamily="34" charset="0"/>
                        </a:rPr>
                        <a:t>Sorry, but to my mind it is false. If I am not mistaken ….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 panose="020F0502020204030204" pitchFamily="34" charset="0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4019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3FA22181-BF7A-42F9-9256-C8E187B19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768" y="-269111"/>
            <a:ext cx="9457203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000" dirty="0" err="1">
                <a:solidFill>
                  <a:prstClr val="black"/>
                </a:solidFill>
              </a:rPr>
              <a:t>Для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стимуляции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разговорной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речи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неоюходимо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использовать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разговорные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клише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для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высказывания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своего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согласия</a:t>
            </a:r>
            <a:r>
              <a:rPr lang="en-US" sz="2000" dirty="0">
                <a:solidFill>
                  <a:prstClr val="black"/>
                </a:solidFill>
              </a:rPr>
              <a:t> с </a:t>
            </a:r>
            <a:r>
              <a:rPr lang="en-US" sz="2000" dirty="0" err="1">
                <a:solidFill>
                  <a:prstClr val="black"/>
                </a:solidFill>
              </a:rPr>
              <a:t>чем-то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или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фразы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для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высказываения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несогласия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по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обсуждаемой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проблеме</a:t>
            </a:r>
            <a:r>
              <a:rPr lang="en-US" sz="2000" dirty="0">
                <a:solidFill>
                  <a:prstClr val="black"/>
                </a:solidFill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Agree or Disagree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AEF85E9-DBCC-4422-BE86-96F0B8C63047}"/>
              </a:ext>
            </a:extLst>
          </p:cNvPr>
          <p:cNvSpPr/>
          <p:nvPr/>
        </p:nvSpPr>
        <p:spPr>
          <a:xfrm>
            <a:off x="445168" y="240633"/>
            <a:ext cx="8542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320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08263"/>
              </p:ext>
            </p:extLst>
          </p:nvPr>
        </p:nvGraphicFramePr>
        <p:xfrm>
          <a:off x="505327" y="1864350"/>
          <a:ext cx="9324473" cy="4517898"/>
        </p:xfrm>
        <a:graphic>
          <a:graphicData uri="http://schemas.openxmlformats.org/drawingml/2006/table">
            <a:tbl>
              <a:tblPr firstRow="1" firstCol="1" bandRow="1"/>
              <a:tblGrid>
                <a:gridCol w="2550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7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9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Нейтральное выражение мнения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Твёрдое выражение мнения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С одной стороны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С другой стороны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33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 think that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It seems to me that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In my opinion 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 guess  that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To my mind…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It seems to me ,,,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They say that …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Everybody knows that I presume that …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</a:t>
                      </a:r>
                      <a:endParaRPr lang="ru-RU" sz="200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 am sure that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 absolutely agree that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 strongly believe that…</a:t>
                      </a:r>
                      <a:b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</a:b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 have no doubt that</a:t>
                      </a:r>
                      <a:b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</a:b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On the one hand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From one point of view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From one side 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Some people think that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On the other hand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From another point of view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From another side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But another point of view is that..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50495" y="360404"/>
            <a:ext cx="1324969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Критическое мышление предполагает высказывание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своего мнения</a:t>
            </a:r>
            <a:endParaRPr kumimoji="0" lang="ru-RU" sz="2400" b="0" i="1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Segoe UI Semibold" pitchFamily="34" charset="0"/>
              <a:cs typeface="Segoe UI Semibol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(Your opinion</a:t>
            </a: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)</a:t>
            </a:r>
            <a:endParaRPr kumimoji="0" lang="ru-RU" sz="2400" b="0" i="1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Segoe UI Semibold" pitchFamily="34" charset="0"/>
              <a:cs typeface="Segoe UI Semibol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84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C87305-EE6C-4F23-A9AF-040887A7283A}"/>
              </a:ext>
            </a:extLst>
          </p:cNvPr>
          <p:cNvSpPr/>
          <p:nvPr/>
        </p:nvSpPr>
        <p:spPr>
          <a:xfrm>
            <a:off x="422031" y="363415"/>
            <a:ext cx="8721969" cy="281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indent="33337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Прием составления кластера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 marL="36195" indent="33337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rgbClr val="000000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Смысл этого приема заключается в попытке систематизировать имеющиеся знания по той или иной проблеме.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 marL="36195" indent="33337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rgbClr val="000000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Кластер – это графическая организация материала, показывающая смысловые поля того или иного понятия. Слово кластер обозначает в переводе «пучок, созвездие». Составление кластера позволяет учащимся свободно и открыто думать по поводу какой-либо темы.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B78FFB31-9CEB-4F4E-9047-4CFD815D5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3164736"/>
            <a:ext cx="4605867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153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7FE831-E502-4FD1-A2CE-9648E537A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9022"/>
            <a:ext cx="9369778" cy="739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58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4D502AF-4A8C-4204-A017-45B5F80F0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81" y="756356"/>
            <a:ext cx="9155375" cy="532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53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E0DFD6-0F03-45D5-90F6-5BEB150BC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26" y="225778"/>
            <a:ext cx="4146018" cy="38113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B439EF-2D16-413B-9B34-C8F8F7D1E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15" y="0"/>
            <a:ext cx="5366739" cy="35087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98942F-762A-4AD9-943E-F225C63AE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368" y="2759529"/>
            <a:ext cx="6081681" cy="409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41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585" y="175846"/>
            <a:ext cx="8875417" cy="1754554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Метод </a:t>
            </a:r>
            <a:r>
              <a:rPr lang="ru-RU" sz="3100" b="1" i="1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Фишбоун</a:t>
            </a: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или диаграмма </a:t>
            </a:r>
            <a:r>
              <a:rPr lang="ru-RU" sz="3100" b="1" i="1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Исикавы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415" y="890954"/>
            <a:ext cx="9038493" cy="5802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Одним из методических приемов, который можно использовать в группах, является прием «</a:t>
            </a:r>
            <a:r>
              <a:rPr lang="ru-RU" sz="2000" dirty="0" err="1">
                <a:latin typeface="Segoe UI Semibold" pitchFamily="34" charset="0"/>
                <a:ea typeface="Calibri"/>
                <a:cs typeface="Segoe UI Semibold" pitchFamily="34" charset="0"/>
              </a:rPr>
              <a:t>Фишбоун</a:t>
            </a: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». Дословно он переводится с английского как «Рыбная кость» или «Скелет рыбы» и направлен на развитие критического мышления учащихся в наглядно-содержательной форме. </a:t>
            </a:r>
          </a:p>
          <a:p>
            <a:pPr marL="0" indent="0">
              <a:buNone/>
            </a:pPr>
            <a:endParaRPr lang="ru-RU" sz="2000" dirty="0">
              <a:latin typeface="Segoe UI Semibold" pitchFamily="34" charset="0"/>
              <a:ea typeface="Calibri"/>
              <a:cs typeface="Segoe UI Semibold" pitchFamily="34" charset="0"/>
            </a:endParaRPr>
          </a:p>
          <a:p>
            <a:pPr marL="0" indent="0">
              <a:buNone/>
            </a:pPr>
            <a:endParaRPr lang="ru-RU" sz="2400" dirty="0">
              <a:latin typeface="Segoe UI Semibold" pitchFamily="34" charset="0"/>
              <a:ea typeface="Calibri"/>
              <a:cs typeface="Segoe UI Semibold" pitchFamily="34" charset="0"/>
            </a:endParaRPr>
          </a:p>
          <a:p>
            <a:pPr marL="0" indent="0">
              <a:buNone/>
            </a:pPr>
            <a:endParaRPr lang="ru-RU" sz="2400" dirty="0">
              <a:latin typeface="Segoe UI Semibold" pitchFamily="34" charset="0"/>
              <a:ea typeface="Calibri"/>
              <a:cs typeface="Segoe UI Semibold" pitchFamily="34" charset="0"/>
            </a:endParaRPr>
          </a:p>
          <a:p>
            <a:pPr marL="0" indent="0">
              <a:buNone/>
            </a:pPr>
            <a:endParaRPr lang="ru-RU" sz="2000" dirty="0">
              <a:latin typeface="Segoe UI Semibold" pitchFamily="34" charset="0"/>
              <a:ea typeface="Calibri"/>
              <a:cs typeface="Segoe UI Semibold" pitchFamily="34" charset="0"/>
            </a:endParaRPr>
          </a:p>
          <a:p>
            <a:pPr marL="0" indent="0">
              <a:buNone/>
            </a:pPr>
            <a:endParaRPr lang="ru-RU" sz="2000" dirty="0">
              <a:latin typeface="Segoe UI Semibold" pitchFamily="34" charset="0"/>
              <a:ea typeface="Calibri"/>
              <a:cs typeface="Segoe UI Semibold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Суть данного методического приема — установление причинно-следственных взаимосвязей между объектом анализа и влияющими на него факторами, совершение обоснованного выбора. Дополнительно метод позволяет развивать навыки работы с информацией и умение ставить и решать проблемы.</a:t>
            </a:r>
            <a:endParaRPr lang="ru-RU" sz="2000" dirty="0">
              <a:latin typeface="Segoe UI Semibold" pitchFamily="34" charset="0"/>
              <a:cs typeface="Segoe UI Semibold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24" y="2645508"/>
            <a:ext cx="7891661" cy="1912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526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7F5D25-66EB-4643-9E71-99711B2F1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56" y="202521"/>
            <a:ext cx="9098844" cy="643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34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B2AD37-D836-4154-A440-5215A2051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4" y="25400"/>
            <a:ext cx="8658578" cy="683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80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Лови ошибку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 (Catch the mistake). 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09" y="1233055"/>
            <a:ext cx="8941493" cy="480830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53" y="2997154"/>
            <a:ext cx="5057222" cy="2842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4" y="1247887"/>
            <a:ext cx="4677393" cy="350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45" y="134110"/>
            <a:ext cx="4659281" cy="317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935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6492" y="586154"/>
            <a:ext cx="84875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Согласно новым требованиям ФГОС на уроках иностранного языка учащиеся должны овладеть коммуникативной компетенцией, для развития которой учителя всё чаще прибегают к нестандартным творческим методам обучения </a:t>
            </a:r>
          </a:p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Критическое мышление – это рефлексивное мышление, которое направленно на решение проблемной ситуации.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335" y="4556472"/>
            <a:ext cx="4447822" cy="209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0259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Ещё один приём данной технологии, который часто используется, это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маркировка текста по мере его чтения «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Инсерт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».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I –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interactive</a:t>
            </a:r>
            <a:endParaRPr lang="ru-RU" sz="2400" dirty="0">
              <a:latin typeface="Segoe UI Semibold" pitchFamily="34" charset="0"/>
              <a:cs typeface="Segoe UI Semibold" pitchFamily="34" charset="0"/>
            </a:endParaRPr>
          </a:p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N –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noting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самоактивизирующая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«V» - уже знал</a:t>
            </a:r>
          </a:p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S –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system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системная разметка «+» - новое</a:t>
            </a:r>
          </a:p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E –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effectivt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для эффективного «-» - думал иначе</a:t>
            </a:r>
          </a:p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R –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reading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and</a:t>
            </a:r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 чтения и размышления «?» - не понял, есть вопросы</a:t>
            </a:r>
          </a:p>
          <a:p>
            <a:r>
              <a:rPr lang="ru-RU" sz="2400" dirty="0">
                <a:latin typeface="Segoe UI Semibold" pitchFamily="34" charset="0"/>
                <a:cs typeface="Segoe UI Semibold" pitchFamily="34" charset="0"/>
              </a:rPr>
              <a:t>T - </a:t>
            </a:r>
            <a:r>
              <a:rPr lang="ru-RU" sz="2400" dirty="0" err="1">
                <a:latin typeface="Segoe UI Semibold" pitchFamily="34" charset="0"/>
                <a:cs typeface="Segoe UI Semibold" pitchFamily="34" charset="0"/>
              </a:rPr>
              <a:t>thinking</a:t>
            </a:r>
            <a:endParaRPr lang="ru-RU" sz="2400" dirty="0">
              <a:latin typeface="Segoe UI Semibold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619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Во время чтения текста необходимо попросить учащихся делать на полях пометки, а после прочтения текста заполнить таблицу, где значки станут заголовками граф таблицы. В таблицу кратко заносятся сведения из текста.</a:t>
            </a:r>
            <a:br>
              <a:rPr lang="ru-RU" sz="24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</a:br>
            <a:endParaRPr lang="ru-RU" sz="2400" dirty="0">
              <a:solidFill>
                <a:schemeClr val="tx1"/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373428"/>
              </p:ext>
            </p:extLst>
          </p:nvPr>
        </p:nvGraphicFramePr>
        <p:xfrm>
          <a:off x="926434" y="2598822"/>
          <a:ext cx="8626640" cy="1861667"/>
        </p:xfrm>
        <a:graphic>
          <a:graphicData uri="http://schemas.openxmlformats.org/drawingml/2006/table">
            <a:tbl>
              <a:tblPr firstRow="1" firstCol="1" bandRow="1"/>
              <a:tblGrid>
                <a:gridCol w="2155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6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3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«V» - уже знал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«+» - новое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«-» - думал иначе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«?» - не понял, есть вопросы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84375" y="38179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30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544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Таблица «З-Х-У» («Знаю - Хочу знать - Узнал»). 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</a:br>
            <a:endParaRPr lang="ru-RU" sz="2800" i="1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95" y="1215190"/>
            <a:ext cx="8816801" cy="491039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Segoe UI Semibold" pitchFamily="34" charset="0"/>
                <a:cs typeface="Segoe UI Semibold" pitchFamily="34" charset="0"/>
              </a:rPr>
              <a:t>Один из способов графической организации и логико-смыслового структурирования материала. Форма удобна, так как предусматривает комплексный подход к содержанию темы. 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088997"/>
              </p:ext>
            </p:extLst>
          </p:nvPr>
        </p:nvGraphicFramePr>
        <p:xfrm>
          <a:off x="553453" y="2346158"/>
          <a:ext cx="7389603" cy="1297135"/>
        </p:xfrm>
        <a:graphic>
          <a:graphicData uri="http://schemas.openxmlformats.org/drawingml/2006/table">
            <a:tbl>
              <a:tblPr firstRow="1" firstCol="1" bandRow="1"/>
              <a:tblGrid>
                <a:gridCol w="2463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3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3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79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Know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Want to learn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Learned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08188" y="3873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389" y="3873500"/>
            <a:ext cx="8614611" cy="191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1 шаг: До знакомства с текстом учащиеся самостоятельно или в группе заполняют первый и второй столбики «Знаю», «Хочу узнать»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2 шаг: По ходу знакомства с текстом или же в процессе обсуждения прочитанного учащиеся заполняют графу «Узнали».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Segoe UI Semibold" pitchFamily="34" charset="0"/>
                <a:ea typeface="Calibri"/>
                <a:cs typeface="Segoe UI Semibold" pitchFamily="34" charset="0"/>
              </a:rPr>
              <a:t>3 шаг: Подведение итогов. </a:t>
            </a:r>
            <a:endParaRPr lang="ru-RU" sz="2000" dirty="0">
              <a:effectLst/>
              <a:latin typeface="Segoe UI Semibold" pitchFamily="34" charset="0"/>
              <a:ea typeface="Calibri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81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618" y="152401"/>
            <a:ext cx="8761384" cy="149629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«Тонкие» и «толстые» вопросы</a:t>
            </a:r>
            <a:br>
              <a:rPr lang="ru-RU" sz="2800" b="1" i="1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Таблица «тонких» и «толстых» вопросов может быть использована на любой из трех стадий урока</a:t>
            </a:r>
            <a:endParaRPr lang="ru-RU" sz="2000" b="1" i="1" dirty="0">
              <a:solidFill>
                <a:schemeClr val="tx1"/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02" y="1288886"/>
            <a:ext cx="9568453" cy="5569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675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Прием 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Jigsaw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(«Ажурная пила») 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891" y="1496291"/>
            <a:ext cx="8692111" cy="4545071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Был разработан профессором </a:t>
            </a:r>
            <a:r>
              <a:rPr lang="ru-RU" sz="2400" dirty="0" err="1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Э.Аронсоном</a:t>
            </a:r>
            <a:r>
              <a:rPr lang="ru-RU" sz="24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в 1978 году. В педагогической практике такой подход обозначается сокращенно «пила».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Учащиеся объединяются в группы по 4-6 человек для работы над учебным материалом, который разбит на логические и смысловые блоки. Вся команда может работать над одним и тем же материалом, но при этом каждый член группы получает тему, которую разрабатывает особенно тщательно и становится в ней экспертом. Проводятся встречи экспертов из разных групп, а затем каждый докладывает в своей группе о проделанной работе.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99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067" y="158044"/>
            <a:ext cx="9036935" cy="1772356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При изучении грамматики хорошо использовать эту методику. Например, при изучении темы </a:t>
            </a:r>
            <a:r>
              <a:rPr lang="ru-RU" sz="2000" dirty="0" err="1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Present</a:t>
            </a:r>
            <a:r>
              <a:rPr lang="ru-RU" sz="20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Simple</a:t>
            </a:r>
            <a:r>
              <a:rPr lang="ru-RU" sz="20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классу предлагается заполнить таблицу:</a:t>
            </a:r>
            <a:br>
              <a:rPr lang="ru-RU" sz="2000" dirty="0">
                <a:solidFill>
                  <a:schemeClr val="tx1"/>
                </a:solidFill>
                <a:latin typeface="Segoe UI Semibold" pitchFamily="34" charset="0"/>
                <a:ea typeface="Calibri"/>
                <a:cs typeface="Segoe UI Semibold" pitchFamily="34" charset="0"/>
              </a:rPr>
            </a:br>
            <a:endParaRPr lang="ru-RU" sz="2000" dirty="0">
              <a:solidFill>
                <a:schemeClr val="tx1"/>
              </a:solidFill>
              <a:latin typeface="Segoe UI Semibold" pitchFamily="34" charset="0"/>
              <a:cs typeface="Segoe UI Semibold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1357957"/>
              </p:ext>
            </p:extLst>
          </p:nvPr>
        </p:nvGraphicFramePr>
        <p:xfrm>
          <a:off x="237067" y="1253067"/>
          <a:ext cx="10205155" cy="3856208"/>
        </p:xfrm>
        <a:graphic>
          <a:graphicData uri="http://schemas.openxmlformats.org/drawingml/2006/table">
            <a:tbl>
              <a:tblPr firstRow="1" firstCol="1" bandRow="1"/>
              <a:tblGrid>
                <a:gridCol w="2934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7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47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7274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The Present Simple</a:t>
                      </a:r>
                      <a:endParaRPr lang="ru-RU" sz="24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1.Случаи употребления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действие происходит постоянно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действие повторяется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Calibri"/>
                          <a:cs typeface="Segoe UI Semibold" pitchFamily="34" charset="0"/>
                        </a:rPr>
                        <a:t>факт</a:t>
                      </a: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9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2.Указатели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a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lways</a:t>
                      </a: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, 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usually</a:t>
                      </a: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, 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every</a:t>
                      </a: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day</a:t>
                      </a: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, s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ometimes</a:t>
                      </a: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, </a:t>
                      </a:r>
                      <a:r>
                        <a:rPr lang="ru-RU" sz="2000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often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1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3.Схемы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+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V, </a:t>
                      </a:r>
                      <a:r>
                        <a:rPr lang="ru-RU" sz="2000" b="1" dirty="0" err="1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Vs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-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</a:t>
                      </a: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No,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he, she, it - </a:t>
                      </a:r>
                      <a:r>
                        <a:rPr lang="en-US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doesn’t  V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I, you, we, they - </a:t>
                      </a:r>
                      <a:r>
                        <a:rPr lang="en-US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don’t V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?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</a:t>
                      </a:r>
                      <a:r>
                        <a:rPr lang="en-US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Do </a:t>
                      </a: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I, you, we, they  </a:t>
                      </a:r>
                      <a:r>
                        <a:rPr lang="en-US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V</a:t>
                      </a: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?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Does</a:t>
                      </a:r>
                      <a:r>
                        <a:rPr lang="en-US" sz="2000" dirty="0">
                          <a:effectLst/>
                          <a:latin typeface="Segoe UI Semibold" pitchFamily="34" charset="0"/>
                          <a:ea typeface="Times New Roman"/>
                          <a:cs typeface="Segoe UI Semibold" pitchFamily="34" charset="0"/>
                        </a:rPr>
                        <a:t> he, she, it V ?</a:t>
                      </a:r>
                      <a:endParaRPr lang="ru-RU" sz="2000" dirty="0">
                        <a:effectLst/>
                        <a:latin typeface="Segoe UI Semibold" pitchFamily="34" charset="0"/>
                        <a:ea typeface="Calibri"/>
                        <a:cs typeface="Segoe UI Semibold" pitchFamily="34" charset="0"/>
                      </a:endParaRPr>
                    </a:p>
                  </a:txBody>
                  <a:tcPr marL="35335" marR="35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C099B2-7FD5-4709-8B36-8994578DF14E}"/>
              </a:ext>
            </a:extLst>
          </p:cNvPr>
          <p:cNvSpPr/>
          <p:nvPr/>
        </p:nvSpPr>
        <p:spPr>
          <a:xfrm>
            <a:off x="237067" y="5147733"/>
            <a:ext cx="100922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Группы получают разные задания – одна группа заполняет случаи употребления, вторая указатели, третья схемы.  Затем группы переформируются так, чтобы в каждой был представитель 1,2,3 групп, который выполняет роль эксперта. Составляется общая таблица, которой учащиеся пользуются  дальше. </a:t>
            </a:r>
            <a:endParaRPr lang="ru-RU" sz="20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678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6" y="180109"/>
            <a:ext cx="10917382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Технология критического мышления используется на уроках иностранного языка и позволяет значительно увеличить время речевой практики на уроке для каждого обучающегося, добиться усвоения материала всеми участниками группы, решить разнообразные воспитательные и развивающие</a:t>
            </a: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задачи.</a:t>
            </a: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ea typeface="Calibri"/>
                <a:cs typeface="Segoe UI Semibold" pitchFamily="34" charset="0"/>
              </a:rPr>
              <a:t>Преподаватель в свою очередь становится организатором самостоятельной учебно-познавательной, коммуникативной, творческой деятельности учеников, у него появляются возможности для совершенствования процесса обучения, развития коммуникативной компетенции обучающихся, целостного развития их личности.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effectLst/>
              <a:latin typeface="Segoe UI Semibold" pitchFamily="34" charset="0"/>
              <a:ea typeface="Calibri"/>
              <a:cs typeface="Segoe UI Semibold" pitchFamily="34" charset="0"/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320" y="4107586"/>
            <a:ext cx="4520171" cy="254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121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9B95AE-6574-4F22-9E14-001998C64C6F}"/>
              </a:ext>
            </a:extLst>
          </p:cNvPr>
          <p:cNvSpPr/>
          <p:nvPr/>
        </p:nvSpPr>
        <p:spPr>
          <a:xfrm>
            <a:off x="361244" y="270933"/>
            <a:ext cx="8782756" cy="5283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Технология дает ученику: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-повышение эффективности восприятия информации;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-повышение интереса как к изучаемому материалу, так и к самому процессу    обучения;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умение критически мыслить;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умение ответственно относиться к собственному образованию;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умение работать в сотрудничестве с другими;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endParaRPr lang="ru-RU" dirty="0">
              <a:solidFill>
                <a:srgbClr val="333333"/>
              </a:solidFill>
              <a:latin typeface="Segoe UI Semibold" pitchFamily="34" charset="0"/>
              <a:ea typeface="Times New Roman" panose="02020603050405020304" pitchFamily="18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Технология дает учителю: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умение создать в классе атмосферу открытости и ответственного сотрудничества;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возможность использовать модель обучения и систему эффективных методик, которые способствуют развитию критического мышления и самостоятельности в процессе обучения;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- стать практиками, которые умеют грамотно анализировать свою деятельность;</a:t>
            </a:r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064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CB0306A-5E5B-4370-BAE1-564EDCBBD9FA}"/>
              </a:ext>
            </a:extLst>
          </p:cNvPr>
          <p:cNvSpPr/>
          <p:nvPr/>
        </p:nvSpPr>
        <p:spPr>
          <a:xfrm>
            <a:off x="457201" y="140677"/>
            <a:ext cx="8686800" cy="472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Работа в технологии РКМ требует от педагога  ставить перед собой задачи научить школьников: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- </a:t>
            </a: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выделять причинно-следственные связи;</a:t>
            </a:r>
          </a:p>
          <a:p>
            <a:pPr>
              <a:lnSpc>
                <a:spcPct val="150000"/>
              </a:lnSpc>
            </a:pP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- рассматривать новые идеи и знания в контексте уже имеющихся;</a:t>
            </a:r>
          </a:p>
          <a:p>
            <a:pPr>
              <a:lnSpc>
                <a:spcPct val="150000"/>
              </a:lnSpc>
            </a:pP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- отвергать ненужную или неверную информацию;</a:t>
            </a:r>
          </a:p>
          <a:p>
            <a:pPr>
              <a:lnSpc>
                <a:spcPct val="150000"/>
              </a:lnSpc>
            </a:pP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- делать вывод о том, чьи конкретно ценностные ориентации, интересы, идейные установки отражают текст или говорящий человек;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избегать категоричности в утверждениях;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alt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искать альтернативу</a:t>
            </a:r>
          </a:p>
        </p:txBody>
      </p:sp>
    </p:spTree>
    <p:extLst>
      <p:ext uri="{BB962C8B-B14F-4D97-AF65-F5344CB8AC3E}">
        <p14:creationId xmlns:p14="http://schemas.microsoft.com/office/powerpoint/2010/main" val="710143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C36278-BCAD-45DE-A8BF-49F3E76216C7}"/>
              </a:ext>
            </a:extLst>
          </p:cNvPr>
          <p:cNvSpPr/>
          <p:nvPr/>
        </p:nvSpPr>
        <p:spPr>
          <a:xfrm>
            <a:off x="351692" y="293077"/>
            <a:ext cx="8792308" cy="582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Основными этапами урока при использовании технологии «Критическое мышление» являются этап вызова, осмысления, рефлексии.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Первая стадия – вызов.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Эта стадия позволяет актуализировать и обобщить имеющиеся у ученика знания по данной теме или проблеме; вызвать устойчивый интерес к изучаемой теме, мотивировать ученика к учебной деятельности.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На стадии вызова с помощью различных приемов (индивидуальная / парная / групповая работа, мозговая атака; прогнозирование содержания; проблемные вопросы и т.д.) ученики рассказывают своими словами о том, что они знают.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Таким образом, полученные ранее знания выводятся на уровень осознания. Теперь они могут стать базой для усвоения новых знаний, что дает учащимся возможность эффективнее связывать новую информацию с ранее известной.</a:t>
            </a:r>
            <a:endParaRPr lang="ru-RU" sz="2000" dirty="0">
              <a:effectLst/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90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92EC5D-E2F9-4D01-B917-9D1A278F0993}"/>
              </a:ext>
            </a:extLst>
          </p:cNvPr>
          <p:cNvSpPr/>
          <p:nvPr/>
        </p:nvSpPr>
        <p:spPr>
          <a:xfrm>
            <a:off x="515815" y="304800"/>
            <a:ext cx="8628185" cy="4810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Вторая стадия – осмысление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.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Эта стадия позволяет ученику получить новую информацию, осмыслить ее, соотнести с уже имеющимися знаниями, проанализировать,</a:t>
            </a:r>
            <a:r>
              <a:rPr lang="ru-RU" sz="2000" dirty="0"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критически подходить к пониманию новой информации.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             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На стадии осмысления, когда обучаемый вступает в контакт с новой информацией или идеями, читая текст, просматривая фильм, прослушивая лекции, он учится отслеживать свое понимание и не игнорировать пробелы, а записывать в виде вопросов то, что не понял для выяснения в будущем.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Каждый высказывается о том, как он догадался о значении слов, какие ориентиры помогли ему в этом или что, наоборот, сбило его с толку. Такому самоанализу нужно обязательно учить детей. </a:t>
            </a:r>
            <a:endParaRPr lang="ru-RU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22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2B8654-0A09-4EFD-9DF7-F7A31328A873}"/>
              </a:ext>
            </a:extLst>
          </p:cNvPr>
          <p:cNvSpPr/>
          <p:nvPr/>
        </p:nvSpPr>
        <p:spPr>
          <a:xfrm>
            <a:off x="351693" y="128954"/>
            <a:ext cx="8792308" cy="5139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Третья стадия – рефлексия.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Здесь основным является: целостное осмысление, обобщение полученной информации, формирование у каждого из учащихся собственного отношения к изучаемому материалу.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    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На стадии рефлексии учащиеся размышляют о связи с тем, что они узнали на уроке, закрепляя новые знания, активно перестраивают свои представления, чтобы включить в них новые понятия. Живой обмен идеями между учащимися дает им возможность познакомиться с разными точками зрения, учит внимательно слушать друг друга, и аргументировано защищать свое мнение. </a:t>
            </a:r>
            <a:endParaRPr lang="ru-RU" sz="2000" dirty="0"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Последняя стадия рефлексии подразумевает именно творческое применение полученных знаний, навыков, умений. И, таким образом, реализуется еще один критерий эффективности инновационного процесса. </a:t>
            </a:r>
            <a:endParaRPr lang="ru-RU" sz="2000" dirty="0">
              <a:effectLst/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652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B9994B8-01AD-4D40-9DF2-1E1DEFE9EA8E}"/>
              </a:ext>
            </a:extLst>
          </p:cNvPr>
          <p:cNvSpPr/>
          <p:nvPr/>
        </p:nvSpPr>
        <p:spPr>
          <a:xfrm>
            <a:off x="375138" y="175846"/>
            <a:ext cx="8768862" cy="635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Приёмы, которые можно использовать при  применении технологии  развития критического мышления на уроках английского языка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Segoe UI Semibold" pitchFamily="34" charset="0"/>
              <a:ea typeface="Calibri" panose="020F0502020204030204" pitchFamily="34" charset="0"/>
              <a:cs typeface="Segoe UI Semibold" pitchFamily="34" charset="0"/>
            </a:endParaRPr>
          </a:p>
          <a:p>
            <a:b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r>
              <a:rPr lang="ru-RU" dirty="0">
                <a:solidFill>
                  <a:srgbClr val="333333"/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Существует множество приемов для развития критического мышления на уроках английского языка. Ниже, я перечислю самые эффективные и распространенные:</a:t>
            </a:r>
          </a:p>
          <a:p>
            <a:endParaRPr lang="ru-RU" dirty="0">
              <a:solidFill>
                <a:srgbClr val="333333"/>
              </a:solidFill>
              <a:latin typeface="Segoe UI Semibold" pitchFamily="34" charset="0"/>
              <a:ea typeface="Times New Roman" panose="02020603050405020304" pitchFamily="18" charset="0"/>
              <a:cs typeface="Segoe UI Semibold" pitchFamily="34" charset="0"/>
            </a:endParaRPr>
          </a:p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true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or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false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sentences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-речевая зарядка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-кластер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-мозговой штурм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</a:t>
            </a:r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синквейн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-«знаем /хотим узнать / узнали»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-ажурная пила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</a:t>
            </a:r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инсерт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-5-“w”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-бриллиант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  <a:p>
            <a:pPr lvl="0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толстые и тонкие вопросы </a:t>
            </a:r>
          </a:p>
          <a:p>
            <a:pPr lvl="0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-стратегия «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Segoe UI Semibold" pitchFamily="34" charset="0"/>
                <a:cs typeface="Segoe UI Semibold" pitchFamily="34" charset="0"/>
              </a:rPr>
              <a:t>Fishbone»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Segoe UI Semibold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41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27" y="290945"/>
            <a:ext cx="890847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pPr lvl="0"/>
            <a:r>
              <a:rPr lang="ru-RU" sz="2800" b="1" i="1" dirty="0">
                <a:solidFill>
                  <a:srgbClr val="54A021">
                    <a:lumMod val="50000"/>
                  </a:srgb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  <a:t>Прием речевой зарядки</a:t>
            </a:r>
            <a:br>
              <a:rPr lang="ru-RU" sz="2800" i="1" dirty="0">
                <a:solidFill>
                  <a:srgbClr val="54A021">
                    <a:lumMod val="50000"/>
                  </a:srgbClr>
                </a:solidFill>
                <a:latin typeface="Segoe UI Semibold" pitchFamily="34" charset="0"/>
                <a:ea typeface="Times New Roman" panose="02020603050405020304" pitchFamily="18" charset="0"/>
                <a:cs typeface="Segoe UI Semibold" pitchFamily="34" charset="0"/>
              </a:rPr>
            </a:br>
            <a:endParaRPr lang="ru-RU" sz="2800" i="1" dirty="0">
              <a:solidFill>
                <a:srgbClr val="54A021">
                  <a:lumMod val="50000"/>
                </a:srgbClr>
              </a:solidFill>
              <a:latin typeface="Segoe UI Semibold" pitchFamily="34" charset="0"/>
              <a:cs typeface="Segoe UI Semibold" pitchFamily="34" charset="0"/>
            </a:endParaRPr>
          </a:p>
          <a:p>
            <a:r>
              <a:rPr lang="ru-RU" sz="2000" dirty="0"/>
              <a:t>Большую роль в преподавании иностранного языка играет речевая зарядка. Целью речевой зарядки</a:t>
            </a:r>
          </a:p>
          <a:p>
            <a:r>
              <a:rPr lang="ru-RU" sz="2000" dirty="0"/>
              <a:t> является</a:t>
            </a:r>
            <a:br>
              <a:rPr lang="ru-RU" sz="2000" dirty="0"/>
            </a:br>
            <a:r>
              <a:rPr lang="ru-RU" sz="2000" dirty="0"/>
              <a:t>— отработка употребления в речи отдельных грамматических явлений, типичных для устной речи, </a:t>
            </a:r>
            <a:br>
              <a:rPr lang="ru-RU" sz="2000" dirty="0"/>
            </a:br>
            <a:r>
              <a:rPr lang="ru-RU" sz="2000" dirty="0"/>
              <a:t>— подготовить учащихся к беседе по предложенным темам. </a:t>
            </a:r>
          </a:p>
          <a:p>
            <a:pPr lvl="0"/>
            <a:endParaRPr lang="ru-RU" sz="2000" dirty="0"/>
          </a:p>
          <a:p>
            <a:r>
              <a:rPr lang="en-US" sz="2000" dirty="0" err="1"/>
              <a:t>Например</a:t>
            </a:r>
            <a:r>
              <a:rPr lang="en-US" sz="2000" dirty="0"/>
              <a:t> в 11 </a:t>
            </a:r>
            <a:r>
              <a:rPr lang="en-US" sz="2000" dirty="0" err="1"/>
              <a:t>классе</a:t>
            </a:r>
            <a:r>
              <a:rPr lang="en-US" sz="2000" dirty="0"/>
              <a:t> </a:t>
            </a:r>
            <a:r>
              <a:rPr lang="en-US" sz="2000" dirty="0" err="1"/>
              <a:t>по</a:t>
            </a:r>
            <a:r>
              <a:rPr lang="en-US" sz="2000" dirty="0"/>
              <a:t> </a:t>
            </a:r>
            <a:r>
              <a:rPr lang="en-US" sz="2000" dirty="0" err="1"/>
              <a:t>теме</a:t>
            </a:r>
            <a:r>
              <a:rPr lang="en-US" sz="2000" dirty="0"/>
              <a:t> “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Mobile phones should be banned from school”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000" dirty="0"/>
          </a:p>
          <a:p>
            <a:endParaRPr lang="en-US" sz="2000" dirty="0"/>
          </a:p>
          <a:p>
            <a:r>
              <a:rPr lang="en-US" sz="2000" dirty="0"/>
              <a:t>-	The introduction ( state the problem)</a:t>
            </a:r>
          </a:p>
          <a:p>
            <a:r>
              <a:rPr lang="en-US" sz="2000" dirty="0"/>
              <a:t>-	Your personal opinion and 2-3 reasons for your opinion</a:t>
            </a:r>
          </a:p>
          <a:p>
            <a:r>
              <a:rPr lang="en-US" sz="2000" dirty="0"/>
              <a:t>-	An opposing opinion and 1-2 reasons for this opposing opinion</a:t>
            </a:r>
          </a:p>
          <a:p>
            <a:r>
              <a:rPr lang="en-US" sz="2000" dirty="0"/>
              <a:t>-	Explanation why you don’t agree with the opposing opinion</a:t>
            </a:r>
          </a:p>
          <a:p>
            <a:r>
              <a:rPr lang="en-US" sz="2000" dirty="0"/>
              <a:t>-	A conclusion restarting your position</a:t>
            </a:r>
          </a:p>
        </p:txBody>
      </p:sp>
    </p:spTree>
    <p:extLst>
      <p:ext uri="{BB962C8B-B14F-4D97-AF65-F5344CB8AC3E}">
        <p14:creationId xmlns:p14="http://schemas.microsoft.com/office/powerpoint/2010/main" val="24328528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929</TotalTime>
  <Words>930</Words>
  <Application>Microsoft Office PowerPoint</Application>
  <PresentationFormat>Широкоэкранный</PresentationFormat>
  <Paragraphs>173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Segoe UI Semibold</vt:lpstr>
      <vt:lpstr>Times New Roman</vt:lpstr>
      <vt:lpstr>Trebuchet MS</vt:lpstr>
      <vt:lpstr>Wingdings 3</vt:lpstr>
      <vt:lpstr>Аспект</vt:lpstr>
      <vt:lpstr>  Применение  технологии критического мышления на уроках английского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Фишбоун или диаграмма Исикавы </vt:lpstr>
      <vt:lpstr>Презентация PowerPoint</vt:lpstr>
      <vt:lpstr>Презентация PowerPoint</vt:lpstr>
      <vt:lpstr>Лови ошибку (Catch the mistake). </vt:lpstr>
      <vt:lpstr>Ещё один приём данной технологии, который часто используется, это маркировка текста по мере его чтения «Инсерт». </vt:lpstr>
      <vt:lpstr>Во время чтения текста необходимо попросить учащихся делать на полях пометки, а после прочтения текста заполнить таблицу, где значки станут заголовками граф таблицы. В таблицу кратко заносятся сведения из текста. </vt:lpstr>
      <vt:lpstr>Таблица «З-Х-У» («Знаю - Хочу знать - Узнал»).  </vt:lpstr>
      <vt:lpstr>«Тонкие» и «толстые» вопросы Таблица «тонких» и «толстых» вопросов может быть использована на любой из трех стадий урока</vt:lpstr>
      <vt:lpstr>Прием Jigsaw («Ажурная пила») </vt:lpstr>
      <vt:lpstr>При изучении грамматики хорошо использовать эту методику. Например, при изучении темы Present Simple классу предлагается заполнить таблицу: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 технологии критического мышления на уроках английского языка</dc:title>
  <dc:creator>43</dc:creator>
  <cp:lastModifiedBy>43</cp:lastModifiedBy>
  <cp:revision>47</cp:revision>
  <dcterms:created xsi:type="dcterms:W3CDTF">2024-02-17T04:23:31Z</dcterms:created>
  <dcterms:modified xsi:type="dcterms:W3CDTF">2024-03-14T10:18:31Z</dcterms:modified>
</cp:coreProperties>
</file>