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1" r:id="rId3"/>
    <p:sldId id="272" r:id="rId4"/>
    <p:sldId id="277" r:id="rId5"/>
    <p:sldId id="301" r:id="rId6"/>
    <p:sldId id="279" r:id="rId7"/>
    <p:sldId id="280" r:id="rId8"/>
    <p:sldId id="281" r:id="rId9"/>
    <p:sldId id="302" r:id="rId10"/>
    <p:sldId id="303" r:id="rId11"/>
    <p:sldId id="278" r:id="rId12"/>
    <p:sldId id="304" r:id="rId13"/>
    <p:sldId id="305" r:id="rId14"/>
    <p:sldId id="306" r:id="rId15"/>
    <p:sldId id="307" r:id="rId16"/>
    <p:sldId id="316" r:id="rId17"/>
    <p:sldId id="317" r:id="rId18"/>
    <p:sldId id="308" r:id="rId19"/>
    <p:sldId id="309" r:id="rId20"/>
    <p:sldId id="310" r:id="rId21"/>
    <p:sldId id="312" r:id="rId22"/>
    <p:sldId id="313" r:id="rId23"/>
    <p:sldId id="314" r:id="rId24"/>
    <p:sldId id="315" r:id="rId25"/>
    <p:sldId id="274" r:id="rId26"/>
    <p:sldId id="275" r:id="rId27"/>
    <p:sldId id="297" r:id="rId28"/>
    <p:sldId id="298" r:id="rId29"/>
    <p:sldId id="299" r:id="rId30"/>
    <p:sldId id="300" r:id="rId31"/>
    <p:sldId id="318" r:id="rId32"/>
    <p:sldId id="319" r:id="rId33"/>
    <p:sldId id="320" r:id="rId34"/>
    <p:sldId id="321" r:id="rId35"/>
    <p:sldId id="322" r:id="rId36"/>
    <p:sldId id="276" r:id="rId37"/>
    <p:sldId id="27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9" autoAdjust="0"/>
    <p:restoredTop sz="86380" autoAdjust="0"/>
  </p:normalViewPr>
  <p:slideViewPr>
    <p:cSldViewPr>
      <p:cViewPr varScale="1">
        <p:scale>
          <a:sx n="57" d="100"/>
          <a:sy n="57" d="100"/>
        </p:scale>
        <p:origin x="105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7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5E38C2-B117-4B1A-82EF-1FCE20C329F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EFC1BB-094A-4FFA-878D-26E24F723D43}">
      <dgm:prSet phldrT="[Текст]"/>
      <dgm:spPr/>
      <dgm:t>
        <a:bodyPr/>
        <a:lstStyle/>
        <a:p>
          <a:r>
            <a:rPr lang="ru-RU" b="1" dirty="0" smtClean="0"/>
            <a:t>1</a:t>
          </a:r>
          <a:endParaRPr lang="ru-RU" b="1" dirty="0"/>
        </a:p>
      </dgm:t>
    </dgm:pt>
    <dgm:pt modelId="{2EA9009A-1E75-4986-969C-B90F6CBA5D6E}" type="parTrans" cxnId="{C409F300-5331-41FB-B6ED-272088B3D102}">
      <dgm:prSet/>
      <dgm:spPr/>
      <dgm:t>
        <a:bodyPr/>
        <a:lstStyle/>
        <a:p>
          <a:endParaRPr lang="ru-RU"/>
        </a:p>
      </dgm:t>
    </dgm:pt>
    <dgm:pt modelId="{DC53B43B-4558-4E69-BF53-9A3966C182C2}" type="sibTrans" cxnId="{C409F300-5331-41FB-B6ED-272088B3D102}">
      <dgm:prSet/>
      <dgm:spPr/>
      <dgm:t>
        <a:bodyPr/>
        <a:lstStyle/>
        <a:p>
          <a:endParaRPr lang="ru-RU"/>
        </a:p>
      </dgm:t>
    </dgm:pt>
    <dgm:pt modelId="{994DF295-E7AB-4770-9E58-780AC83E72AD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Образовательная</a:t>
          </a:r>
          <a:r>
            <a:rPr lang="ru-RU" sz="3000" dirty="0" smtClean="0"/>
            <a:t> 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изучить рыбные отходы, их использование.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45B243-656C-4D0B-8D13-8CB8A2B7D46C}" type="parTrans" cxnId="{6AAF85BA-C13F-4BE8-B481-D4A61B81A5C8}">
      <dgm:prSet/>
      <dgm:spPr/>
      <dgm:t>
        <a:bodyPr/>
        <a:lstStyle/>
        <a:p>
          <a:endParaRPr lang="ru-RU"/>
        </a:p>
      </dgm:t>
    </dgm:pt>
    <dgm:pt modelId="{1178F7FB-88A5-446C-B408-E0CDFEB3DA8B}" type="sibTrans" cxnId="{6AAF85BA-C13F-4BE8-B481-D4A61B81A5C8}">
      <dgm:prSet/>
      <dgm:spPr/>
      <dgm:t>
        <a:bodyPr/>
        <a:lstStyle/>
        <a:p>
          <a:endParaRPr lang="ru-RU"/>
        </a:p>
      </dgm:t>
    </dgm:pt>
    <dgm:pt modelId="{B999B934-C7E5-47A6-B0EC-EC2C68179004}">
      <dgm:prSet phldrT="[Текст]"/>
      <dgm:spPr/>
      <dgm:t>
        <a:bodyPr/>
        <a:lstStyle/>
        <a:p>
          <a:r>
            <a:rPr lang="ru-RU" b="1" dirty="0" smtClean="0"/>
            <a:t>2</a:t>
          </a:r>
          <a:endParaRPr lang="ru-RU" b="1" dirty="0"/>
        </a:p>
      </dgm:t>
    </dgm:pt>
    <dgm:pt modelId="{6EB650A0-1BA9-47BF-86F3-8008CEC897A0}" type="parTrans" cxnId="{133B6520-1777-4270-B6A6-7A354CBEC732}">
      <dgm:prSet/>
      <dgm:spPr/>
      <dgm:t>
        <a:bodyPr/>
        <a:lstStyle/>
        <a:p>
          <a:endParaRPr lang="ru-RU"/>
        </a:p>
      </dgm:t>
    </dgm:pt>
    <dgm:pt modelId="{9833CC54-4905-4B21-8530-1FF65A0D83FA}" type="sibTrans" cxnId="{133B6520-1777-4270-B6A6-7A354CBEC732}">
      <dgm:prSet/>
      <dgm:spPr/>
      <dgm:t>
        <a:bodyPr/>
        <a:lstStyle/>
        <a:p>
          <a:endParaRPr lang="ru-RU"/>
        </a:p>
      </dgm:t>
    </dgm:pt>
    <dgm:pt modelId="{FC7ECB05-09CF-4615-808B-906479D211DE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Развивающая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научиться производить расчеты при механической кулинарной обработке рыбы. Усвоить требования к качеству рыбных п/ф, охлаждение и замораживание подготовленной рыбы.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807618-4613-4BB2-B358-7AA2E34211D5}" type="parTrans" cxnId="{84C1EBB6-134B-44FD-A00F-429C577068F7}">
      <dgm:prSet/>
      <dgm:spPr/>
      <dgm:t>
        <a:bodyPr/>
        <a:lstStyle/>
        <a:p>
          <a:endParaRPr lang="ru-RU"/>
        </a:p>
      </dgm:t>
    </dgm:pt>
    <dgm:pt modelId="{8D98EA58-D64C-43BC-8A09-DFCB44887C51}" type="sibTrans" cxnId="{84C1EBB6-134B-44FD-A00F-429C577068F7}">
      <dgm:prSet/>
      <dgm:spPr/>
      <dgm:t>
        <a:bodyPr/>
        <a:lstStyle/>
        <a:p>
          <a:endParaRPr lang="ru-RU"/>
        </a:p>
      </dgm:t>
    </dgm:pt>
    <dgm:pt modelId="{5B0A5FDD-B675-4EED-82B4-65C27E94617F}">
      <dgm:prSet phldrT="[Текст]"/>
      <dgm:spPr/>
      <dgm:t>
        <a:bodyPr/>
        <a:lstStyle/>
        <a:p>
          <a:r>
            <a:rPr lang="ru-RU" b="1" dirty="0" smtClean="0"/>
            <a:t>3</a:t>
          </a:r>
          <a:endParaRPr lang="ru-RU" b="1" dirty="0"/>
        </a:p>
      </dgm:t>
    </dgm:pt>
    <dgm:pt modelId="{87DDDA01-4A61-453F-ADFE-7F4BD931F3BA}" type="parTrans" cxnId="{711813BD-3D33-4A3D-9D87-1E374A15FF5E}">
      <dgm:prSet/>
      <dgm:spPr/>
      <dgm:t>
        <a:bodyPr/>
        <a:lstStyle/>
        <a:p>
          <a:endParaRPr lang="ru-RU"/>
        </a:p>
      </dgm:t>
    </dgm:pt>
    <dgm:pt modelId="{4EE73580-7C56-447F-B987-CE28FB699A7D}" type="sibTrans" cxnId="{711813BD-3D33-4A3D-9D87-1E374A15FF5E}">
      <dgm:prSet/>
      <dgm:spPr/>
      <dgm:t>
        <a:bodyPr/>
        <a:lstStyle/>
        <a:p>
          <a:endParaRPr lang="ru-RU"/>
        </a:p>
      </dgm:t>
    </dgm:pt>
    <dgm:pt modelId="{18074AF7-4400-477F-82F6-5870899C6CBB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Воспитательная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ru-RU" sz="2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Научить студентов преодолевать негативные последствия стрессовых производственных ситуаций)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4AEA13-3A2A-447E-B133-8BED6C71062B}" type="parTrans" cxnId="{EE4E75C9-1D27-43F4-BB3E-9FBD9A9DC206}">
      <dgm:prSet/>
      <dgm:spPr/>
      <dgm:t>
        <a:bodyPr/>
        <a:lstStyle/>
        <a:p>
          <a:endParaRPr lang="ru-RU"/>
        </a:p>
      </dgm:t>
    </dgm:pt>
    <dgm:pt modelId="{D2C6F725-A52E-44E2-90C5-C8800608802A}" type="sibTrans" cxnId="{EE4E75C9-1D27-43F4-BB3E-9FBD9A9DC206}">
      <dgm:prSet/>
      <dgm:spPr/>
      <dgm:t>
        <a:bodyPr/>
        <a:lstStyle/>
        <a:p>
          <a:endParaRPr lang="ru-RU"/>
        </a:p>
      </dgm:t>
    </dgm:pt>
    <dgm:pt modelId="{7047FD96-91B9-49A4-BCC7-375AD814DA76}" type="pres">
      <dgm:prSet presAssocID="{055E38C2-B117-4B1A-82EF-1FCE20C329F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448BAD-6364-44C9-A7FC-23787954265D}" type="pres">
      <dgm:prSet presAssocID="{D6EFC1BB-094A-4FFA-878D-26E24F723D43}" presName="composite" presStyleCnt="0"/>
      <dgm:spPr/>
    </dgm:pt>
    <dgm:pt modelId="{48125859-787D-4DA8-876C-07D5B4CFCB69}" type="pres">
      <dgm:prSet presAssocID="{D6EFC1BB-094A-4FFA-878D-26E24F723D4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9EFDC9-7B03-42CD-A0C8-F055EE5529A7}" type="pres">
      <dgm:prSet presAssocID="{D6EFC1BB-094A-4FFA-878D-26E24F723D4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58687-E175-4D15-9FD8-0787861961C6}" type="pres">
      <dgm:prSet presAssocID="{DC53B43B-4558-4E69-BF53-9A3966C182C2}" presName="sp" presStyleCnt="0"/>
      <dgm:spPr/>
    </dgm:pt>
    <dgm:pt modelId="{4A886E62-183D-4748-AD4A-CE04D8F56D33}" type="pres">
      <dgm:prSet presAssocID="{B999B934-C7E5-47A6-B0EC-EC2C68179004}" presName="composite" presStyleCnt="0"/>
      <dgm:spPr/>
    </dgm:pt>
    <dgm:pt modelId="{F5BACBA6-07E6-432C-B209-F3BDBD37F34E}" type="pres">
      <dgm:prSet presAssocID="{B999B934-C7E5-47A6-B0EC-EC2C6817900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F84D8E-A69F-408C-9667-E17FE2935E22}" type="pres">
      <dgm:prSet presAssocID="{B999B934-C7E5-47A6-B0EC-EC2C68179004}" presName="descendantText" presStyleLbl="alignAcc1" presStyleIdx="1" presStyleCnt="3" custScaleY="174316" custLinFactNeighborX="617" custLinFactNeighborY="-31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7B8FE-FC65-4FD7-A120-7F2020DC32E4}" type="pres">
      <dgm:prSet presAssocID="{9833CC54-4905-4B21-8530-1FF65A0D83FA}" presName="sp" presStyleCnt="0"/>
      <dgm:spPr/>
    </dgm:pt>
    <dgm:pt modelId="{F69091C3-31F6-42AA-B410-A75B4545D1C0}" type="pres">
      <dgm:prSet presAssocID="{5B0A5FDD-B675-4EED-82B4-65C27E94617F}" presName="composite" presStyleCnt="0"/>
      <dgm:spPr/>
    </dgm:pt>
    <dgm:pt modelId="{9E56C247-6D9E-4DEE-A203-68798832749B}" type="pres">
      <dgm:prSet presAssocID="{5B0A5FDD-B675-4EED-82B4-65C27E94617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77CA93-8BD4-404C-B01C-B15E24484EAB}" type="pres">
      <dgm:prSet presAssocID="{5B0A5FDD-B675-4EED-82B4-65C27E94617F}" presName="descendantText" presStyleLbl="alignAcc1" presStyleIdx="2" presStyleCnt="3" custScaleY="129129" custLinFactNeighborX="414" custLinFactNeighborY="-159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3B6520-1777-4270-B6A6-7A354CBEC732}" srcId="{055E38C2-B117-4B1A-82EF-1FCE20C329FA}" destId="{B999B934-C7E5-47A6-B0EC-EC2C68179004}" srcOrd="1" destOrd="0" parTransId="{6EB650A0-1BA9-47BF-86F3-8008CEC897A0}" sibTransId="{9833CC54-4905-4B21-8530-1FF65A0D83FA}"/>
    <dgm:cxn modelId="{C409F300-5331-41FB-B6ED-272088B3D102}" srcId="{055E38C2-B117-4B1A-82EF-1FCE20C329FA}" destId="{D6EFC1BB-094A-4FFA-878D-26E24F723D43}" srcOrd="0" destOrd="0" parTransId="{2EA9009A-1E75-4986-969C-B90F6CBA5D6E}" sibTransId="{DC53B43B-4558-4E69-BF53-9A3966C182C2}"/>
    <dgm:cxn modelId="{EE4E75C9-1D27-43F4-BB3E-9FBD9A9DC206}" srcId="{5B0A5FDD-B675-4EED-82B4-65C27E94617F}" destId="{18074AF7-4400-477F-82F6-5870899C6CBB}" srcOrd="0" destOrd="0" parTransId="{CE4AEA13-3A2A-447E-B133-8BED6C71062B}" sibTransId="{D2C6F725-A52E-44E2-90C5-C8800608802A}"/>
    <dgm:cxn modelId="{BA1BF39D-21A5-421D-968F-F15E8965C0BD}" type="presOf" srcId="{FC7ECB05-09CF-4615-808B-906479D211DE}" destId="{3BF84D8E-A69F-408C-9667-E17FE2935E22}" srcOrd="0" destOrd="0" presId="urn:microsoft.com/office/officeart/2005/8/layout/chevron2"/>
    <dgm:cxn modelId="{C51FECAD-95CB-4536-B8BE-5841CA7636B4}" type="presOf" srcId="{18074AF7-4400-477F-82F6-5870899C6CBB}" destId="{1477CA93-8BD4-404C-B01C-B15E24484EAB}" srcOrd="0" destOrd="0" presId="urn:microsoft.com/office/officeart/2005/8/layout/chevron2"/>
    <dgm:cxn modelId="{ED1F01D3-F1AB-4761-B08F-BFC12E16B308}" type="presOf" srcId="{5B0A5FDD-B675-4EED-82B4-65C27E94617F}" destId="{9E56C247-6D9E-4DEE-A203-68798832749B}" srcOrd="0" destOrd="0" presId="urn:microsoft.com/office/officeart/2005/8/layout/chevron2"/>
    <dgm:cxn modelId="{4270FC8C-2490-423A-8646-EB248EBAB82E}" type="presOf" srcId="{994DF295-E7AB-4770-9E58-780AC83E72AD}" destId="{DE9EFDC9-7B03-42CD-A0C8-F055EE5529A7}" srcOrd="0" destOrd="0" presId="urn:microsoft.com/office/officeart/2005/8/layout/chevron2"/>
    <dgm:cxn modelId="{84C1EBB6-134B-44FD-A00F-429C577068F7}" srcId="{B999B934-C7E5-47A6-B0EC-EC2C68179004}" destId="{FC7ECB05-09CF-4615-808B-906479D211DE}" srcOrd="0" destOrd="0" parTransId="{32807618-4613-4BB2-B358-7AA2E34211D5}" sibTransId="{8D98EA58-D64C-43BC-8A09-DFCB44887C51}"/>
    <dgm:cxn modelId="{6AAF85BA-C13F-4BE8-B481-D4A61B81A5C8}" srcId="{D6EFC1BB-094A-4FFA-878D-26E24F723D43}" destId="{994DF295-E7AB-4770-9E58-780AC83E72AD}" srcOrd="0" destOrd="0" parTransId="{5745B243-656C-4D0B-8D13-8CB8A2B7D46C}" sibTransId="{1178F7FB-88A5-446C-B408-E0CDFEB3DA8B}"/>
    <dgm:cxn modelId="{711813BD-3D33-4A3D-9D87-1E374A15FF5E}" srcId="{055E38C2-B117-4B1A-82EF-1FCE20C329FA}" destId="{5B0A5FDD-B675-4EED-82B4-65C27E94617F}" srcOrd="2" destOrd="0" parTransId="{87DDDA01-4A61-453F-ADFE-7F4BD931F3BA}" sibTransId="{4EE73580-7C56-447F-B987-CE28FB699A7D}"/>
    <dgm:cxn modelId="{9913C5F3-3B05-475D-8AA0-62F7700B0881}" type="presOf" srcId="{D6EFC1BB-094A-4FFA-878D-26E24F723D43}" destId="{48125859-787D-4DA8-876C-07D5B4CFCB69}" srcOrd="0" destOrd="0" presId="urn:microsoft.com/office/officeart/2005/8/layout/chevron2"/>
    <dgm:cxn modelId="{1D095ED2-24DE-40CA-BAEE-75BC3F4025AA}" type="presOf" srcId="{055E38C2-B117-4B1A-82EF-1FCE20C329FA}" destId="{7047FD96-91B9-49A4-BCC7-375AD814DA76}" srcOrd="0" destOrd="0" presId="urn:microsoft.com/office/officeart/2005/8/layout/chevron2"/>
    <dgm:cxn modelId="{1267D2C2-700A-4F58-BABD-3B667A0FCB17}" type="presOf" srcId="{B999B934-C7E5-47A6-B0EC-EC2C68179004}" destId="{F5BACBA6-07E6-432C-B209-F3BDBD37F34E}" srcOrd="0" destOrd="0" presId="urn:microsoft.com/office/officeart/2005/8/layout/chevron2"/>
    <dgm:cxn modelId="{622C4778-0906-424A-9965-A507E14613D7}" type="presParOf" srcId="{7047FD96-91B9-49A4-BCC7-375AD814DA76}" destId="{D5448BAD-6364-44C9-A7FC-23787954265D}" srcOrd="0" destOrd="0" presId="urn:microsoft.com/office/officeart/2005/8/layout/chevron2"/>
    <dgm:cxn modelId="{09502553-76EB-409C-A872-5B3DA1C8276A}" type="presParOf" srcId="{D5448BAD-6364-44C9-A7FC-23787954265D}" destId="{48125859-787D-4DA8-876C-07D5B4CFCB69}" srcOrd="0" destOrd="0" presId="urn:microsoft.com/office/officeart/2005/8/layout/chevron2"/>
    <dgm:cxn modelId="{B18904B1-EE06-465F-96FC-89E1FECDBDBE}" type="presParOf" srcId="{D5448BAD-6364-44C9-A7FC-23787954265D}" destId="{DE9EFDC9-7B03-42CD-A0C8-F055EE5529A7}" srcOrd="1" destOrd="0" presId="urn:microsoft.com/office/officeart/2005/8/layout/chevron2"/>
    <dgm:cxn modelId="{6544E414-D6C9-40DC-91A5-407B9C081272}" type="presParOf" srcId="{7047FD96-91B9-49A4-BCC7-375AD814DA76}" destId="{74F58687-E175-4D15-9FD8-0787861961C6}" srcOrd="1" destOrd="0" presId="urn:microsoft.com/office/officeart/2005/8/layout/chevron2"/>
    <dgm:cxn modelId="{3E4AB29B-ADEE-4479-9F29-63D688EF956F}" type="presParOf" srcId="{7047FD96-91B9-49A4-BCC7-375AD814DA76}" destId="{4A886E62-183D-4748-AD4A-CE04D8F56D33}" srcOrd="2" destOrd="0" presId="urn:microsoft.com/office/officeart/2005/8/layout/chevron2"/>
    <dgm:cxn modelId="{322B7F0A-8C99-45EE-9A53-BA2BBBC27A6B}" type="presParOf" srcId="{4A886E62-183D-4748-AD4A-CE04D8F56D33}" destId="{F5BACBA6-07E6-432C-B209-F3BDBD37F34E}" srcOrd="0" destOrd="0" presId="urn:microsoft.com/office/officeart/2005/8/layout/chevron2"/>
    <dgm:cxn modelId="{6C53E18A-E03C-48C5-ACC2-EAD977BC3A9E}" type="presParOf" srcId="{4A886E62-183D-4748-AD4A-CE04D8F56D33}" destId="{3BF84D8E-A69F-408C-9667-E17FE2935E22}" srcOrd="1" destOrd="0" presId="urn:microsoft.com/office/officeart/2005/8/layout/chevron2"/>
    <dgm:cxn modelId="{B85C604A-13D8-4F54-BA80-54A183CFC49E}" type="presParOf" srcId="{7047FD96-91B9-49A4-BCC7-375AD814DA76}" destId="{BBA7B8FE-FC65-4FD7-A120-7F2020DC32E4}" srcOrd="3" destOrd="0" presId="urn:microsoft.com/office/officeart/2005/8/layout/chevron2"/>
    <dgm:cxn modelId="{9C835D09-DF01-4F80-BB90-7589B49DCE2C}" type="presParOf" srcId="{7047FD96-91B9-49A4-BCC7-375AD814DA76}" destId="{F69091C3-31F6-42AA-B410-A75B4545D1C0}" srcOrd="4" destOrd="0" presId="urn:microsoft.com/office/officeart/2005/8/layout/chevron2"/>
    <dgm:cxn modelId="{DF1B51D9-76A4-4BE0-8A1A-B5B6DB4D2888}" type="presParOf" srcId="{F69091C3-31F6-42AA-B410-A75B4545D1C0}" destId="{9E56C247-6D9E-4DEE-A203-68798832749B}" srcOrd="0" destOrd="0" presId="urn:microsoft.com/office/officeart/2005/8/layout/chevron2"/>
    <dgm:cxn modelId="{B29047CA-34DD-4859-99E4-1027430FC640}" type="presParOf" srcId="{F69091C3-31F6-42AA-B410-A75B4545D1C0}" destId="{1477CA93-8BD4-404C-B01C-B15E24484EA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125859-787D-4DA8-876C-07D5B4CFCB69}">
      <dsp:nvSpPr>
        <dsp:cNvPr id="0" name=""/>
        <dsp:cNvSpPr/>
      </dsp:nvSpPr>
      <dsp:spPr>
        <a:xfrm rot="5400000">
          <a:off x="-240854" y="260678"/>
          <a:ext cx="1605693" cy="11239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1</a:t>
          </a:r>
          <a:endParaRPr lang="ru-RU" sz="3200" b="1" kern="1200" dirty="0"/>
        </a:p>
      </dsp:txBody>
      <dsp:txXfrm rot="-5400000">
        <a:off x="1" y="581817"/>
        <a:ext cx="1123985" cy="481708"/>
      </dsp:txXfrm>
    </dsp:sp>
    <dsp:sp modelId="{DE9EFDC9-7B03-42CD-A0C8-F055EE5529A7}">
      <dsp:nvSpPr>
        <dsp:cNvPr id="0" name=""/>
        <dsp:cNvSpPr/>
      </dsp:nvSpPr>
      <dsp:spPr>
        <a:xfrm rot="5400000">
          <a:off x="4000582" y="-2856772"/>
          <a:ext cx="1043700" cy="67968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Образовательная</a:t>
          </a:r>
          <a:r>
            <a:rPr lang="ru-RU" sz="3000" kern="1200" dirty="0" smtClean="0"/>
            <a:t> 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изучить рыбные отходы, их использование.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123986" y="70773"/>
        <a:ext cx="6745945" cy="941802"/>
      </dsp:txXfrm>
    </dsp:sp>
    <dsp:sp modelId="{F5BACBA6-07E6-432C-B209-F3BDBD37F34E}">
      <dsp:nvSpPr>
        <dsp:cNvPr id="0" name=""/>
        <dsp:cNvSpPr/>
      </dsp:nvSpPr>
      <dsp:spPr>
        <a:xfrm rot="5400000">
          <a:off x="-240854" y="2084079"/>
          <a:ext cx="1605693" cy="11239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2</a:t>
          </a:r>
          <a:endParaRPr lang="ru-RU" sz="3200" b="1" kern="1200" dirty="0"/>
        </a:p>
      </dsp:txBody>
      <dsp:txXfrm rot="-5400000">
        <a:off x="1" y="2405218"/>
        <a:ext cx="1123985" cy="481708"/>
      </dsp:txXfrm>
    </dsp:sp>
    <dsp:sp modelId="{3BF84D8E-A69F-408C-9667-E17FE2935E22}">
      <dsp:nvSpPr>
        <dsp:cNvPr id="0" name=""/>
        <dsp:cNvSpPr/>
      </dsp:nvSpPr>
      <dsp:spPr>
        <a:xfrm rot="5400000">
          <a:off x="3612764" y="-1357096"/>
          <a:ext cx="1819337" cy="67968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Развивающая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научиться производить расчеты при механической кулинарной обработке рыбы. Усвоить требования к качеству рыбных п/ф, охлаждение и замораживание подготовленной рыбы.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123986" y="1220495"/>
        <a:ext cx="6708081" cy="1641711"/>
      </dsp:txXfrm>
    </dsp:sp>
    <dsp:sp modelId="{9E56C247-6D9E-4DEE-A203-68798832749B}">
      <dsp:nvSpPr>
        <dsp:cNvPr id="0" name=""/>
        <dsp:cNvSpPr/>
      </dsp:nvSpPr>
      <dsp:spPr>
        <a:xfrm rot="5400000">
          <a:off x="-240854" y="3671671"/>
          <a:ext cx="1605693" cy="11239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3</a:t>
          </a:r>
          <a:endParaRPr lang="ru-RU" sz="3200" b="1" kern="1200" dirty="0"/>
        </a:p>
      </dsp:txBody>
      <dsp:txXfrm rot="-5400000">
        <a:off x="1" y="3992810"/>
        <a:ext cx="1123985" cy="481708"/>
      </dsp:txXfrm>
    </dsp:sp>
    <dsp:sp modelId="{1477CA93-8BD4-404C-B01C-B15E24484EAB}">
      <dsp:nvSpPr>
        <dsp:cNvPr id="0" name=""/>
        <dsp:cNvSpPr/>
      </dsp:nvSpPr>
      <dsp:spPr>
        <a:xfrm rot="5400000">
          <a:off x="3848572" y="387531"/>
          <a:ext cx="1347720" cy="67968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Воспитательная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ru-RU" sz="2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Научить студентов преодолевать негативные последствия стрессовых производственных ситуаций)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123985" y="3177908"/>
        <a:ext cx="6731104" cy="12161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BF1D4A9-2F3E-4E55-B78B-8D29F6858B3C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1D4A9-2F3E-4E55-B78B-8D29F6858B3C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1D4A9-2F3E-4E55-B78B-8D29F6858B3C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BF1D4A9-2F3E-4E55-B78B-8D29F6858B3C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BF1D4A9-2F3E-4E55-B78B-8D29F6858B3C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1D4A9-2F3E-4E55-B78B-8D29F6858B3C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1D4A9-2F3E-4E55-B78B-8D29F6858B3C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BF1D4A9-2F3E-4E55-B78B-8D29F6858B3C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1D4A9-2F3E-4E55-B78B-8D29F6858B3C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BF1D4A9-2F3E-4E55-B78B-8D29F6858B3C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BF1D4A9-2F3E-4E55-B78B-8D29F6858B3C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BF1D4A9-2F3E-4E55-B78B-8D29F6858B3C}" type="datetimeFigureOut">
              <a:rPr lang="ru-RU" smtClean="0"/>
              <a:pPr/>
              <a:t>14.03.2024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70" y="2643182"/>
            <a:ext cx="7072330" cy="20819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i="1" dirty="0" smtClean="0">
                <a:solidFill>
                  <a:schemeClr val="tx1"/>
                </a:solidFill>
              </a:rPr>
              <a:t/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/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тема урока: 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3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«Правила охлаждения, замораживания </a:t>
            </a:r>
            <a:r>
              <a:rPr lang="ru-RU" sz="3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рыбных п/ф. Упаковка п/ф </a:t>
            </a:r>
            <a:r>
              <a:rPr lang="ru-RU" sz="3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вынос, хранение продукции»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15140" y="5929330"/>
            <a:ext cx="2245928" cy="7394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Преподаватель: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Мицкевич О. В.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285728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ОГБПОУ  Шарьинский политехнический техникум Костромской области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579492"/>
            <a:ext cx="7812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МДК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01.02. «Ведение процессов обработки экзотических и редких видов сырья и приготовления и подготовки к реализации полуфабрикатов для блюд, кулинарных изделий сложного ассортимента»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80886" y="1134501"/>
            <a:ext cx="6663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специальность 43.02.15. «Поварское и кондитерское дело»</a:t>
            </a:r>
          </a:p>
        </p:txBody>
      </p:sp>
      <p:pic>
        <p:nvPicPr>
          <p:cNvPr id="1026" name="Picture 2" descr="https://avatars.dzeninfra.ru/get-zen_doc/1362253/pub_5f998ac42603b20d5153001b_5f9991808dfa154b7e345dc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75507"/>
            <a:ext cx="3696345" cy="2282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7000" y="158247"/>
            <a:ext cx="8909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Эталон решения</a:t>
            </a:r>
            <a:endParaRPr lang="ru-RU" sz="2400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количество отходов, полученных при обработке на чистое филе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кг окуня морского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мелкого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потрошеного с головой.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 записываем условие задачи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190553"/>
              </p:ext>
            </p:extLst>
          </p:nvPr>
        </p:nvGraphicFramePr>
        <p:xfrm>
          <a:off x="133565" y="2488498"/>
          <a:ext cx="7992887" cy="27279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0363"/>
                <a:gridCol w="4202524"/>
              </a:tblGrid>
              <a:tr h="2727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Дано: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таблице № 27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отх.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Х                                              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Решение:</a:t>
                      </a:r>
                    </a:p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отх.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100 х 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отх.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100 х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3,12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127000" y="3933056"/>
            <a:ext cx="22781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33565" y="4509120"/>
            <a:ext cx="81154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Масса отходов морского окуня составляет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3,12 кг.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www.hi.no/resources/Snabeluer-kvoteradbild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77" b="16707"/>
          <a:stretch/>
        </p:blipFill>
        <p:spPr bwMode="auto">
          <a:xfrm>
            <a:off x="3203848" y="4956447"/>
            <a:ext cx="4621657" cy="1872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87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648"/>
            <a:ext cx="8892480" cy="1143000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Определение массы сырья нетто или п/ф при механической кулинарной обработке рыбы</a:t>
            </a:r>
          </a:p>
        </p:txBody>
      </p:sp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279400" y="-4111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5734" y="1074738"/>
            <a:ext cx="87913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массу нетто горбуши потрошеной с головой при разделке на чистое филе, если масса брутто 0,23 кг.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568865"/>
              </p:ext>
            </p:extLst>
          </p:nvPr>
        </p:nvGraphicFramePr>
        <p:xfrm>
          <a:off x="223308" y="2275067"/>
          <a:ext cx="8597164" cy="2103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16644"/>
                <a:gridCol w="4680520"/>
              </a:tblGrid>
              <a:tr h="0">
                <a:tc>
                  <a:txBody>
                    <a:bodyPr/>
                    <a:lstStyle/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Дано:    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0,23 кг</a:t>
                      </a:r>
                    </a:p>
                    <a:p>
                      <a:pPr marL="901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33 по таблице № 27</a:t>
                      </a:r>
                    </a:p>
                    <a:p>
                      <a:pPr marL="901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Х                                              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Решение: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100 (100 -  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0,23 : 100 (100 -  33)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0,15 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279400" y="3717032"/>
            <a:ext cx="1844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31800" y="4247098"/>
            <a:ext cx="76440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нетто горбуши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0,15 кг.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4" descr="https://sun9-32.userapi.com/impg/o_jbQolvPM-_GXT-qVRs8ORs-oju72bA0AAo8Q/6cnsWpiQCGI.jpg?size=778x778&amp;quality=95&amp;sign=e29dfb6944618270830e1dddeb6abb69&amp;c_uniq_tag=AKRPR5-mfqJWDxGlz6FXwNEQnAlN_PrbXnDoHC4bXEA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64" b="36900"/>
          <a:stretch/>
        </p:blipFill>
        <p:spPr bwMode="auto">
          <a:xfrm>
            <a:off x="1201564" y="4908252"/>
            <a:ext cx="6288633" cy="164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47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279400" y="-4111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7000" y="188127"/>
            <a:ext cx="87913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24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самостоятельного решения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массу нетто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филе судака, выпускаемого промышленностью, если его масса брутто составляет 9 кг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573996"/>
              </p:ext>
            </p:extLst>
          </p:nvPr>
        </p:nvGraphicFramePr>
        <p:xfrm>
          <a:off x="224075" y="1616341"/>
          <a:ext cx="8597164" cy="19385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16644"/>
                <a:gridCol w="4680520"/>
              </a:tblGrid>
              <a:tr h="0">
                <a:tc>
                  <a:txBody>
                    <a:bodyPr/>
                    <a:lstStyle/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Дано:    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</a:t>
                      </a:r>
                    </a:p>
                    <a:p>
                      <a:pPr marL="901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таблице № 27</a:t>
                      </a:r>
                    </a:p>
                    <a:p>
                      <a:pPr marL="901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Х                                              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Решение: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100 (100 -  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279400" y="3068960"/>
            <a:ext cx="1844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314" name="Picture 2" descr="https://ribalkin39.ru/wp-content/uploads/2023/05/suda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5" b="26036"/>
          <a:stretch/>
        </p:blipFill>
        <p:spPr bwMode="auto">
          <a:xfrm>
            <a:off x="1603375" y="3993577"/>
            <a:ext cx="5736363" cy="202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86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279400" y="-4111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7000" y="188127"/>
            <a:ext cx="87913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Эталон решения</a:t>
            </a:r>
            <a:endParaRPr lang="ru-RU" sz="2400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массу нетто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филе судака, выпускаемого промышленностью, если его масса брутто составляет 9 кг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912553"/>
              </p:ext>
            </p:extLst>
          </p:nvPr>
        </p:nvGraphicFramePr>
        <p:xfrm>
          <a:off x="127000" y="1682946"/>
          <a:ext cx="8597164" cy="19385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16644"/>
                <a:gridCol w="4680520"/>
              </a:tblGrid>
              <a:tr h="0">
                <a:tc>
                  <a:txBody>
                    <a:bodyPr/>
                    <a:lstStyle/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Дано:    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</a:t>
                      </a:r>
                    </a:p>
                    <a:p>
                      <a:pPr marL="901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таблице № 27</a:t>
                      </a:r>
                    </a:p>
                    <a:p>
                      <a:pPr marL="901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Х                                              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Решение: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100 (100 -  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100 (100 - 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8)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8,28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127000" y="3140968"/>
            <a:ext cx="1844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84200" y="3630894"/>
            <a:ext cx="76440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нетто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филе судака составляет  8,28 кг.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https://ribalkin39.ru/wp-content/uploads/2023/05/sudak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5" b="26036"/>
          <a:stretch/>
        </p:blipFill>
        <p:spPr bwMode="auto">
          <a:xfrm>
            <a:off x="1619672" y="4437112"/>
            <a:ext cx="5128865" cy="181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90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648"/>
            <a:ext cx="8892480" cy="1143000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2.1. 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массы нетто для рыб осетровых пород производиться по следующей схеме:</a:t>
            </a:r>
          </a:p>
        </p:txBody>
      </p:sp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279400" y="-4111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2171" y="930276"/>
            <a:ext cx="904826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Масса брутто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принимаем за 100%.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Находим % отходов при холодной обработке рыбы по таблице № 30.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Определить массу нетто, %  (100 - %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Рассчитать массу продукта, после холодной обработки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формуле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М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М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(100 - %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.), кг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Принимаем массу обработанной рыбы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100%.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Находим % потерь при дополнительном ошпаривании порционных кусков (%пот/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ошп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по той же таблице.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Определяем массу рыбы после ошпаривания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ошп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.),   %(100 - %пот/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ошп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Рассчитываем массу рыбы после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ошпаривания         (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ошп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 по формуле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ошп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М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100 (100 - %пот/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ошп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кг</a:t>
            </a:r>
          </a:p>
        </p:txBody>
      </p:sp>
    </p:spTree>
    <p:extLst>
      <p:ext uri="{BB962C8B-B14F-4D97-AF65-F5344CB8AC3E}">
        <p14:creationId xmlns:p14="http://schemas.microsoft.com/office/powerpoint/2010/main" val="314042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648"/>
            <a:ext cx="8892480" cy="1143000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2.1. 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массы нетто для рыб осетровых пород производиться по следующей схеме:</a:t>
            </a:r>
          </a:p>
        </p:txBody>
      </p:sp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279400" y="-4111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5734" y="1074738"/>
            <a:ext cx="9048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5738"/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массу нетто белуги среднего размера с головой при обработке 50 кг рыбы на порционные куски без кожи и хрящей.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202854"/>
              </p:ext>
            </p:extLst>
          </p:nvPr>
        </p:nvGraphicFramePr>
        <p:xfrm>
          <a:off x="193357" y="2644398"/>
          <a:ext cx="8699123" cy="29443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74587"/>
                <a:gridCol w="4824536"/>
              </a:tblGrid>
              <a:tr h="0">
                <a:tc>
                  <a:txBody>
                    <a:bodyPr/>
                    <a:lstStyle/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Дано:    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50 кг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47 по таблице № 30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пот/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ошп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6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Ношп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Х                                              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100 (100 -  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50 : 100 (100 -  47)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26,5 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 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 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ошп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100 (100 - %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пот/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ошп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кг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 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ошп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26,5 : 100 (100 - 6) = 24,91 кг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27000" y="5588766"/>
            <a:ext cx="7973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Масса нетто белуги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24,91 кг.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https://ornella.club/uploads/posts/2023-05/thumbs/1684140597_ornella-club-p-adriaticheskii-osetr-krasivo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4" b="30985"/>
          <a:stretch/>
        </p:blipFill>
        <p:spPr bwMode="auto">
          <a:xfrm>
            <a:off x="4086200" y="5588766"/>
            <a:ext cx="4014192" cy="111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07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279400" y="-4111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7000" y="188127"/>
            <a:ext cx="87913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24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самостоятельного решения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потребуется белуги среднего размера с головой для  получения 64 кг рыбы, обработанной на куски без кожи и хрящей?</a:t>
            </a:r>
          </a:p>
          <a:p>
            <a:pPr indent="355600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 записываем условие задачи и решаем в два действия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31800" y="3933056"/>
            <a:ext cx="16287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810919"/>
              </p:ext>
            </p:extLst>
          </p:nvPr>
        </p:nvGraphicFramePr>
        <p:xfrm>
          <a:off x="222308" y="2049287"/>
          <a:ext cx="8699123" cy="287350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74587"/>
                <a:gridCol w="4824536"/>
              </a:tblGrid>
              <a:tr h="2873508">
                <a:tc>
                  <a:txBody>
                    <a:bodyPr/>
                    <a:lstStyle/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Дано:    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ошп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= 64 кг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ошп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=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Х                                               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Решение: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ошп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(100 - %пот/</a:t>
                      </a: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ошп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.)100 кг 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2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(100 - %</a:t>
                      </a: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,)100 кг  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6386" name="Picture 2" descr="https://ornella.club/uploads/posts/2023-05/thumbs/1684140597_ornella-club-p-adriaticheskii-osetr-krasivo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45" b="29780"/>
          <a:stretch/>
        </p:blipFill>
        <p:spPr bwMode="auto">
          <a:xfrm>
            <a:off x="1030045" y="4612252"/>
            <a:ext cx="6985223" cy="211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38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279400" y="-4111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7000" y="188127"/>
            <a:ext cx="87913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Эталон решения</a:t>
            </a:r>
            <a:endParaRPr lang="ru-RU" sz="2400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потребуется белуги среднего размера с головой для  получения 64 кг рыбы, обработанной на куски без кожи и хрящей?</a:t>
            </a:r>
          </a:p>
          <a:p>
            <a:pPr indent="355600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 записываем условие задачи и решаем в два действия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31800" y="4437112"/>
            <a:ext cx="16287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801039"/>
              </p:ext>
            </p:extLst>
          </p:nvPr>
        </p:nvGraphicFramePr>
        <p:xfrm>
          <a:off x="192617" y="2156298"/>
          <a:ext cx="8699123" cy="29106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74587"/>
                <a:gridCol w="4824536"/>
              </a:tblGrid>
              <a:tr h="0">
                <a:tc>
                  <a:txBody>
                    <a:bodyPr/>
                    <a:lstStyle/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Дано:    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ошп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= 64 кг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таблице № 30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ошп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=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Х                                               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Решение: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64 : (100 - 15) 100 = 75,3 кг 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75,3 : (100 - 47) 100 = 142,1 кг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821392" y="4797152"/>
            <a:ext cx="7604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Масса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брутто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белуги составила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142,1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кг.</a:t>
            </a:r>
          </a:p>
          <a:p>
            <a:endParaRPr lang="ru-RU" sz="2400" dirty="0"/>
          </a:p>
        </p:txBody>
      </p:sp>
      <p:pic>
        <p:nvPicPr>
          <p:cNvPr id="11" name="Picture 2" descr="https://ornella.club/uploads/posts/2023-05/thumbs/1684140597_ornella-club-p-adriaticheskii-osetr-krasivo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45" b="29780"/>
          <a:stretch/>
        </p:blipFill>
        <p:spPr bwMode="auto">
          <a:xfrm>
            <a:off x="1691680" y="5249309"/>
            <a:ext cx="4824536" cy="146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15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648"/>
            <a:ext cx="8892480" cy="1143000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Расчет массы брутто при механической кулинарной обработке рыбы</a:t>
            </a:r>
          </a:p>
        </p:txBody>
      </p:sp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279400" y="-4111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5734" y="1074738"/>
            <a:ext cx="8791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количество сельди неразделанной целой без головы, необходимое для получения 15 кг обработанной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рыбы.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12308" y="4155955"/>
            <a:ext cx="1844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60350" y="4920041"/>
            <a:ext cx="4536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 брутто сельди составляет 23 кг.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74074"/>
              </p:ext>
            </p:extLst>
          </p:nvPr>
        </p:nvGraphicFramePr>
        <p:xfrm>
          <a:off x="260350" y="2662075"/>
          <a:ext cx="8488114" cy="22070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68605"/>
                <a:gridCol w="4619509"/>
              </a:tblGrid>
              <a:tr h="2207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Дано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15 кг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35 по таблице № 27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Х                                              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Решение:</a:t>
                      </a:r>
                    </a:p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(100 - 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,)100 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15 : (100 - 35) 100 = 23 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7410" name="Picture 2" descr="https://gas-kvas.com/grafic/uploads/posts/2023-09/1695882974_gas-kvas-com-p-kartinki-seledka-36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67" r="2890" b="18937"/>
          <a:stretch/>
        </p:blipFill>
        <p:spPr bwMode="auto">
          <a:xfrm>
            <a:off x="4417971" y="4048060"/>
            <a:ext cx="3888433" cy="19760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70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279400" y="-4111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7000" y="188127"/>
            <a:ext cx="8791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24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самостоятельного решения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судака крупного неразделанного, для получения 24 кг обработанной не пластованной кусками рыбы.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520891"/>
              </p:ext>
            </p:extLst>
          </p:nvPr>
        </p:nvGraphicFramePr>
        <p:xfrm>
          <a:off x="224075" y="1777920"/>
          <a:ext cx="8597164" cy="19385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16644"/>
                <a:gridCol w="4680520"/>
              </a:tblGrid>
              <a:tr h="0">
                <a:tc>
                  <a:txBody>
                    <a:bodyPr/>
                    <a:lstStyle/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Дано:    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</a:t>
                      </a:r>
                    </a:p>
                    <a:p>
                      <a:pPr marL="901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?%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таблице № 27</a:t>
                      </a:r>
                    </a:p>
                    <a:p>
                      <a:pPr marL="901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Б.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Х                                              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Решение:</a:t>
                      </a:r>
                    </a:p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(100 - %</a:t>
                      </a:r>
                      <a:r>
                        <a:rPr lang="ru-RU" sz="2400" b="1" baseline="-250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,)100 кг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279400" y="3212976"/>
            <a:ext cx="16287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9028" b="24659"/>
          <a:stretch/>
        </p:blipFill>
        <p:spPr>
          <a:xfrm>
            <a:off x="1059920" y="3985105"/>
            <a:ext cx="6210077" cy="2332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18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урока: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340768"/>
            <a:ext cx="7886110" cy="5256584"/>
          </a:xfrm>
          <a:prstGeom prst="rect">
            <a:avLst/>
          </a:prstGeom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indent="360363">
              <a:buFont typeface="Wingdings" pitchFamily="2" charset="2"/>
              <a:buChar char="v"/>
            </a:pPr>
            <a:r>
              <a:rPr lang="ru-RU" sz="4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Рыбные отходы и их использование;</a:t>
            </a:r>
            <a:endParaRPr lang="ru-RU" sz="4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0363">
              <a:buFont typeface="Wingdings" pitchFamily="2" charset="2"/>
              <a:buChar char="v"/>
            </a:pPr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Расчеты при механической кулинарной обработке рыбы; </a:t>
            </a:r>
            <a:endParaRPr lang="ru-RU" sz="4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0363">
              <a:buFont typeface="Wingdings" pitchFamily="2" charset="2"/>
              <a:buChar char="v"/>
            </a:pP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Требования к качеству 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п/ф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ru-RU" sz="4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0363">
              <a:buFont typeface="Wingdings" pitchFamily="2" charset="2"/>
              <a:buChar char="v"/>
            </a:pP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Охлаждение и замораживание подготовленной 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рыбы, требования к хранению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279400" y="-4111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7000" y="188127"/>
            <a:ext cx="8791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Эталон решения</a:t>
            </a:r>
            <a:endParaRPr lang="ru-RU" sz="2400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судака крупного неразделанного, для получения 24 кг обработанной не пластованной кусками рыбы.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816401"/>
              </p:ext>
            </p:extLst>
          </p:nvPr>
        </p:nvGraphicFramePr>
        <p:xfrm>
          <a:off x="224075" y="1777920"/>
          <a:ext cx="8597164" cy="2103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16644"/>
                <a:gridCol w="4680520"/>
              </a:tblGrid>
              <a:tr h="0">
                <a:tc>
                  <a:txBody>
                    <a:bodyPr/>
                    <a:lstStyle/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Дано:    </a:t>
                      </a: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</a:t>
                      </a:r>
                    </a:p>
                    <a:p>
                      <a:pPr marL="901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35%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таблице № 27</a:t>
                      </a:r>
                    </a:p>
                    <a:p>
                      <a:pPr marL="901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Б.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Х                                              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Решение:</a:t>
                      </a:r>
                    </a:p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24 : (100 -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)100 = 36,923 кг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279400" y="3212976"/>
            <a:ext cx="16287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24075" y="3881040"/>
            <a:ext cx="76440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 брутто судака составляет 36,923 кг.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https://papik.pro/uploads/posts/2023-02/1675751234_papik-pro-p-risunok-sudak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52" b="23557"/>
          <a:stretch/>
        </p:blipFill>
        <p:spPr bwMode="auto">
          <a:xfrm>
            <a:off x="1724113" y="4321659"/>
            <a:ext cx="5597087" cy="212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27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16632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качеству п/ф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701407"/>
            <a:ext cx="8640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 поверхность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п/ф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быть тщательно зачищена от внутренностей, темной пленки и сгустков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Мякоть должна плотно держаться у кости. Кожа обработанной рыбы должна быть целой, без плавников и остатков чешуи.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Костистые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 плавников, проникающие в мякоть рыбы, должны быть вырезаны.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Недопустимы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потемнение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внутренней части и оголение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реберных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костей.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Вялую живую рыбу, а также рыбу с нарушенным чешуйчатым покровом сразу направляют на переработку.</a:t>
            </a:r>
          </a:p>
        </p:txBody>
      </p:sp>
      <p:pic>
        <p:nvPicPr>
          <p:cNvPr id="1026" name="Picture 2" descr="Полуфабрикаты из рыбы и морепродуктов – кулинарный рецеп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68"/>
          <a:stretch/>
        </p:blipFill>
        <p:spPr bwMode="auto">
          <a:xfrm>
            <a:off x="303835" y="4365104"/>
            <a:ext cx="4085702" cy="1954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олуфабрикаты из рыбы и морепродуктов – кулинарный рецеп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32" r="8471" b="5215"/>
          <a:stretch/>
        </p:blipFill>
        <p:spPr bwMode="auto">
          <a:xfrm>
            <a:off x="4369982" y="5030707"/>
            <a:ext cx="3790751" cy="1820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29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-1901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Охлаждение и замораживание подготовленной рыбы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964" y="952206"/>
            <a:ext cx="86625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1463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П/ф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подготовленную рыбу, предназначенные для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дальнейшего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в охлажденном состоянии, охлаждают не менее 2 ч при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 – 4°С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продукта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8°C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Замораживают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п/ф,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выработанные из охлажденной рыбы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71463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П/ф,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предназначенные для реализации в замороженном виде, не должны находиться при положительной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20 мин.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Замораживание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п/ф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подготовленной рыбы проводят в морозильных камерах с естественной циркуляцией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выше -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20°С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Продолжительность замораживания не менее 3 ч,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изделия не менее -10 °С.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5330233"/>
            <a:ext cx="2027717" cy="1520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615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безопасности хранения п/ф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701407"/>
            <a:ext cx="8640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Живую рыбу хранят в рыбном цехе 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1-2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дня в аквариумах с холодной проточной водой (4-8°C) из расчета 5 л воды на 1 кг рыбы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Охлажденную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мороженую рыбу размещают на поддонах (стеллажах) в той таре, в которой они поступили.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Подготовленные для нарезки порционных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 \ф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использования в целом виде тушки и звенья осетровых рыб после охлаждения хранят при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– 6°С не более 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Порционные п/ф хранить не следует.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ТЕХНОЛОГИЯ ОБРАБОТКИ СЫРЬЯ И ПРИГОТОВЛЕНИЯ БЛЮД ИЗ РЫБЫ | Образовательная  социальная се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77072"/>
            <a:ext cx="4634877" cy="2780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17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16632"/>
            <a:ext cx="8640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котлетной массы и фарш хранят при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– 6°С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12 ч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Рыбу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незамороженную специальной разделки хранят при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-2 до +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2°С не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24 ч.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Котлетную массу замороженную хранят при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-4 до -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6°С не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72 ч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срок реализации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п/ф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условии их хранения в холодильниках должен быть не более 24 ч с момента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приготовления, сюда же входит период хранения и транспортировки.</a:t>
            </a:r>
          </a:p>
        </p:txBody>
      </p:sp>
      <p:pic>
        <p:nvPicPr>
          <p:cNvPr id="2050" name="Picture 2" descr="Полуфабрикаты из российской рыбы будут производить в Китае | Crispy  News/Криспи Нью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3792558"/>
            <a:ext cx="6120680" cy="3065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4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10" y="23581"/>
            <a:ext cx="7467600" cy="1143000"/>
          </a:xfrm>
        </p:spPr>
        <p:txBody>
          <a:bodyPr anchor="t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повторения: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743" y="764704"/>
            <a:ext cx="86056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 каком виде поступает рыба на предприятия питания?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Укажите температуру в толще мышц мороженой рыбы.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 каких условиях хранят охлажденную рыбу?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Каким способом оттаивают замороженную рыбу?</a:t>
            </a:r>
          </a:p>
          <a:p>
            <a:pPr indent="185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Укажите, для какой цели подсаливают воду при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размораживании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комбинированным способом.</a:t>
            </a:r>
          </a:p>
        </p:txBody>
      </p:sp>
      <p:pic>
        <p:nvPicPr>
          <p:cNvPr id="3074" name="Picture 2" descr="https://kupimore.ru/oc-content/plugins/blog/img/blog/56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7"/>
          <a:stretch/>
        </p:blipFill>
        <p:spPr bwMode="auto">
          <a:xfrm>
            <a:off x="1331640" y="3065057"/>
            <a:ext cx="6171388" cy="3784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180109"/>
            <a:ext cx="54401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Проверочный тест</a:t>
            </a:r>
            <a:endParaRPr lang="ru-RU" sz="3200" dirty="0">
              <a:ln w="18000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785794"/>
            <a:ext cx="86056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>
              <a:defRPr/>
            </a:pPr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Какой п/ф из рыбы используют для жарки во фритюре?</a:t>
            </a:r>
          </a:p>
          <a:p>
            <a:pPr indent="5334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рулетики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из филе рыбы;       </a:t>
            </a:r>
          </a:p>
          <a:p>
            <a:pPr indent="5334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рыбное филе фаршированное; </a:t>
            </a:r>
          </a:p>
          <a:p>
            <a:pPr indent="5334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галантин из рыбы;           </a:t>
            </a:r>
          </a:p>
          <a:p>
            <a:pPr indent="5334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рулетики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по-домашнему.</a:t>
            </a:r>
          </a:p>
        </p:txBody>
      </p:sp>
      <p:pic>
        <p:nvPicPr>
          <p:cNvPr id="4098" name="Picture 2" descr="https://fsd.multiurok.ru/html/2019/01/10/s_5c3765a09be5c/1048242_21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02" r="15936" b="15745"/>
          <a:stretch/>
        </p:blipFill>
        <p:spPr bwMode="auto">
          <a:xfrm>
            <a:off x="144497" y="4571446"/>
            <a:ext cx="8059766" cy="19538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0"/>
            <a:ext cx="85689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>
              <a:defRPr/>
            </a:pPr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Какая рыба используется для приготовления «Галантин из рыбы»?</a:t>
            </a:r>
          </a:p>
          <a:p>
            <a:pPr indent="5334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треска;       </a:t>
            </a:r>
          </a:p>
          <a:p>
            <a:pPr indent="5334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путасу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indent="5334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скумбрия;           </a:t>
            </a:r>
          </a:p>
          <a:p>
            <a:pPr indent="5334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г) минтай.</a:t>
            </a:r>
          </a:p>
        </p:txBody>
      </p:sp>
      <p:pic>
        <p:nvPicPr>
          <p:cNvPr id="5122" name="Picture 2" descr="https://sun9-60.userapi.com/impg/MpUzgGb7z5wESoWQru4t5s49E1Mraat04yunog/0_GU0DuKA9s.jpg?size=1200x673&amp;quality=96&amp;sign=0b6d67cf68a70b388a97dbd3a40d6271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28365">
            <a:off x="3526235" y="2914066"/>
            <a:ext cx="4917752" cy="2758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29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0"/>
            <a:ext cx="84649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>
              <a:defRPr/>
            </a:pPr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Какой из представленных ингредиентов не идет в </a:t>
            </a:r>
            <a:r>
              <a:rPr lang="ru-RU" sz="4000" b="1" dirty="0" err="1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кнельную</a:t>
            </a:r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массу?</a:t>
            </a:r>
          </a:p>
          <a:p>
            <a:pPr indent="5334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яичные белки;       </a:t>
            </a:r>
          </a:p>
          <a:p>
            <a:pPr indent="5334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молоко; </a:t>
            </a:r>
          </a:p>
          <a:p>
            <a:pPr indent="5334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яичные желтки;           </a:t>
            </a:r>
          </a:p>
          <a:p>
            <a:pPr indent="5334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г) сливки.</a:t>
            </a:r>
          </a:p>
        </p:txBody>
      </p:sp>
      <p:pic>
        <p:nvPicPr>
          <p:cNvPr id="6146" name="Picture 2" descr="https://moreprodukty.info/wp-content/uploads/2022/04/prigotovlen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37510"/>
            <a:ext cx="4964832" cy="29204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27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0"/>
            <a:ext cx="84649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defRPr/>
            </a:pPr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Что можно добавить в котлетную массу для сочности?</a:t>
            </a: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хлеб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пшеничный;       </a:t>
            </a: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молоки; </a:t>
            </a: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лук;           </a:t>
            </a: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яйца.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s://legkovmeste.ru/wp-content/uploads/2018/10/post_5bd19842323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92896"/>
            <a:ext cx="4800533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42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4286280" cy="7060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06082168"/>
              </p:ext>
            </p:extLst>
          </p:nvPr>
        </p:nvGraphicFramePr>
        <p:xfrm>
          <a:off x="683568" y="1397000"/>
          <a:ext cx="7920880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2" name="Picture 2" descr="http://pitanie-tlt.ru/sp/pic/Image/kshp-oc2_resized_sp_cms_400x300.jpg"/>
          <p:cNvPicPr>
            <a:picLocks noChangeAspect="1" noChangeArrowheads="1"/>
          </p:cNvPicPr>
          <p:nvPr/>
        </p:nvPicPr>
        <p:blipFill>
          <a:blip r:embed="rId7" cstate="print"/>
          <a:srcRect l="12903" t="8601"/>
          <a:stretch>
            <a:fillRect/>
          </a:stretch>
        </p:blipFill>
        <p:spPr bwMode="auto">
          <a:xfrm>
            <a:off x="6858016" y="0"/>
            <a:ext cx="1928831" cy="1518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0"/>
            <a:ext cx="84649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defRPr/>
            </a:pPr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Что можно добавить в рыбную котлетную массу для увеличения рыхлости?</a:t>
            </a: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вареную рыбу;       </a:t>
            </a: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молоко; </a:t>
            </a: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молоки;           </a:t>
            </a: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г) яйца.</a:t>
            </a:r>
          </a:p>
        </p:txBody>
      </p:sp>
      <p:pic>
        <p:nvPicPr>
          <p:cNvPr id="8194" name="Picture 2" descr="https://avatars.dzeninfra.ru/get-zen_doc/5248529/pub_64cfde612b27db0318fbfd20_64cfe325b01c1104ddd3bc69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12976"/>
            <a:ext cx="4536504" cy="35406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00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0"/>
            <a:ext cx="84649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defRPr/>
            </a:pPr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Сколько берут воды для хранения живой рыбы из расчета на 1 кг рыбы?</a:t>
            </a:r>
            <a:endParaRPr lang="ru-RU" sz="4000" b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 л;      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 л;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 л;          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 л.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qua-store.ru/upload/iblock/999/akvariumi-dlia-magazina-ghivoi-rib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8" r="6588"/>
          <a:stretch/>
        </p:blipFill>
        <p:spPr bwMode="auto">
          <a:xfrm>
            <a:off x="2555776" y="1988840"/>
            <a:ext cx="5724127" cy="3157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42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0"/>
            <a:ext cx="84649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defRPr/>
            </a:pPr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4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Какое время </a:t>
            </a:r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хранят изделия из рыбной котлетной </a:t>
            </a:r>
            <a:r>
              <a:rPr lang="ru-RU" sz="4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массы и фарш ?</a:t>
            </a:r>
            <a:endParaRPr lang="ru-RU" sz="4000" b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10 ч;      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12 ч;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18 ч;          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24 ч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i1.u-mama.ru/525/bb9/16f/dcc803438e7c3329c7bb8175fc2613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77440"/>
            <a:ext cx="5729126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63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0"/>
            <a:ext cx="84649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defRPr/>
            </a:pPr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Какие нерыбные продукты моря поступают на ПОП в сушеном виде?</a:t>
            </a:r>
            <a:endParaRPr lang="ru-RU" sz="4000" b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головоногие моллюски;      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ракообразные;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иглокожие;          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двухстворчатые моллюски.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kartinki.pics/uploads/posts/2021-07/1626766792_28-kartinkin-com-p-morskie-produkti-yeda-krasivo-foto-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5" t="10117" b="14007"/>
          <a:stretch/>
        </p:blipFill>
        <p:spPr bwMode="auto">
          <a:xfrm>
            <a:off x="2195736" y="4221088"/>
            <a:ext cx="4219510" cy="2519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17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0"/>
            <a:ext cx="84649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defRPr/>
            </a:pPr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 При какой температуре охлаждают рыбные п/ф в течении 2 часов?</a:t>
            </a:r>
            <a:endParaRPr lang="ru-RU" sz="4000" b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-2…0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С;      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0…4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С;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2…5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С;          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3…8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С.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newtime.su/accel/content/pic/48794_krry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408" y="1916832"/>
            <a:ext cx="5364088" cy="3492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78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0"/>
            <a:ext cx="84649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defRPr/>
            </a:pPr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Какая температура в толще мышц мороженных п/ф из рыбы?</a:t>
            </a:r>
            <a:endParaRPr lang="ru-RU" sz="4000" b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-4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С;      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-6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С;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-8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С;          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-10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С.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mama-creative.com/wp-content/uploads/2022/03/1626269377_14-kartinkin-com-p-okhlazhdennaya-riba-yeda-krasivo-foto-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28800"/>
            <a:ext cx="5800696" cy="3984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54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19872" y="32048"/>
            <a:ext cx="27690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Эталоны ответов: </a:t>
            </a:r>
            <a:endParaRPr lang="ru-RU" sz="2400" dirty="0">
              <a:ln w="18000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493713"/>
            <a:ext cx="871296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>
              <a:defRPr/>
            </a:pP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Какой </a:t>
            </a:r>
            <a:r>
              <a:rPr lang="ru-RU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п/ф из рыбы используют для жарки во фритюре?</a:t>
            </a:r>
          </a:p>
          <a:p>
            <a:pPr indent="533400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рулетики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по-домашнему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533400">
              <a:defRPr/>
            </a:pPr>
            <a:r>
              <a:rPr lang="ru-RU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Какая рыба используется для приготовления «Галантин из рыбы</a:t>
            </a: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»?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 треска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  </a:t>
            </a:r>
          </a:p>
          <a:p>
            <a:pPr indent="533400">
              <a:defRPr/>
            </a:pPr>
            <a:r>
              <a:rPr lang="ru-RU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Какой из представленных ингредиентов не идет в </a:t>
            </a:r>
            <a:r>
              <a:rPr lang="ru-RU" sz="2000" b="1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кнельную</a:t>
            </a:r>
            <a:r>
              <a:rPr lang="ru-RU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массу</a:t>
            </a: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 яичные желтки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indent="457200">
              <a:defRPr/>
            </a:pPr>
            <a:r>
              <a:rPr lang="ru-RU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Что можно добавить в котлетную массу для сочности?</a:t>
            </a:r>
          </a:p>
          <a:p>
            <a:pPr indent="457200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 молоки; </a:t>
            </a:r>
          </a:p>
          <a:p>
            <a:pPr indent="457200">
              <a:defRPr/>
            </a:pP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Что можно добавить в рыбную котлетную массу для увеличения рыхлости</a:t>
            </a: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 вареную рыбу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indent="457200">
              <a:defRPr/>
            </a:pPr>
            <a:r>
              <a:rPr lang="ru-RU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Сколько берут воды для хранения живой рыбы из расчета на 1 кг рыбы</a:t>
            </a: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 5 л;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 Какое время хранят изделия из рыбной котлетной массы и фарш </a:t>
            </a: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indent="457200">
              <a:defRPr/>
            </a:pP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12 ч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457200">
              <a:defRPr/>
            </a:pPr>
            <a:r>
              <a:rPr lang="ru-RU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Какие нерыбные продукты моря поступают на ПОП в сушеном виде</a:t>
            </a: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 двухстворчатые моллюски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indent="457200">
              <a:defRPr/>
            </a:pPr>
            <a:r>
              <a:rPr lang="ru-RU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 При какой температуре охлаждают рыбные п/ф в течении 2 часов?</a:t>
            </a:r>
          </a:p>
          <a:p>
            <a:pPr indent="457200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 0…4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indent="457200">
              <a:defRPr/>
            </a:pPr>
            <a:r>
              <a:rPr lang="ru-RU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Какая температура в толще мышц мороженных п/ф из рыбы?</a:t>
            </a:r>
          </a:p>
          <a:p>
            <a:pPr indent="457200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 -10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indent="457200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</p:txBody>
      </p:sp>
      <p:pic>
        <p:nvPicPr>
          <p:cNvPr id="9218" name="Picture 2" descr="http://st15.stpulscen.ru/images/product/227/342/044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296" y="0"/>
            <a:ext cx="1694005" cy="896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467600" cy="706090"/>
          </a:xfrm>
        </p:spPr>
        <p:txBody>
          <a:bodyPr anchor="t"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785794"/>
            <a:ext cx="8606190" cy="4873752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И. П.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Самородова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Организация процесса приготовления и приготовление полуфабрикатов для сложной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кулинарнойпродукции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М.: Издательский центр «Академия», 2017. – 192 с.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Усов В.В. Организация производства и обслуживания на предприятиях общественного питания: учеб. пособие для  нач. проф. образования. – М.: Издательский центр «Академия», 2008. – 432 с.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Елхина В.Д. Механическое оборудование предприятий общественного питания. .– М.: Издательский центр «Академия», 2008. – 336 с.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s://fishingsblog.ru/wp-content/uploads/2016/04/morskaya-ryb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993943"/>
            <a:ext cx="3528393" cy="1864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cdn.skidka-msk.ru/images/prodacts/sourse/65933/65933508_organizatsiya-i-vedenie-protsessov-prigotovleniya-podgotovki-k-realizatsii-polufabrikatov-dlya-blyud-kulinarnyih-izdeliy-slojnogo-assortimenta-uchebnik-akademi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733765"/>
            <a:ext cx="1535088" cy="212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400" y="46038"/>
            <a:ext cx="8253040" cy="11430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Рыбные отходы и их использование</a:t>
            </a:r>
          </a:p>
        </p:txBody>
      </p:sp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279400" y="-4111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7000" y="735327"/>
            <a:ext cx="86284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отходов зависит от вида рыбы и способа её обработки.</a:t>
            </a:r>
          </a:p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Головы осетровых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ошпаривают и очищают, разрубают на 2 части и промывают. Мякоть головы используют для супов, фаршей, салатов.</a:t>
            </a:r>
          </a:p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Кожа и кости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используют для бульонов, чешую - для желе, которым заливают рыбу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theslide.ru/img/thumbs/54a13999769030e2381c71f058524f7e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8" t="60121" r="52437" b="4600"/>
          <a:stretch/>
        </p:blipFill>
        <p:spPr bwMode="auto">
          <a:xfrm>
            <a:off x="4441202" y="3388244"/>
            <a:ext cx="3713863" cy="2536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ibifood.ru/image/cache/catalog/foto-white/1254osetrsupnabor-800x5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82" y="3465999"/>
            <a:ext cx="4128393" cy="275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64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279400" y="-4111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9405" y="0"/>
            <a:ext cx="862840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Икра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молоки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богаты белками, жиром и витаминами А, Д. Икра лососевых удаляется сразу после добычи. Используют для засола и консервов. Икру прочих видов рыб применяют для осветления бульонов и для приготовления рыбных закусок. Перед приготовлением с икры снимают плёнку. Икра карповых (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маринки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османа, усача) ядовита её нельзя использовать. Молоки промывают и добавляют в котлетную массу.</a:t>
            </a:r>
          </a:p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удаляют при разделке, промывают. Добавляют в котлетную массу.</a:t>
            </a:r>
          </a:p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Хрящи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осетровых рыб промывают, варя до мягкого состояния, нарезают ломтиками или мелко рубят, добавляют в рыбные солянки, в рыбу «рассол», в фарш.</a:t>
            </a:r>
          </a:p>
        </p:txBody>
      </p:sp>
      <p:pic>
        <p:nvPicPr>
          <p:cNvPr id="3074" name="Picture 2" descr="https://sovetclub.ru/tim/93205d3d324d5f40bde0164e640842c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4794330"/>
            <a:ext cx="2325659" cy="20636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recommend.ru/sites/default/files/imagecache/copyright1/user-images/530187/9LGPhT8hdIq8DUdtY1J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" t="14936" r="6264"/>
          <a:stretch/>
        </p:blipFill>
        <p:spPr bwMode="auto">
          <a:xfrm>
            <a:off x="4123448" y="4867749"/>
            <a:ext cx="2952328" cy="191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47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000" y="46038"/>
            <a:ext cx="8621464" cy="11430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Расчеты при механической кулинарной обработке рыбы</a:t>
            </a:r>
          </a:p>
        </p:txBody>
      </p:sp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584200" y="-1063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7000" y="1082676"/>
            <a:ext cx="89094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определении количества отходов, полученных при обработке рыбы учитывают три фактора: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Вид рыбы;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Размер рыбы;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Способ обработки.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Нормы отходов приведены в таблицах сборников рецептур: таблицы № 27 (стр. 511) «Расчет расхода сырья, выхода п/ф и готовых изделий из рыбы с костным скелетом при использовании сырья и рыбы специальной разделки» и № 30 (стр. 606) «Расчет расхода сырья, выхода п/ф и готовых изделий из рыбы с хрящевым скелетом», № 31 (стр. 613) – морепродукты.</a:t>
            </a:r>
          </a:p>
        </p:txBody>
      </p:sp>
      <p:pic>
        <p:nvPicPr>
          <p:cNvPr id="10242" name="Picture 2" descr="https://fos-for.ru/d/loso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6" b="11279"/>
          <a:stretch/>
        </p:blipFill>
        <p:spPr bwMode="auto">
          <a:xfrm>
            <a:off x="3014386" y="5157192"/>
            <a:ext cx="3218772" cy="1640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95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4083" y="34925"/>
            <a:ext cx="890949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рецептурах сборника, масса нетто рыбы предусматривает, исходя из поступления рыбы крупной или всех размеров, неразделанной. Исключения: окунь морской, треска, зубатка пятнистая (пестрая) – поступающие без головы, а также осетр, севрюга, белуга, палтус – поступающие потрошеные с головой.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рыбы, которая не соответствует вышеуказанному, закладку на брутто определяют с помощью перерасчета. Перерасчет производят, исходя из указанной массы нетто – величина постоянная.</a:t>
            </a:r>
          </a:p>
          <a:p>
            <a:pPr indent="355600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Следовательно, для решения задач на определенное количество отходов массы нетто сырья нужно выбрать из указанных таблиц одну, с учетом вида рыбы, найти в таблице % отходов и произвести необходимые расчеты.</a:t>
            </a:r>
          </a:p>
        </p:txBody>
      </p:sp>
      <p:pic>
        <p:nvPicPr>
          <p:cNvPr id="1026" name="Picture 2" descr="http://gost.gtsever.ru/Data2/1/4293838/4293838083.files/470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9" b="34679"/>
          <a:stretch/>
        </p:blipFill>
        <p:spPr bwMode="auto">
          <a:xfrm>
            <a:off x="1755775" y="4769768"/>
            <a:ext cx="643731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47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6038"/>
            <a:ext cx="9036496" cy="1143000"/>
          </a:xfrm>
        </p:spPr>
        <p:txBody>
          <a:bodyPr anchor="t">
            <a:norm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	Расчет количества отходов при механической кулинарной обработке рыбы</a:t>
            </a:r>
          </a:p>
        </p:txBody>
      </p:sp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33565" y="922338"/>
            <a:ext cx="8909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endPara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количество отходов, полученных при обработке на чистое филе 50 кг окуня морского крупного размера потрошеного с головой.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 записываем условие задачи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691422"/>
              </p:ext>
            </p:extLst>
          </p:nvPr>
        </p:nvGraphicFramePr>
        <p:xfrm>
          <a:off x="133565" y="2853194"/>
          <a:ext cx="7992887" cy="27279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0363"/>
                <a:gridCol w="4202524"/>
              </a:tblGrid>
              <a:tr h="2727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Дано: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50 кг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36 по таблице № 27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отх.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                                             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Решение:</a:t>
                      </a:r>
                    </a:p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отх.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100 х 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отх.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50 : 100 х 36 = 18 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133565" y="4365104"/>
            <a:ext cx="22781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36352" y="4869160"/>
            <a:ext cx="817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асса отходов морского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окуня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18 кг.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shushunoff.ru/wp-content/uploads/2022/04/morskoy-okun-svezhemorozheny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1" b="7001"/>
          <a:stretch/>
        </p:blipFill>
        <p:spPr bwMode="auto">
          <a:xfrm>
            <a:off x="5073883" y="4149081"/>
            <a:ext cx="2862021" cy="254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68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127000" y="-5635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data:image/png;base64,iVBORw0KGgoAAAANSUhEUgAAAIwAAABwCAYAAADMkJhcAAAAAXNSR0IArs4c6QAAIABJREFUeF6UvQmYbVlVJvjvvc94h5jjzZlvyAkyySQTSJIkSVCQKTFBoETbrtZWy6FKBdTv6/6aoloby7arrWoHKMrWKkUpS1BEksFEBgGZMef55Xv58s1TzMMdzrD37u9f+5yISLSqu4MviHg3b9x77t5rr/Wvf/1rHeV95b2PAFVDuQjQALwFlAHgEB74b339I8/xABTQ/Pj//ff/3/7uv/363nsoXkRzHbwIJVfi4KHD784DOjy687PK36rweLgWfkZ+aXgPNP/pOZ+Lz+N/bP9uxx//v3z+9r3D6/9Xv/7BojjAa0CF9ffe7nhvLdf9D66n+Tzba9G8m7x2DY+oWSOuhoUGbWD7S57mrfcL4wdwcvnziE0CZzU0F1UpGKXkZ/sxuBhhQcICKlm88Jje8Xu4Vg/H/fIWFl7+7R1fr92fsLjOuecsMp+380vxhZvXa//eNy/y3c+1XoX3deG9+PpdnaITa3SiGLnW8pjXHl45OGdlgfgOtednomnwv3nUzsFaB+s0CutQWo3a8nqVrJH1ETwMtDUAD5xYpobWXK3wPkYDkTfgQ9qEtdo2CyXGqpwGPyP/Ez+WR8WrkcWVNVMO/FzWOxS1R+mMXIt1CtZFYW250O2X4ifg1dTyutrzWrbXlM/ndXINufbOK2jF1woHSK6R1wMHozycVrB2gBddcQcOzl8L5Z3395/9bXzy4V9CmvDNNSLjoGi8WsPoxjgUZAGCgbTnjY9x2cJB1VunNRgML6LyGs56WMtNEKOXj9OeYh7y9izLZjYG074HDZZ7KRvJD2kRDMIDVj5jYySWmw44q1Dx/epwjbsiYD5X2N8F5lONbqJhIi5MMIyKZ8mHv+Xr8Zqd4msA49pjc6ywPvZYHwGDAigroK4UapvC2hjKdsVADCJEKkVsIsQ6QhwZxMYjVQZRxDXViHXYHBqVrCMMHK1JNtTBqQre17Cq4L/Ea1hfo7DA0CmslQob4wibVYzNKkJRJhjzp/VixGGNLAwDhapkb7wuoLSsVDhMYk5a9sLxuzCwyspnMbI/Ht6ExdOxF1sYlWv41Tf/Jt52yz8NBvPQud/Cpx7/JXRSINIGkXaItYcVD9EYiRhGOI+ymY3RikE2n5lGxo3kBnMTgsFwk32zme0xoIW7LQNrHKh4MnkN/myMkh9KXlNeVwUjseGD8YNXYjz0KpBNpheQn1WIOH0NzGYecykwm2eYyjPkkUds+P58ZwvHk8SfPK++kmstHVDWwLDWGA6B4TjBuI5RWBqLhqtjeBdDIYLXBrFKkJoIiU6QaIWEBqM9IqURxTx44Xc5wTx5POVbHpvrFQ5E7SrU9H70Ndah8BbjSmHkPUZVhOE4xrCkwcQYFRGGlUFRa5QueB2uK8OLVjWMslBmLOusdAXQMOR9+M094MEysNbCu2grCtBQJMQZD60shvU6/uVdv4Y3v/C/g3Le+ofOfQB/8+S7kSUeSQREBqCTldO/FbD5x2HDZa+asE6os9Mz8G94MdzUki6v2XAaUIi12yEmEo/VeCsa5w7PSqfI57Zeacto+NbymuHJ4hHctsFw0crai+GIF6sVJhOPqRiYzjRm8gj9GMhiDWUMEr6vfAYni0NMYJ2TU03jKCqPqgSqOkFpE5Q1N1WH0OQN4FIxvChKEBmFVEdiD2njUeKoCU0MS0RVyoT1ErxAr5AEzyBhEWIw3NRSOVS1Q+kVRpXH0BqMbSyGOyoMNkuDQRFhVGQYVh4ja8JhqflqFpHxWx6Gn0tphjl6MBpOAwO8FmOx9JYVPRBgGBblF4Y0rovFsNrAv7z7fbj7hT8M5b33j5z7AD5/9J3oZl5irXgMMYhtjyJgbwsE8pdmd1UTfxkO6FUkNkJCQrDmbSMTNBReOLg8TfcfDEXx9Dl+1DbGBizC1xIjbQyVr8eHBHLIY3w/umSgat63tiG88Bp97ZEYoGOAiURhIgZ6MdBPtHiBnGEjMuIVIsZ8EHtZlM6jrB1sHaFmiHMGVR2J66evreWb3o6GF7BLazARDZEGoxQi8cABRwRj4QLTYAy8MuFUg5iI3yHEVt4JkqnoVWqFolZiLPRww7GRMDQoNAZlhMGog0GlMSiU4JuidqhKGkjYF2PKcBgMQXEJj3ILI8lKct0s8YqCq6LgxZWGVQPxMJmOsFGu4r1vpod5B5Rzzj966QP40rF3IqfrZIylRTbhqN3cduNln3wLfrmRPO4BLNIbcLOYZMmHJ94QY9jhOrg84iKfC27lZXlqaXXyFTwEPcb2NRCc8SRsP8b/zJAn8ZjfDEdiUcETOiIsZ5EC6EZAJ1bIY488AvIYmIg0OrFBz0RIdThhvDYn3s3C17F4MZ5+um2GEieQUouHYW7BaxCDUUAcEcuEqGOIWRpjYTgXY+FaSWjiIwZOGTlkYkA+/E4AXvA96OG8R1ET6EZiMDSWUR0MZFTEGIwSbBbEWQxVGmVlMKqsANpwKolHrWBRGo54GZqjeJsA+gnfCe699ShcgU4dYV8+iYEa4VK9ic16Df/rW34db73lHfQw1j96+QP4u2PvQsxwFECyZHghXwquSrZQ0PT2RocwEYBo7T2qxkiUxNLGWFwwkPACwepVFIxBXncrs9myi60EOHiQNoQ1OKZ5Gt9XsEsDotvMiOskBtN6HzjBRvLtId6GIZfG0Y8NphIrRjMZa/S0Fk9jTAgbdNdcThokNxMqCpvb4CcaTyX4p8kIlYeJaBgeRrlgNGIozTdiePr5sJPyu1exfIbaxwFXEJAKNuNPg8I71HWEkh7GKYwrjXFtMCw0iirBxih4mtVRjI1R8D6jcfCOXGwlQFRSIAiqlQysasKvlSwsUrV4mV7hcX1+De7qvQq32F149OI38evxZ7GADbznLe/D2170gyEkPXnp/fjSMzQYSRRlQSQ7/C4+YnvzGMcbRO2ZbjIF5SUFniIYQ8ieZGmaX8TR8AjvMARx8XwfhpXncB/hdYJ3eq7RhBAWvBG3tDW8gG2YkdE/bRtl+3zxai5kdBHDhVGYjRx2pwqziUHXROgwFdZMhbl5FbyjhwopM7df/q2JX+jNnYQlfjm+Nj+nChhBC6inx44kegs+8hEipuMRrz2RxyrxOgYV6F0IholpgNIDhUrkeZWzKJhCEz9ZjUEdYVgG4ygKhY2C2VyE9bHG2jjBYGxQFRpWExow7jN9Jmaiv/VwUS3rxKS8wgATlcfNvavxpkOvx01zL0c+mkO5MoQ++QDev/pB/FHyAN731v8Db7v1nwSDeeLi7+JLx9+NSAym9SZhYXcGDjowehMJN4Juw17K4jWPt+BU1o4L1WCi4KGatd+Ba1oPw53n5tMb8cTuoA6+K6Rtg+wtD9N4Ktk4ydAImQlMt/ESP4zQddxM+a88y0BmgL0psDczmDYxOlojZppML0P/6rj5wSMEX8UNZoynd4Ck5fzPZJt4gr0mRmDQCsZOT6MUsym+awmDHDVJMZOiqrnGCqWO5T3oWWqfwrkItdYYy+eKUSFGLZmQCt6m9hgR5xSJZHFM/Qcjjc3CY6UE1kYxqiKTVLm2sbyPeHxyXi6CEyhZQpdj3JRfgbdc+zq85Lo7kPfnUDFMFDVcAXTPDPDAt38f78KH8e4f/t/wgy9uDOZxYpinfwFRHIBteyJ1EzbkgBFfQMHWTuJ5cBPBeuVXSXm3QW6bbreZUOtlAq5pTn+DT8STtEbEjWg8VJt9tRgoAMfneqgQ/r4L98gFbT++A/JsZXotd8S/3JUBB2ONuThCVxvhThJuMnkMy/S05XpbM9MSfmmWcoqFnKzgNU2B2UXAgHJImE7L/wgm+XySaQngajhtBORaZUK2JGHdwNLb2FSMpuLjJBF9BOdi1AS2FVCSTCQwL7VkSYOxwubIYrXSWCsSjMY5bJWiKnOMib1IOlbBEO24xh7bw9tueDXeeMNr0ZmZw9iEtJvh15QevjAw5yPUj9yH95z/NbzyHT+Gd9z2Q8HD0GC+SAxDwm5r4wIH03qMkC4HUqwl3xqzec6PEEYao9NA3ITsNnSH8BFeK3xvY6QQqoIH25mqS4bWAMutfH4LCWyHpDbUtfbThqutzWuuK/BJPN0k74DJCDiYALujWHBNBmZNxDGA2eFiA4gOiIibSwxCE+FBsaqC0wxSNBxaSgs6ge76XuD8NVBXPQBrRqiVhiPAcQx6sTCqFjHi0RQKM0aZDjFUzM4SoE6aDIo8CRlfg4L4hge3cihcLbiGWdOwADYrYI38TNHBuExR2gxFlaEu6aUi1COLl3ZfiB9/+Ttw1VXXYOjrwHwThhBD1VaoCF956KUE2bFN/Pkz/xeyu27CD7xMQG8wmC88/U4YHrtAmITw0BhM6+pbL6LlyG4/b+eGtJhly2i46EQUjeGI92h4lBb4BoPYZmzFSBsSsDWiYDDbDHFrpS3pt2W1O8oGTNVpkDuZc2IzKXlwgRhgmDlp4FCqsDtK0I0iAb8MS+IpSK0LOSi+d8uzSnbGzFCIP2IZ/qwE15BBbr8Sa9Bf/vewJ+/AqHgv1J33ok5LOCkpMMxZidvd77wI7msvgelpVIcvwh2+jI09p7CWr6CQ7LEjCISlFl9ryZ4IygtrUVYKg4qcEcOSFo5mk56ljDGsM/i6i1EZA5sZXj//avyTO38C3YkOxn4MEyWo7RjGxCC3J4y85e8V9CWP6EKMB098FGuv6uENt70tZEmPXfz3+NzRX5TUi7yFGMxzFj4ATKnl0IMI+g+nvsUdAaOEv5WsYEfaLLF8B3Dd4lZ2GGQwomY/Gi8jtZWtFD5gj0B6bZcrWu/z3DJZEw4YSrYy8OD5GBpbxlrArw6Z06EE2GMy9E2EriIlzlesQ/rbeET5bM0atK9ba4aLGjW/xWhapjrgpd7a9yDDx6CzWdTffhpD/X/CvvzDKDolVAkkZYr84XdAH/1x6N2HoDoRyrURonoTrnsMw7nvYGPPN7Ey8zRGmsbC8BWyMqbdZW1RVRXKymJgtbDAwzLBJr1LyXS8L54n3ZzDWw78OF5x29uhc5YT6q0ShWAbHoyK7E8ofUSFh78UQS1pnHvqc1j/3hwvue37WuLu/bj3iXdKSuhagBIKvfLFOBtOenvCm7DTAtsmbd6JOVocIvBzJw3TZjU7CorboaQtHgYg3RJ0rQG2ZYrnQvFQTqD3aTmUrePd/LKVJSlmf4EsEOMhb2KA3CgcjD12RykmTIqcwJgZDo28cdchNrf4qjFcBRRSSqiFfqgZ4r7rzScvvBfR7vfB9AZwZQf+wUsYrv8W6pd9UMBw58l3I1r7WeCKSfhZwGce0VjDbiqogUK0XgLjM1hPvojVPZ/E0twj2IhWxXBJjpKzCZ4GgfEt6W0MBlUuwHdU5jCDSbzp4Dtx20v/e1Q8BFKvMpLBSUnEOUQ+BsoSWqVwJNPWK6jlBGrBY+Pow/Dfl2PPi28KBvPguffjM4+8U/iJcCRDbG+/dtLyEnIa4k3ce/Ok4A124pNtlnbn63CjSOwFIwnPD5ileYzZklTsWSBrSbqGtdyRYrfPl/SXKSw9h5BugUEOni7Q8Vv8T4thhAHdNpiOVjgiBpOhGyXIJUUmUA01JqaGLbCWQ8EMmeEOwJhb4JgrOam9Bc/TrKEH5tZ/H2bXT0GnQyH54nEH1ZMbqDZ+F9nsLGB+An7CCgEWT4TKtByVoYerEoEFrjbQKwp6fQmb/gtYmP4QFue+inFSCJBl2j1iclMCozEwcjEGNpMsqhrEeNW+X8Idt/48XEXeRcGTj3GBoNUE06xwFwqsHgjXVBcw6xr1ioFesMCJS8BrNfo3HgoGc/+Z38anHvlFSTG3Eg6xDG5eG+93LjwZzG1SbQsoN4xvqCAHwxDc0wDbFqvw+RLiZF13Zj3bmU3r8plVtR6mDT9t2KO1bckqmH00tanWaFq2OkgLGgPa4mAYnrxUkCcMcDhTmI8ZkhLkvKxIw/hSMkMxmCYMhtBJz2PEoIklvKaXcaicEdzD82CUQVYAE/gM9PxrwfhD7o+gMuImf3MZLssRvyAVAK28gkko/6iD0VkH7Qh4a+HbVKnhNxOYTYV64RTW3J/g7OGPYCE/yoRL6I5VpzAoIYSeY9mgKHBT96fwujt+C5ZGwddUqZQHBCaQFBTGykGXoU7D/dIE1GsaetXBL2hUlzeR31Eje8GeYDD3nf5t3PPQL6ITP9eryCn+B0Dzu5nepjrfZjjkQRqanmvMqq8Yzw6M0tL+rRd4jpG2l9CGOf7tjnqV/M13iZjakBQq6eF0ixckOae3QS8BLivGzI6kdmQcEhYlI+Cq3GAmSsVgMiEYaTB10Ki4QKMLO9tILaRS7lkctKgkJG3lCw3AA/LVg+jV9yI+dBWQcGsMfGWhGAcvlRh++zK6r7wCbqKCG2sYZts0Tl6jsL4UMSn4giehlixHbdSIXQ/F8dMYnfgUlm++F09PfRaboKE4bFasqymUY4V5dTve/rKPIO3tg6sHUlUXGomA38UC2dvd1BVZ4WB4moTosgJWLdSygl2skb5shOyG3cFg/v7k7+CvHny31FYkLAk9FYRGz6lEN0axBU5DGamVcwglw/AnRLToVkjTN6KkFjBv8ShbgWrLSrcypYbJDWxxeIM2RH63Jq01kDZEtS8W6HhW2IMHE5BOiUZT5+GekXdiNXlXqnFNnmA2jtA3GqlUsAOGYbpMK6HBBOMJEotQX+IJraVIKHUshkPyHcZLBby38ApM4tPAkUwMhkZmaw8VsWwQY/iFC4izPqKXdcXalNAlTGsDT8NwS+mFSA+qMZIsQbkQFHbu5AnUn3kY2ctuwqX8z/H3M7+Pc/UF4XMoh0gHfdx984dx6NBrUNbELfzsrH2FrEzVNTwXobIB/FYOqtZS7Y7o4hY13EYNvaaAFYX41hrp8ye2DeYTD/4i8oTZQchw2kxCOIUdhcEARJtaUZv5iD6l1akEcMyaEx+jNqXFN22FuUEYgcbfQRRuE3DP5WECbtr2fkyXCVy/GxttP+O5oZXeRhCHpPjEL/QuXgyGRch9ucFVeYKZNEEvMuiwONiSbwwltP5QVdtSv4nehyk7CwhSqAxFOOrNRBSlPSYWXo+e+guYqyP4hKZlQnih0i+NUZ0dY/ylRUy++iDsrgo+snBc/3FIP0W9ZzRsVQue4gEma+rXI2DpPIqPP478pbfDTGQ4vfCfce/0b+B8fRZxEeElM/8cr33Vv5EDTDJRwD4r60I4BjEVAZ8w0lzNukZUsSLvoGsFdYniKkBvKrgVh+zFEZLnpU1IOvW7uOfhd6ObhNSYLp61lp0bKDJBVoXFYBqCrS3y8d9bcojWYIIWRmpO/wiz2+ZgRAfBCewoSDZGJDJLqRw3oLgBxkGRG5zpdxe9g0SywRkNuGqxj3jDRnIaE8sYiFZmT65xpNvHXNbBRJIgkypzCaix0PmQkGPFo4RyRGC1w78l+Q5SDr4+PSvDuAKmV34QPfsh+OcTaFYwPpa/U9ZJobfgAf/sCjCo0f2+edSzIYXXo/BaJOZMHEnWwmjCcoR2FnrMTbwE9+fHYfJr4N+wH/FKiRPnP4mP4D2oK4Offd3HsHv3jSgdFXfct6YEyxPMcgUr5bwWyjLp+aoKsYslMqgR4BccfKmgNz2wppG8xCC5JmlB7+/gMw//kgioeBLb7CJUSYJxtJI+YWIbjLKtSdkKBFsLyoUVyeQWt9KkzE163m5qm4FteYutSnPjh4Qg2y5XtGWEIO7Z9kT0HK1hPFdOsdPwQ4hlmGK4YWW+x5CUx7hyYhK78glMpRG6RiEmi4UNaK4egaivJBshQOUXU2iuQ2CmQ9htK9mtR50d/Dx66t9BHbSwVK+xjinFLiN4hVJgd2GIzX/7V4h2zyH9uTcimgGqdSulhLb4SiDs60jKEMRerEv4tWUUHzkKU+6GuvkQklsiqKMWj174CE7OLuKuu94ZZKqxhn/oSax94QF0f/SN0HumYAov3obMtLwHd710MCLf8HAbHlj1ArTVhoPa8IhfHCG+qvEwD5z9XXzmkXejEzc1HQJG4UEaHa0LLjeU+ZvTtENC0G62PH+HtEEyoWYjW7JOCpcNcN1J1LUp9s4wI0bVeKfnML3NkxhaWmzyj4WjsJlNltVYrhiZiBYo0A7Cquk8x57eFPZ0+5hKNHoJ2V/+4SoSCok0nTqVcKzyhtekUbQGIzIHrlZbT+N71MB09R7k5lcQ7bPwMZ1/kEgaUfsHcXg9rFD+6THYhx+GOjCLyZ99NYoDDnol6GqYp8W5gZMKYoRKlTAloJc2UX36MqJRF64/gfjmHtS+GOWZEXAlgCMdeD+CP72J8pNnYR5+BHjFIWQ/+Wr4cYFapA+hFCThusmSCHjrFS9eTpURsO6B9Rrxi1Ik19ADeu8fOvM7+LQYTINXGq5E1BNNqAlC7gar7CzstR5kR0hp1W7B4IhZW+1KYF63RVKSz4gb2hn+nrP5O/igkMoH/kTqPIbSa6rLttPmFh/xZ/s+ktm0pR1mH5VDRIzggUmtkUddTOc9zHd6mOkB/dyhFzsYs4KEijWeRGYUouBv1qFpPqmp9wkqE6HsLdlyho7KYcb/K2T6V6EPFPAJWXQlXQYsUtLI4kShfnQN9VfWEE/MYvjUd2BnM/R+7Fb46bixyApRkqJAjYSdC8zYLqXA+grsly4gcjNA1gOmU+BFEVRGQ6ih9nr4vob94hL0hV2oT3wN5YVTyN/3DmCWxm1gGmmJtxa6YjjyiFkAXSIItvBDBU9vs6KQ3WoChnGUaJ7+AO55+BeQRQY1gzCBYa2DGJk6UcY5bhTL68QlUqT2SBi7W7ywJS1oZAwtT9ycbMZ9kVI2BsANlI3eaR3N763gSAi5Rogl19SUBiQ7FKE6U2Qnrp0eQ2yPhtR6P3oBr5HydehRHHBk5TCuqF+DqNtHlOxCklyBbjwJ3fEU4kLrdahoAfCXoPAoNB4C4nMicWRayrRXWjyaWpJ4G3GFjfCdJ1dK2QrT5leRx++F2j+WGlNE7RK1xiIcr+ErBfflJYy//gTSySnE+w+gfPYs6m6CzpuvA65mhZlrb4E0hq8qmJGBfRDwZQ3/2HHEvo86n4Tq9qF2a6gjVsKL6yhEB4D6/grmfILhfR9HvFoh+um7gZd0gTpkSF6T5VWoRyEbjUoDv+ZQMf1fi6DPO9TLFbqvzhHfKBjG+gdOfhCfeOAX0Empx6DYhoLSsHvPyXJ4qprsp02BW5aWGxLqlg14bVLQFquIgYgOKQDWLZmCWEwDYJuuAT5C0C3+Z4dFiVdpWFpyKvydWR2tKuZLtJ5GLqMRgjmPrtSMNPqVw533/zxmn/9vURPAkShjZhgrlIacRGgHoaEyp4FfhRqfQl3eBz/+Ejy+gQLnBUtI3YwdBBKGyWlUAkoDTR34p7n8N9FNfxl+biSZVOxocE6upRpZ6HMa9QNn4Z46B9PtwU1MIjI5xpefhUlyZHffCH01ZZoVYmIepuzrgH+MGMTDPvwMVJ1Bd6eAqA/f1TB7a7h5niiLespDr9VQJxxGT34Z8QWF5DW3w981A+srGHIvMGIcEffbG/EsbqQQXVCwF4B60UEVQOeNCaKbGZKc9985/X584jvvFKa3JaRaj9AW3qTgJUuxrZATeWZDqm1hj7YzoKlKt4BV/rLZfSKblnltBHhb9aC2jUWEV012RCNjPA88ihLwKKp4GhY1PDSItmTRCKM801O6WG0wSfFApDFtI1z19+9B/3n/M+wRQOVkwq14C3opEoQsOhIGyheztIh1a4LCIfzoODD8BorRX6KwfyfsrRSdG++iqfE1VFWH/qip/r9Bkv8ykskCpRi1hisaMu4SoC7GKB8/jmgJqGfmkSQZqjXWiYYoTj2C2E/CvOZG6Dt2oZ5lsdJJMdA/ZaVLoTh2Cvr8CCruwWQTUGkKy76aKxRMH7DsM2NPkh/B3XcU+qkx/FXPh3rrHPR0EEmxkc6PQwW/9ha6iKAvAPZYBT00qEtmZUD3rgzm5rgxmOMfwEe//QvIacUiPQz1Es10rGVuW43LDsZWdK87ym3tQm9hFMohJZsLzW+tkl1Y2MZoxEE09R/JYKSBrtUBs1WCKWojRWjSfaH0IxoR0+6gnRWhFo2kSbXpARIP7MI8ErMsJ25+fDPmvvHvYJ53O3C9FqkigTPTYFYhg+AyCLf5UE3QJtdKERVTmhyWB8Suwg3uQ7XxCZTDe1D583Jwomo3ouIaFP2vUbSGmdkPIU1+BKZbo27yf/I05Db8Mwq+9HDHL8KuOMRTc1A6AbtArK1gFo6hOnsiNBa+8EYk378H1aEEFT/K4zXiIoFdW0T1wEmk6TRs0kfc68PlHdheCTPngdkIhSpgZkfAw6vyHU0fhn15H/p6ImryMhYY8WMbWIrFlyK4RyrojSB8F734yCN/Q4pIDMZ7f+LcH+Nv7v9nuLhRY9A0WOkgXBAancouwRVtCZmHjydrR3+QHMjGeAIX2XAeTSU59MIENX1b86HhsDtQqP3GQ4hn2ZI38oQ8V4zVGseWkVCk1ehahJ1lqV7IOaAHjf1fehPmDt2JYubbyHEd1MmfQ7x3BuqQA7pMdxV0FNo9FK2OtaBGjxsq7hbaRaFtlNiDwii6bqTwegQ1egIby3+Cau2DgOsj++K7UB4+Cnf4KPr934Dpvxx6gi0l1AFX0HUEf6KCWWfnZAUsDYWGV2kuxkuO38QGlrK61YvwKxcwWlpEuv9KJHddC3dTF9X9q4jWO4KD6u88DjOkt5wDOl0gzeD7KUxHwc1ZuH1DRFMd+Asj1F+7BGVmgcM96DtJ7DRttBQQy0FLYR8fA+fJz7AariUc6VIheW2EmKk7DaZY/Qtsnvp1LA9iPLhyBo+tLGC5ZpYQQCUFU0EP02hydwDXtp2j1ca0oaYNQdLF07DHO4uD3BvKKQKYDRwFibS24izGJRvPrIJGJY0YoXVDioZNwx1Ta1GgcDJBAAAgAElEQVTp7whNCtKQN6EN5v/mSvQeeg+mfvRHUU2MRFLgIwfPz9YDrSqQkQ1S5gGRCrgTJqQ5BkF9R6MP7auB+JJmdXGhFn7jaxhd/h0kf/cm+Et3IH5FinrfBFS3AzOXCA0vTuZcDXUqfG5HoLNaQxUx6thBcQGWCulxr8mfbHjYcg3x+hL8hXMYpTHy110HP9eHOp9IS0t19jTckycQZ9NwEzNAnMHlfcSdCMXacZhbe7DXzsFTrvDgAOqShpqdgP5eDWQBF5HXUQzt5xXwtIcfB9KVxiKi+bFG9BqN9BbyMM77Y0t/iNPP/DKu7x1BDxM4tbaMr51/Bk+uDwJ1LwU38i+BxWzF1WRcW68SGNbQUdeGngBSQ7N5KAhuV56lnYWnO7DfSKLQcEYASgPYwjiN+m6r2sxw0TS3Sx9QHIxFDJDFRjEqNmABEwrYc3kP0t98E8wdP4H8LbehNgV0QlRiMXY8FDxpgO4p2JwKO/IkoviVsr+Ac9aRAk0sG02xUfCozDIUDItIPgWSBZRfvgjzzR7UdbPwzzfwuYPvO0QbaxitenT1bqH2lS2ldjO8OEDey+SkSEGG4WFQQKcx6kIhGkeoihHM2mkUl04LKLbXH0E8NS8aFudHqB55GLqo4fM5qGwCyLpUZkFfehL2BVcDd8xBRwr2TA3/6Ca07kG9NII+TPo/pPpuTHBsgUuhSyJ4mBLGZbCDGsn3mWAwklZf/D185fjPiTzx6nQW12dXIh2n+MalM/jyhfNYHBO0ibcOWhYmAzs0JwI6aRxRcHH8X9RkQ602pPUu4lEaPQ33KmePUAJpks9ih0wa14NxBX6jaSWRrKupfLdShQa78Ln0KDScWLG3iBvjMeWACZNj4s9+GMWDNyH9odcgednzYOnDdRyMexmoT1uRHuhrNfRubn4lXobNXUH32+bpzZgQSey2uzhpQJUuYHQOPL6E+vMF9Pwk9A059HTodR79+d/AbnYQv/LFSPNJeIKc0qC6NEA81YHucHJGBV0Z1OuVVIw9UpFK+iI0etuVs1AXTsKurgCHDyG66cXQYwN/+SzsxWehTAJtulCdSdhyBc6vI7niBSiv6SG/WqEuNKqnNmEuZbBX1DC3p6KwjMiTnFdwp0jWNQXlccNKs4SwbpG/NkZyS1MaeOj8H+Bvj/2M1JJ4UicQ4+pkD3ZjBhdWSxxfqzCsLJ5cvogTm8NmbAf7WyC9ydKwxQ3joje91gJgucOSRYTKcatToTOPlEMaAf3MSItuP3Hy/llM+jtkPxIqttQUoaBJZRkLasIHiZo/THuhkTD2J9pKJ+OUsphx7HQEuo+/GtWf/gBskqP/9jvhbzsk3iGDQnHCQm9kKMsCqqyhrtSIn5fBpjU0STJhm0IjWMgUoxBCxfPxw4Usi3IEbWq4UwPYz4wQZdOwtxhE8xGGTz6D6EvHEc9dheqaSfhujMzPotwcwa2NkU31YXssXPJEJmxIgl0rpEDpC3IjCmXhEBcV/MKzqC88hmppEf6VtyE9fAv0xSHq4/eLlzFJH5WJkfaAiodvch/czCSwBzAzCnZk4Y8R4NbQd0aIJhVw2cOdiaHXbcP7kC9ycEy7ucZLHvnrE8QvbrKkRy7+Pj5/9Gcw0+lIO+V6MUY5VOhVXexVe9FNDmB/1sPXn30U9549KWGJrluyEvYyMbQwzeWYiQbkhgw6hAtROrKErsPEBqbqaeTRzRQmMo/pjsJkzk7E0CfEwiCNUJR/O8YAsVbD3pyq9hhLuYK0R+g+FMxkgs5lylA9pzBhPZJYoVPPw33knwMnD6PKY2TveCWiG+dQrVSIz2gY8hslhJcoNy2K2QKdWzpwM6GZjXNYaOBs01WKBkNjCTNUpHmOeEgIRge9WKD6+Aa0mUJ0o4HbF2F4zzcRPbUGfcUBpC+6CoWuENkUekXDrWxC756BzywoxHGVQ0w5w8CiLkpEvRRu1UvYo6dhicCdewL2wnHUgwWYu78X0a5rgYdPw594AiZKYfM+9Nw8dB7aev3UPDSLV3YMP51DrxMbFdDXp9BXR8BxC7+s4EbSgy9MNSvkDEtCqywDyevpYRrQ+8jF/4QvHP0pTCa5sLprQ2BpxaIYEd1PYk9+Je7aewXOXjyGDx17BFWDO6TpjJskhrIzJd5Wt0kIYvYiuCQYEFPibuLRzTVmOg4zHYPphEN/2MJKHjRkSiwSBuFSyMCYpHF8iPTj0MMwZNHbiFGy9YMhDZhUCpPeoxdxDzRJUpSPvQXq3ncg8SmKbo7o7S9Aks2hXmIWpKGGxBU1rFUwI49xt4S6NUK8l5R+LCk3r4d6EjEZuTYWMsNYFGl7o6fZrOE+vgKU08ARwBwxGH7s60jXclRlDTO/B37SwPTJE/WB5RLYPR+0vN2G9CzJTEeoByOoyVg0KVJB5hsVvNYl1OeOwZ1+AEW5jvT73wA/fy3wtcfgFo4hmb0C5uobAkAniI8S6E6OelwizjoCttluZ2Ycohs7wEkPDC3s2MNQl8O+qDqUL+g57ZpH+joTQhIxzGOX/hifP/rPRL43GkcYrUYoRgql6iI1PXSzCdy9dxc2ls7hPz7xINaZalJ8RM8S70yVm9oRPc/WACLOYqH+JAwfonF1Io1e5tDPFGa7BpMphUsclUHsEyrmzFHaUNAKysVoRN9BkikwywwaktF4KvyDhpeqf/ZOk+ElpsnYkVjvgv34z0OdeyF0kmLUS5DeeCOiiUnhItyAZRCNREaFWKnmVlkB/yJWaQFLQktYmgCEpRrPgyOykqbIxccLB/uxZZiVDLi6C31VhdHHv4PM74Ifj+G601JQqVfPwHS7QDaPaH4vR0vARzWiLIYt2fsch5k3wyHiXgq7UCHVCcqCrKyDW76M+uKjcCceRlkNkb/6bkS9azB+8PNIZg7AX3kQWudQSRjpQepAYHqaSdlHVxpFXCI6ksGPokBNDyneCuSsqvk5jcg67YZD9oYIyc1Z0zVw/o/w10/+C7hqAqMhYCsKY+jCWG/pIzcWd07lKDbX8dETj2HTljAMQUnTciLG0JAvtMgmI2KIp3qNE5948rNYyU9OT5jIgYncYCIy6DFscHOZAYmKkN6l1Wo04Iv9wWHU0NaoLQ4A4Jcwtc4g5sYDyH0IbQyRnNqgqYjPKuDo6+A+89Mg9ytEXa+P+IZrgDgXra0ds8QfYLqMv6P2FiWSOxTKww6aE6cQOhbJ6gptuSW2CSo7P/SoPr6G5HwN/7y9wBWrKD77OLKJw6iXlxDrOIwBW70Mu3IZ0d4jMLsOws9NwmQsVTAMyCQm2bBqWEHpEjrpol4ciSExhFpmTivPojj5KKpTD0HbCNndPwGYFPXGEvTkbsRxjDqJKdsS0MdkjsVRRJm0kTDkJfsm4PuAY3WavblNQZLGyhoTC7V2wyJ9Y4T0ljzUkh48+2H8xXd+DomflYV30t/bQWI6qNhklZS4JtZYX1nENxafhTNMR4lfSLmzNhI2R5jfHa0ofIxZEHWzzIT4e5YAvUShlyr0OHvOGNlcMax22oFAyyCCEv2uKKialtymjTaMKwOiOoNxUw0NvgFnh8joSpVDzlfhkZHxYDw3Odyn3wucehFMzr6dkWyWufZQmO+2HkIsDTMeK9SJESV9mYyhX6uhpgPeIdiV6+IzyUSz/5rvQInlmoX6zADq5AZw1X64yWXYxy8i6e6GvbDQEBsGphiiOPM4kvlDqPZeg2TXHFQvluyTXptFPIY+irP86gCqF8EONPKCEyRqWFfDri5ALZxAceEY7OpTMJhF760/jWo8gCaxGEVAzCPj4asScd5FXddwJkFclygJkqcmYOYV3Jii4GAwXAt6b03dDQuZQ4v8jTGSF3fCfJhvn/oz/OW3fxmdeFa8g3EdwPXCSC03gjcj6GIdm5sbWPUbiNgSQeyS8KDWkgYHQLstYmozJ3qUNFaCI1LjpfzAFJq9QFS2cfBO0sxWEWKOEVSIscYiJAvaHpwYjIgSglDITI8eBj5+G5LnXwV/eArJTAe2rxAlQ1RmESoeAvEGnL4M5Y/BP/08xJ/9H2H9RBgmmKWIdu+HPjAHt6lhywaoV4CONCxlDiOF8d4S2fcFERPrbEGIztQ6dEcK6mUP05oD/noAe3oD8Z451MML0gCvTSYGw2YxrSN4O4I7f0z6g5JrXwLF0sBUR04XVQJxGqEejhHRemoDv74I9KZQr49huNBlGULc2kVUF04A40X4ldPw84eQPf/ViNIObDPbhO/J1toozQNdQG6sKmUeTJ3k6OztiJ6HXkYmm9FTkwVm6GPsH1RI74qRvKQfQtJ3TnwUH7//f0E3mRXShpkHVAe1LeDrAuvDFayPFkRExNQ3iRzy3CCL6zBPRUTNzcw6mTfSsrA0kGBcZGZT8i6Jkp+p4s9EwLAw8lIvorGEATeShbVTHRvsEOjrUBcM5KBCttmF/b/fjvr8teg8/4XADdcBMxOwXYOoM4LtKhhabc/BxwPYaBH+42uwD5SIdBcmjSWk4cBBJP1dqFZ5/RRMhYxIR0HIDldB3RRDvTgYsvI0byqZaDyc5MDBPRpurUD0uQrVhbGEqHgwRDU7BbO+AXv5YhA+R2wWG8OsLmF0+QQ617wMavcBuH4H0eR0SOGpOSaoLyuoOEe1tiSZjgjDN8lTlTCbY9TFBrBwAeXisyLN8NYgufkNsAkJOQK5CeGVZOMtMVIPpHXJ+bDrQY8s4oNzqDMHNWRphd2VBIqUP/BPSqiNEumbEiQvbUTg95/6GO6571fQSadkPBclDeQDinIDq5tr2BysonJjxGmNNLLiIXq5Qpo65GkAtDQKbrqk0toKx5KxQBh5MZBE5rHw90jSZs6Ak1pS23XQTEIK4z5p5cHLtAYiIzpEexLm0Yp8mTNOSPh984cw/sIdSHbNQ99yO/SBiRA2WLHtlJKnO1NLyilu/8Iyig89hnRAY7HCXUiHwoGr4H0uJ0sMgYKoiAchgbcF6o6DeXUKva8ZZSzSTBpWYDFpXH5xLB6GnqYebMBwOOHMXvilS7DLG8LtsAIOO4TbGKE++zT8zC6YQ8+DmZlHlPeByY5IQNtKvq1KmGKMeukyoul5OLaxshd6uAk/XINaW0WxeAFqeBJRfx766jtETM7OBJdmkr0ltUVZluJ5HJlrkXFoYDBCPDcLP5fDFwH0EnRLX1RVwbEAu1EjuitDfvtso+k99Ql88sH3oZNMoiwq1LaSsVer6ytY3ViDtQWipEKSWQGtHPvVzT2S1KOXclacEpwiYUgR1xDcehk8GNjXJkOSOXKBFU6aRZZ0u5mf14LdbYNhHauhlF0IV23PdqBeAheUn70N+NxPQdfz8PuuQPzCA6gmslBUnHICzmtfQHXCjBcdxXD3Po7664uIFMNA2s6NhZ67XrKK0OjFdSsR072zC9M4uD0W5ntiqIxzVppuPfIVBLy8ooUa/lNrUKMK9cYiIhZsJqahllegBiNYV0g6HttScEVx9kmpUkeHr4Oa2wfVJ7GXw0zMQNl1VKeekg0jg8k+qTruwKRsW8kCezliaNoAVpZQXz4mQjDzvNfAJ4QU9NZJ6FCoCviyQJRmsDE9ewRXVHCSXWaIrpgKPWhjKu2K8NnrUjyiWxkifcsk0tvnQi3pwbOfxD0P/hoS00M1rlAUIyxtbODS6qp09rPOk6YV4pSewwWD6QB5puT3hJS+4BQj3oZsK41F2FdpHHNiNBK+aDBNwbEVOUtGJBMcGxkDXaXUbXYaTKN7bxrrQvIX/i9b3wN7zzuRxC+HzzT0lQeh9nbheh3oaQ+VeLjYwsQVSupbOEHzwjrGH3oE0ZqBMjminK2lBUwyCTXFltAwW4rSTNLO0hvExrK6gL09gXlRuj34SJTsRoB/vThA/bEFmJp62BXotA9tYlQra9DFUPqBaJDG1fCsVi+cRbm+hmzPQajd++H275XrHfplrD30TUycXkH3ppfCT+0JrbbdWSmg0uuAB5lZzOYS9OYA9dJZlNUSOtd/L3R3Rso4DDuG6qvIQI03xXPUeR9GBa+p4kjY32jvFBRrWixDDEfCSbHJX4ZKXVpG/I69yG6bbhR3p+/BJx7414h1H6NhhbW1NSyur2F9PBT2VLBKWiCNHeKYBuODweT0JFqMKE9IkGlhVsniMhzFDS6JKads1HIyMWFLQxMkmDQOhqBQPAzhaGssnij1AshsFMDbw3oagXfiE/g//xGk0Y9D9/qoJjrQu6egJjvQswZ1t4bi7BumYhw4QPItSlD+zTHYL51GFnVhdSaAn+9vu7ug0i4UwSkbyuIIJu5JVpWUI5QTGtFbJykIFoViIoOSA5bziyXcX16EX+JB4yC9adRr6/CjGqoaSPOzqO5kEGEJu3gR5eIZpLv2wU8fQH7r1bj07c/g/Jc/AzcY4gW3vBn62ptQzeyBnpgQsZSKUyRZCjek1xhDrS3CLlyGXTwDFAOYK2+EnpwPklImJGx/TVIYW6EeF1B5L3xSjicRwbqC6iVS/zKcHDoqoGuLuirEwNzFJWQ/dgTpi6fCnN4HT38K93z7N1DVGZbXV7GytobhmINv2A9jEccFsqRAlpJqD/WZTurEK3LyZhIzNNHD6DCfllMqDes7IfUU4o5zlZqGMlHNNZoX1k9aTBIY3kbJviXYarUUAe2G5zbV7MZgSAjGn/teuAd/ENmdb0IdFYj7rM9k8J0EmLXwXS9CbCrqLPumCbSXC5R//CBwKXgRzUZ0nbEJFi6bgk47wrfI++ZdeF+INJL8BW6bQPSyTsjWLHXFCnFhUJ8sUH35LMz5VejpKSkE+ssLsDy54w2YijNkAntNL+aWV+AuHkeddRC98k7Ar2Dxnj9D32SIkhzYfSU6+6+BOXQtiqQn08ZdlMMKVUGXxg2v4M6fRXXqSdSXzgGzh5AdOAhkDFvcw1iITp0Y2KoAp984wwlbzILY+chOSAdzcC6k1EUJXZehU6EYwy9tIv+ZGxC9IA8G8/Cpe/GRr/wGNoYeS5uLGBdDGWEhTdumRhJVSJISaRJ6kdkh2c1Elyy8CguGnVSFMMSCJHEFsynprKvFu/CboYl6VgG0jVSAJ02yo4albQ2mlfK2wi3pFggJ0jaWaYrIMd/3mRtQffB7kNzxFphrboYrNqGmuoEzZvP0HgWVOThOuRbLpHAqgvvqGZSffBqZi2HJWahIvA/dcZL24aJMiqwqph8JajimxXUHiN4yDz8ZJKuG3QBn2Ys8Au4/DnfJArO7w+zhlWVENWs1A9TMOsho87059WHxMsqLz8IcvBLpLddh/WvfwODcScxPHUAxlUF1p9HdcwiY2g10+/BxDK9z6CToiOVnzXJGAXvhDMZP3I80nYSa2YtoYiqMjuWmVBaWdT9iR/IrWdbMupHmWahBgfjANDcSjkxzOZaDgNUl1GOH/s+8EPr6hun9+6OfwYc+/ytYH5fYrDflQ3kUEr/pYSJTIEloOB6xAF15XaSRQp7RYDy6cfAsEopYWIzZDLYtbuIYdRFwN2FK9LpMjZu2EQLaMKxQxDfNV6jVbKXSTUrddg9Q70BlS6UdsmoeyR+8EcWx3ei97Z/CTc+L7kWE2VkHmLZQc8zrGZosXET1nIEa1qj/+NtQR8fQWSIsrkknhCh0gxJRPiFipkDMsce5gk5zuLIAbp+Bum0WZmBhLzroDZYG1mH//hHEKwn85G54ZhybnA3DU8umfnZOBGzGwYR+ZRnVYA32lmtRnTqH8vJFqHKIie4U9L59KJMInX0HQtV8ZpcQo3HSCfIS02HFVCaaU+RECYQ/+TSKi+eQUOPbn4ZLgtqPBireRcaoMKOLEXEwI42WRVUaSS+SUE6v48eb0irjLp6D706i+2M3wNwgTK/333riU/iDe/8nofzHjKvSvF2Gwb8krnQpBhMR3CYeeQoxmiQOGpZOQvDLcKUFy0SmFoMRXUvjXQh4uflBmtQo65qUOjRTBQGUhJsds/UEJLfNbDtG2QdNVjM3hpViZmZfuwvlfzkCNb8L3bf+KHwvlcprrFNUHWZMFnqKOT0rH0pGehDT+CcuofrPDyEqMqHjTZzCdjuoB0OZcqAJGtspimWNKO/JopazCsmbjgSGeIk0r0PMRr+Fi6geeRommgjCq0ERACZDl3Vyswr2M5nRWHiWYl8H66efwXjhMvKsK5nLrpndML0cNu3A7L9CGFvdmxSyTedd8RiuMwGMavjJWBR1fF23toH67HHotQI2j5F0+3CW/UphwLXMtWFKXVgYehlyPbwxA/elHEIfnAutQOWG8C/VhfOI9x9C+kNHEL2gE7Kkh5/+BH7vr9+NRcd+FEreOUy4gjNVKAKaARKGI+pnM42c/AupftaGYh/CEQ2p+XfgYAJ5R4MhDyPeppU7tEbD1xZyLhhQW44K8X0n2G2E4dIU10yWkBbPZnAj/9I4pItXQf3h26FOFfAHDyB+ww9Ad+aDmq1r4dMIZtbDdhxUny69gFbELArlX90H9fUFKJXDRRo6nw063pJtsnxeKqmz46gvk4XfR5swLzwEt+cAdGHFGJRNoO0I9X0PAGUkm+NGIxhOS6DBkCXmKRiPJa121+3H5bOPwx49iyry6MTTcLrG7Oy8GE8ZK/E0pPU5EFEx9NG9s6ZE3oyGJ0MUMtScTcYscuEy/KmTgUzMu1BJXxryuXeWXKMM1g6Dqxl+a7mbB7s6B0iPzISG/NKiunwOZlhAH74OyZtJV+TsxHD+maP34I+++C6cKSusjrhA/OOQ+nEQDUMSuSZmP1FqkCYUKYX6kBQO0xCWJExJgZHGEzxGQsaSBJ1UoXcYxo4OxpBS/9cNZourae7LFNx6G7ZYgg8kH5nW/K/+B5hvPB+12gBmDiD+nlcAu/eKXtbFCmouRryLdaIxPE8dFW6xQ7Q4Rv0fH4Q6P2rS0C7BmtzAgLUiGYsR84dFLEoxjXo8gs4nEN34AiHjWKpgqKLs0z75GPTFTVgTwRbjMH2BWha5UMXbo8DN9lBPGyx86z7hVtjVmCJHompkk5PoTU6JlKROMhmNytTdEV85i3xyVgYr6qyHStciIvdDFoUNMBgDZ0+hXl2U64qyDmrWlRjApbRRS9ZUj4pQeC3HMBWLSSOoQ7vgqZ3ZXIU98wxUbxJ6z1VI7z6A+OZ+kDc8/ORf4p6v/AqsMTi7vo61YgWDumhu/sRQRCRNg7HQ9CwMSawBpT54FqkPkZcJ8/tljr+o97YNJmhtG71uMzSb/w7eJOCbFtS2IUoAr9SXmhbZhvltcozgRoUD4cEKAi3z7LVIPvzDMJrdSB42zZG+5DboI1fDdxXc6iqqzaDrVYdIWCWw3a64c/+dU6j/9GHxMjomqp0MbbI8jeWaTHGQCaJMU0kKEoMNa9irD8Ps2hdwST0SHISF0/BPXmALgIiRhAUvSpEbkDAT3ew1+7D87DGMFxagO324zU3k3Z5Q+ZFJ0J2cguG0y8EI+fwuofotw+xmCT0zK9R91J9BgQpRf5rDeyXbofxDLyygPv0MlS1g0c8m4VY9Mg1CQlMUtLy+FA9rR2uw1SbiGw8KN6POnUd99hzU4cPQvSuQfv88zIspBfHef/pbf4mPfOn9uG4uRe1GWByuofQjHOjtgvOreGLlGYzrQgjRKPZN5ZmZUMAz9CzkfMLvSu5HxJoRPQPHWrQcjNSYJHOSW0Y0PdJBvbczHAkg3tH41o5Ek6q1/J30wMrfiIyT/3bMPDQSNYHoL+6GfvyF0BP9UCcaVEheeRvKYgA8vQSz6xCQ9sMg5gkDfX0H5qYJuaFU+eEHga9fQtSZAjo9aSfhzSTieoBitIqIxUHBeE7KHPQyNsuRvOCFAkgjV6FkfWx5AeXjz0JFXVHLMSMSDEP5wmAEPzkB7J/FyqOPoSgKeB1J6JvOJ8JoESj0u31UfH7tkM/PCW2vuciDCp4pO2tYKWt+SrofGbYY5mQgwuYm7LlT8CuXoTq5hMY4yWSKeJSQrCtgolxuLFWSnR+so8KG8EAyefiJ47DDdaR7DqE4fwHpT96K7A03BOLuz/7ui3jPH/8+XnBoFw7MdvDSK/q4df8MDvVTnDn/MP7DfR/Fyc1FRIEwhGZmFNGrKHQSD1Id/Rzo5AEM07sw1RZMSQ5G2F16mBCm2hCzdSe3ZpS7dAaEom8zkXx7VEdD/IrK4TnGFXyUePluMomEoeHEDbB/9Co4Mw81OQHtKzzxyL3on76M2StvQn719cCtr0QyT6HrJipVob4yRXQggju9BvuVc1CXS6hxjCjqyealvIfR5qLcd4gDgURtR50NM51yBH3kWqjpaZkczm4It7CA6olTQvjJEXF8ldCXHo9L6P27sRl5bDz7LGphmDOpfPeoiKssSl+j3++LLrcaj9Gdm0EapTKwqC5q1J0caZzBRx3JfErTQTI5JzhJJpezkr2ygPrZp2GSVEIQPR/xk9zd0VJ6yuhomqxoFd4MkN5+NezJs7BnL8AMRjJ1061X6P6rtyJ/080B9H7kq1/Fez9yD3bN78ed1x3ET952Ja7u1CjtBTz6zOfxwW/9CS5Xg6Dd5elhaaCRKuR5CEc9/syCpwmYJow0lRaSVt0fRscJj9JmTJzsIJ2OwsU0aXaTJTXt1QGsBD351pd0f0h2pcEpmFm8C6ntoVAb2KzXkf7VG5A8/AroyT7srg7Ofu0TSL55P2YO3wJz5Cboa2+Ee95VwKFZmN0JTEejiivEmUKVA9GSg/3KEvQ67zJCZb2BYxF2dRFmOBYGOOhsavjBCOh0EB+5TgRKDFd2fRn1IyfE4Bjq6R4MJ2zLlKUK0Z49WMFYmtTsaIwozpCmsRgBE4/KsT9JQ3U6qGwlEzAmZ2YRFRYVK9ZRhMQQuOeIOwlGViGb3iOFY2Is4VDWV+DOHIfd2EDU64u0Ncp5j4PQLVqXQyRxTwqYdrgCk4zB/hzqb3Sni1rxwBCD1ch+4XuQvv6qQG1xxv8AACAASURBVNx97FsP4X+/5yu4/sh1+JGXHsStUxUit464PI9vnvg4/uTBT2CDuTmPd9O7xUE8SYdCqKD2n+goUf/z9y2DaTIlZkgtDyMyykYDK/eQ5LgMyZJCNTr4i0Y0FcSCjcE0w4CaskLD+yHXCn29H0p3sFatYKFeoOgeey4dRP/PfhB+tB/Z3DROn3sC9Ve/g117jiA5+Dz43QcRkY7PJoHdk6inIuiZhLdtg+luQk1q6X1WT7E/qWlUp95lnYW+ZSHcuCGsubj1AVANoPcdhJqaFsxA/VDx4DFp4GaxT0hLYhxr4ZjGzu3GMPIYri2G7Iqj2rMkhFWToKwGKJ1F1ptAWVfiZeZ27xa9CoVRVV2jk/VEikLAzNvddKf3wKokkKI0to01VBdPob54DibPoVi5JpNuONWqajwlW1tGUjohCcgpY9QAywQsufdEiogdC//iZqSvbm4S+vnHn8Lv/e19uO7wEbziCo9r0xqZXsCu+gy+evxv8YePfxqbHPvZyBd4PcyQyIf1G+wyldHDKHR2GA1LApRnyg0yef+gpo863MQrhB7Rvsi/t73LVgJEg5Gxq9uTpqQNthkIxNfpxbsR2Ums+nUsl5exbqyc5InEY+83Xwl972tgJuaw5sd46pvfwAGbYO7A1dBzexHtvRJ+fhd8niOdmZe7isjokE6KSo0R9yL4VU5cCKKirZt7ioK/AqhxWTkHdfY8yuWTUhRMrjgMlWcw4xKjx0/AWIaNRJriqQquanaqAeX8HpSUam5shIpx7RAnBhULtfQctsaINwbrd0UZV44HmJojjgnMMuUPecJU26GTsg/JIu5Oh9AmGWEMw0bE5fMYnzkRsqcsl8GIXhFPDYPAPuuB7VTExgocqcYiLSvZVrwRr90OhzA/dgO6b3h+AL3ryw/j6DPfwtjyrqg1prINzLhVLC2fwOee/joeXbmIZaJ/GSgULjhOPNt4Bbf0U7aLAN1OSK1bJli6CZpp2yL+2tFb3RYXRUTd4pJm7HqQQ4T2XJmxzHsy8QTYAJBpMR2rMRnNwJgpLFYbWKgXMWZGQy2q5gQpjak6w8R/eTv0iZuRTmd45OmjuHR+Cdf2Z7B3Zg/K3hTSK66Cm5yA6vQRTU2hTONgGHkKzTBE0MnZX9QqSwsNvURDdPEYFkyeBgIu3elnZMoDAbPxSxgeXYQpmIElAiz5Wclkc2x7tGc/NpRHMRpLPxJTak6YEA9L3oiYifcRYC0uyUIKn0bopJQtaDAJ7jCTqy2SDlNkj4n+vGhgpEkvTYHhAGp9GeMzxyTDYztOuGOykkkRuptD96fgi1CdJmEbZblIOQjo+Xx2epQXl9B71+2IX39dMJjByqewfvo/YGxnsDEaSRvpyvI6nlw4g9XxBtbrCmfGm1gdlzJEWNoPjBNjYebUT4HJPEge2rBEb5PGYcqC1E4ag5H7FIjUIcSeVhjVjs7iKaSqVgCxaD5DRVvuZNbc49p4j1lMoKPmMHQDXFQb2HBDVHIXNUb1cBcVYq3ZS3vR+cO3wuhrRbbx9UeeRt90cKDTwxzV9bPzMMw4JiiG7qHTn8KYWQTRAWtRNhEtTcThP0y96e0i3reIRKbcHRqKxJzuAOUm3KWzcKMlYP1+1E9tIhrPwKVkSNmJrVBVm6F9+MBBrHuDcTGAJmkmgnKLOOUNsoZIDO8HQEOyiLIUlmHJ1shEZhlJmpxySDOdBLOgEuh3J5EE2Tt8HAW55WgFq2ePoqzW4HnX27wHZH1krFinqXQcpDpU3Nt5+qxS86YVzKzK4QD1yjqm3vlyZG9sPMxjZ/8TPvvAzyJRu3FlNA3N2+5uhFHnPNmjosLxwTrOjwcYDYIiT9pMyLcQ6KZKQlO/G5rTOk29iZpfsrzSs9S0vwbQ2wDh5ubeoWkthCjxOE1M4pCgLeDb6GrojWYxiQk1ixU7wpJfhzWFVGOHMkjaylBDTtGnh2OJonffzTCffD0mulfiycsX8NizZ7AvmcNsPoPp2d3Isgyd/bvkpld2sg/V7UmRT0aB7N4lNZVqNAzeJWZvDgXwHNdRwBlOdiBPU8hNzU1FcfUAenAaxZNPwT+73kgrefsazvUfS3qc7juM1U6O4XAAw6qwK4WQUwnvsjZGGsVyV94xuwOYSlOjXRRIu10JXz5LkZpcDnDMjk/FrClHhzJOjoNnZ5OrsLR0Cmvri0jzDGnShU4S+E6GKOcMvCDbjHmzrYoYJsV4sCbvRQE8KYSK0oyNIWbf9Qr03nh9AL1fffIP8dGvvhsvmbkCs4p3/JJ7gEmKyxg5qh3OjTdxbHMFa2Mn8+zJahLMJllgdZkd9XIv0s2u8DFBCkFQyikNWua4bDffy9hTQbuucdXb6XI7k5cpZNuETxuKK2AmyTGFedbRcay8jCJy0nHAk7hBpZwnva5lAnhOXkRkoRrxJ1+F/tfvRDw9jW8dfwanVgfYH09jpjuLqZlpZGkHk7PzUpTzU5OIuj1YFht7PckYdFmiLssg8+RoN8cKPltsR8J/yBwdSilZM+KNsEYDxLqEPXMG1dPH4ZfWw13emIbXFfTcPpQze8SbUEhVlcOtIQf8zPw8dOZVOZLwwtaU0WAgmIZqfp1ReklsyPZVcl89AcEZOzN5uz+UWLx4Apt2jCjvIsr64jUIClNuVmxQD/6fqr4E2rKrLPM78z13vvdN9d6rqpeqSlVSmSqDISExARKMsUEbUURUWg3IFKKgLltx6hZ6tbRJdDkEEEdUumlsRwgJKkIgkIgJGSoJSVWqUvOb73zmodf3730rsdYKVVS9d9+95+yz9/9//zckQnIzuZOxq3JMhIOe7GAG50wM3phMUIwDzH/gZsy98RBrubJ8+Pm/wqNP/AYurtfkDCZjTonu1bwhzHOcDSc4Ot5GLy05BpGtX4pVl2ivBu881VrzgSAWw8JYYTFaLK93PeW0cJ4VqWmcWn9tGGLMx51GADnuTDlQhYkFq4WGOYMYEU7Fm9iioyRbSE6WyVYkk81QfB2pgwoVBsrTjOYCzT+9HfWz1yFuevjK4eMY5iZmHE/AslZjFn6ljtkdi9LDs6sobM5reNa3UDQqMOJYfFsstuphItRHIWWztqtWhBJgliQe8RgNaYEpuc/mcID0uWOITpyAZ5KQncNpziJe2I1JEqFgSGccanmq8qmJpE5i55gjZPg5yVBZBrNiK+6tWxGClOu6IhFpVurwrSrqXlMW37neSYTRGE6zhZxaa2I25FHTMsT3hbKZB5E81OE4kIfD5LnGWSLt0qpVTHob8vOj/hC7fu4W7H7TtQq4O3rsb/DsE7+COsXbRqJtLhhamanA8iTHqXCCE9FEnBwmscyqJMaON7/C4SN3lekAkiMDmT2phSJptaxhuFA0NqOCrpQeaWoaNO2ieBRJUczFRusvlNjh7ULD7GCSDXEmPYutPDlfhLKzYI1AAju9VCm5pQGiK0efnppbFhpb88j/+CZ0e1chNDP886ljyCMfVcdHszGLmldHq97AroVFkXh4LZ7zvoBtBnefiitjf06I7WYHGfXJVU+CP6OSBaMr8g/h3hLr4I7HRpZCgShCfOJFRC8ehTseIqU2aM8VGJNeYJG0xMl1rPjEjq1MoxMVQ8qjSqL3+LpcgPSm4USdVAeDIeU5Wn4DLYc1jInTGy9hiAhuvSF1C4tmJfM1hNPLN0TqLR0iiEAzo4CylmIyhON4KNl+FzmC8bYcsZOtPq768Fuw/L1XqwVz6uRn8exjPwfP9eFZfGodcXKiVoU7CZ0bTk5GOB1NsBXlGMZAxIRTTox5MXj0eKQ2lOc1SGThcTzgiksDGW6FcF6J/HKxUBIrKPDUeZxNnbY140LhoqFvAlPSFr09cFDBVryFzeQUAhaPHDtwByQAxamyduTmMepK+ATRaBOupKiW8NgeuBkqxxaR/8mNaI8OYmzm+NfjZ5BZvjhptv2aFKQznTnsnNkhAFqLBbFjI7YcuAuz0iEVEyaYuShqnuiYbJ927znydhNmRLlJiYL0Vo0Ii4EiWXpkAZ9dQ/TUv8GMIzg7r8DIVepK8mW4WHjUkRJKHg+Hg1wkbCN5s7lww4TMAR5HzH8k1ZOJayk6fgc1u4Yo6uP0YB12uyu4CrO1Cb7xyOAgkteK7ubxZALHrqBkgVuvoiS1ZdiHw9GEaQg+JGlKJI+PIxz69Tdj5U3Xq+Hj6ROfxtEnPwC/0oJjpXKxp2FabAE3kwhrYYi1MJDU0l7AbEELWUqFnBKwsYtjLUMFAaUl3FU4MmA83tQKhH8nTlM6C/J8IDhBJi4gzpQ0nDtjObjAa2DGWpTtZj1Yx1q0Lr25oMSkTMBEwq2ETw9bVI6YUioVCmEDspamSI6LVkhXvG9uCff4AvDJ67DcP4ANG3hotYcYVdQMGzXPhUWsZmYBi52OxOWSm5JVefENeK2u6LWMJBGG/5SfW3A7pTSj1lE+L2UknFvhyHLjo1NnksDLLGQnjyB+/jDM5izS7hIi6r/yHCmVBMRYuH27HBKya1bMN+7mmV1iEgxgyxiBO4wG2aJcFgx3tM3xBiLG6tSbgkJTkSApcSIjttSUOh4gYzvPziWnERGxlr4ay/gNJHEodFK2+ews82GAK3/9B3Hgh25WbfXpk3+FI8/ehbZH289MRPPkrrCOGaQJ1uMQ61GEXpSjFwG90MAoAiY09WMnQ9SXBTA5s5whaTtUsu/InfFYILPF1gI3LqDzvjI8V3lMsWXWY4QlD7iouhttaxZB2cPJ0TpW84kUzRVefIKB3K24sOlVqIeQkQSEa+yGi1bTKZhDTR20DCq5oZO0fnwGyaeuw9zZvSgcCw9tjjEw66hzx2RxarpY6iygU6nDc120Wi3Z2rnFs/Dk7kOLUrbkZZSgrNiSM1R4jsxuxNGBQ0ZyYmXoSNuzUmQhVpwgOXsG+dmTMLsrGOkcaXZ4OYeU7IJIiyDzkdLdNEFEQ2nLQn+0DZs3mICERcE++TY5FmqzGKYTjLIQLmsuRhtrQ0oyC0XZaGbSEfa3tsSTmZ9BdOmM8Ik4+vHF3jUaDmETl8hiOZomWz289jffif1v1QvmxMk/w4vPvg8ztS48AmRsJ9nm5ZlgLxtxhu04RZ+5yBHQD0z0g0IWjbhtUsxGIjZvvqMSPUTRSDBPJ4cQ0JPdR5LnacqsffPFhKhEFcCCA+z2u9jtzsC1bWxmWzgZbaInvrnK/LBmGlKjiBmA6LmV6pBPMTd9/ifXiTsZF4ime3IxckdiQc0oYNmhNpuI//IQmo+tiNrg4SDGOG3JblQjLmJ7WO7sRFP03w5qZO1T1tuoou7XYRBJdT0YbMUjEsfpigBkHU6o2eIQDaaAnk6geqxCw+QkByYjxOfOII1zZNUqYha+ZSzxOAQquduwqeCxI/ZqHBYywmjSQ8SaR1pndj0lijDDXL2LSU7+roXS8cn4VrwmEazRXFJZp5ACMhqNpFng7iHee6SbSrocJ+ORcJjEwSJVdU46HuM1v/lOXPTDt6oa5tiJP8Lzz3HB1KXD4MXli8dZjl4ci4VJLyowioGtiTqS+N8kABLKk1kUksUoxBXtfKCLTemWtCifTy6jjitim0rbD2DeAeZ8GyteA0teQ5DKftbHetbDBjU05AMVyruOYn6aDvF3AQDFVkTfDL1Y1EfXGJRm6PH/c0eTzkn76gqthW4RTDj7h8th3b8btaKDb5oeNjMfLgeEho1qpYa55gxadkU8fyucthol2s02PM9DOUlht2oqe4AxNRVfzuey4ihbjjF3mVjtLtp4KONCSmKUoyGS/jZSwxS2XZQn0hHySErTRJhxtFygyRMNAsIswTgZYzMcIndp/cEFQeVAjha97bw6YjqfNxpg+kVWKg5xTqSazL8iQ8Dv5WKwLJmIUxWRxkOYdkXGIQQheZ3ow2NSYkO4YDjB6+99Lw6+TS+YF099Eoe//V7M1Dz4wuFVPixRVmCQ6GMogiSwbwUlemO9YOiDVhI4UkeDReloJorj846YvEHUKtUpRXGBtgvMucCiD+yu1bHo19CQsb2JzbiPF6MBtvmi3AEq6uZLrJy4PpRoyO6i6J6chgv/VwvzeVaHNBtS10fopVxo4nsn+pyXA8PE+p3+MizCqY94fA7lZ1fQOL4fL1geNphgHyXw7IqoIRZqC+j6TTgW4XniLxFmZxYF4yniGG67gSRSC4b0TaPqCZ0yD8ZS73C0zuNQxPAE/Ph3UYBiPEIQDmB4FhiTxDdFGQubDZW/wBpNmQsGCXeZHGd665jYJWIGoDM0JE3RrLRRac6LykHYd3xfBF7zSAaTeZkgKROMx2NUXC4mlaHEn8GdpuIQyJsgD8PzwCTnZ7zS8WCM2+99P6740dtUDfPimT/EU8+/G+26JSkesqIpgEshEbZbIdAPgXEMbAcGticl+hPFBGSLV9jUHJlImKeUqYxHHqDLfoF9NRM76xZ21Jl45mK24qBp24qy6WTYSlNsRQE24gQ9/jxy7IjF6MQ0t6KGlq5PNJkuVfz/pYj5KZSbeuBxtyAyHXKhp6VYiPjaKYvDTx4RkhIt2VXaJVLObzUi5+ub2y7G9y8h/eo81tcvwKalil62yXW7idn2PGqWj6rtourbSJMS8zNzsDmxZhvfaIoumcklFME5fh1ZOJY6hoAiwx8Eu2IHGoVC5wwnfSTjbdFt2dW6sPiTNBWHT9kdilD897grca7EazsKRugXGUI5skppx7vVDpzmDqFsEn2mtprHWppFUjDHecLeSHYvjh1S0jKFusA9mTWmjTwJBUQkP5hVj8xuaBGX9vGmP/ggLvq+75kumI/jqSPvRbtqSN6hRGIqQyIqJNCPgGEEDEJ1JG0HkPqFi6kUq44CeWaIn/4kBZYrwPfv6+LGpQV0KxlsksqRIEMsSe7jOMFmPAYDS3sScEmlgfKZEcNtjo10/cHED9ltaKWqgUHhE7PolXNF3fBCZ1TT+47GiaSJ0qSIlh0OzYjYZYgrh5o78GxmTSNOCaaE9Sl9NNPzjtcx+dIizjy+grXTO2BkHjwjl7aVyHCj6sN3auJtw2OrVW2KwI2rnHC6quIlLkM6uiyKBE2lsH2q207jSMA6DhUz8mzCHqrUgzuu8FVYAPMa8PeUdmymJYqO8aQnLS9VqYlbwbjIUKRk6nHBLCCl4a7nyXWO0kjadEl25NyLu4o0M2LoLxhPzmQXkt5LxuooUaHYqAiFxwS9pQ684Thu+YVfQnPprXrBnP0YnjjyPjEnJPNT2rCswIjC/REwSLhYDPTHJTb1cTSO+CTrpFlu7TwOQuA1ixbeffUVOLCjhgxDBOEZbOQjnI0SAfyYejpMTSHzEGgj3sKWnECfSYmHjs4TT2Cy5E1qiFTKFukVXsUQdh8xHx47kgTAoAbSJEwlDab7FjXfvmAOyrRGPF0YTcNptj6qJDlN/z2XjjjRcHFpY4F03cPqN5Zw+osXIz42A5/gn19F026gW52VTqNW8VGxPNl1uINRoK90QyouT9xDKWYjyMebz91Imd8gGI+QxhTT95FO1gQZt0hZMD0YLonbHhIWrQUDyzMkaYQ8CzEanMH69hmMUCAklSGKUCGRqj6L1PGQmKYsGGI41FaL7ogzMJ4exIYYpsUaplCFNWdR5MdwnkSKBbs06XTrBna99Sx23vBtXHH5n6Iy/xa1YI6euQ+Pv/B+NKvKhZI3hoa/o6SUuqUfA4OgRH8MbI4NbHMRhRy/qyKSWYbU4r55TwN3XLEf3ZkcY2MbQbqOQZpikBfoE7spuDUKGCobXsGIOKiBJXcEjgPo2c+WkWIvMReSjq1ApFy31PEhpopKCUqTItFrk/ppKrPESQb49J+R8bwCBxUrgkWyJVC8pLYSTNRFuiKcK19g7kTcMatOHe36Vdg+FeL4/2lj9f4GXKOBSqWKjuNjtjoDz3GlICZEXyUNMk+lEKU8VTi3YIQeDRf54grJJShHkWA42kY0Xkcabgsjj+Ch5bWQVjyYTh0h4XpydAwDMTnFkzGSOECSbGN76xRWgx7SWh0Z+Soxu7dZTErV7UjKCksLg/HIjDhmtI+pVI05O0xRgElNRvsPOarMHA4XUGKguWcFr/3Qm9G6MRM8qdO5Dl5tp1owz5++D9989k7U6XzBrYj+tUR4IwPDtGQHiC220+yQhsCGdEimcjCCIYXyHfvn8UOXLMBuhZgYG4jTgZhBZ4WC7McZq3xIlsFYMgB1RB13GHZa4vqg8hN5rAi+w7OX7TK/XHxxdRHL40jTJmTEQJt4mgFYBgIKzLhgZGKtzIokxGJqzSqLUhsAaf6wiuZRQRss2Hlz25VlGNnFqFnfgV7wKJ449yjO/HMT9YevRXWzibpbRc1vYkeji65XQ83z5LgTSiMzqFnbuYy84cRfjeMJ4pVZhjjqIxyfw2D7BNJwDK/aEV9ftz4rem5SIzktZ13GmkXUD9zBozGyeIhgsoXReB2bwQbiiiXWLE5iw7GrGCUZAn3MyniBGBR3ITE+Uv4v/LziUio7t9K9s9bhtN02XRx4zY14zc//F3Su3ifgrNAu6MPDa84F8+zJ+/DwM3cqkyDNk+RFn0QGxnGJUWRjc5JJ7dIfmZhMuJjUAuhawJ1X78T3XjqL1NtCagxFbqs+ptop6EkT6t2FFAQ+BTrUVCarItinfJSgdWEgpHOjTlFLxV5AJ92aypyIZ+7U846LiZ+bRxoXDotecepkbqMO1OAI4XwKrV4wvJh86AkU8yiUwEwdW9j1Lpbkkm+ceQ6DcBdePLmKo70Rai2gugXse+YyzB9dQXXUQrfSws7ODGbdDmq0bCeuQTVBHopeSrqQPJD/nwYDbJ07hsH2OVlAFa8Bn4vFo9W7LxJdukbktCPxfIkoZvxMSJ6NRZsQCuti9IdnMRyeRVxOELsZQqK1Tg1JYmDU6yMmbkUNk+Q0qJg9mZTzunKH05kRUmNlKbIkQq3axNzuFdzw4z+Ay97+n1BS6BdOznsyV1xPdlFZME+fuA9ffvpONHyOy1U7x6ODOicWt2yjh6HqkIZjLqIC0ViNAO66chk/eNksMn9DxGNRNkHAGY9YjinfS7bFPIJi7jKFiTG7BJ20JvKqV4ja2Cayy+HP55bJuZDpWAL386kQq1edCMdagIWqa1pSFFN0FyYkdRmS5ajUB2quNNU8caGynqGLOH8R/uKioZcwp8yzjUsRJTae3nwS67mB1UEFa5sVDPsxBkmIAWhEDewPbOz51kF0j+zGfDaL5cYOFHmIQbiF7dEm8ixAFEVilJxyrsSDu6Bnjgff9WFXavA5WrCpj2bIeR2ValfjEYTqLOHWsu0nqZv4SUzurW0jCrcxHJxCZqXw2h7GZoigLDCJTQSDCJMgUZJYLiSaGHPMwPjitECS5jLM5PFUq/loLc1j/02vxuW33YT5S/bC39ERegtJT1N7WRYJvleBM10wjx/7A3zxifejVVPbOC9qlKkFM4iAkQbrhqGBcVBiGKgcnR87sAPvumYeZnUDY4NHECleKRIdWUwsICfBmZ0Xz2FSI4iOlyYCwRAkxkhbrSrshIsrypgFrTofgnwSC6MefxW0pfUofGpYJHMn4SLiURDymMy1ClPqGOX3KwQ/JWeSY4c/hzpokp8cFtoZTaYvxDAz8MzgBWylpdRc4djFWp8zFQvjYY5d5/bhstEFaLgGmraH2Wgex584hwce/hIyTNAtLfjw0DBqaDu+DPxqTk2L35SliEsGnuUpJwvHEeE8SWl2rQa30oBBkpPypheWn6gpHRuTgAZP1DCVSJNtxHmEYt7GSWcNSTFGnruwEw9laCHhrE/wHGVcTWltza9hdn4WcxctYdeVu7Fj3xyaF65Iom1hVFEmzDtQqbuSn8SmQzRfESqeB4dcIDFFPPIx/MO/34lOTU2R+U0ha5cEGIUm+pMC7IomE33TA+CNu9t436v2odLYxLZ1SnAD4b2yyJJUNoXF8AlWwy+VbsdoHh5PbNmZx+hq86CpXomAIXcjLjB6SEz/fqpFUjE3mjQuccLs6oiEqpkAl0aYKh14izTRV+icFK6haiIpnnkdyeS3C7Tt/fLUfXv4PNYTMULAWYoBUnZ2DoZ5ir2Dq/Fjj70LM8M2bIZ4+lU8e/zL+PQ/fgxZMoaPGqqmL/E1vuWg4zZgGi5clwuHjH0ufjFmk7aWrtu2W5WtkK0zB4M26ZZmBZVGC5bDhRrDNghIqGMlGm5KBjbhgiwPcKxzBs9kJ1Gr22hWa/BNDx7p/oUnGvCl7go6rVnU5rpYWJpFq9tEtd2E7dFBU+ckEKaXOseScUhhuHCghpYiHswzuN1lOLVZnhpl+fAL9+EzX78TMw31FBIXCeISk6jEKKFvnoE4YkBCiVEIXNut40Ov2ofu3Agj4wzCLMJQMoYKWRDsmkojF9Mbl0eLZBopkIwqaO4eExZTBLtshdrKA6X/Y9nC4jcm2Vw4N0qmIsNGHWOsBwBqDCB50KrN5vtPiB8UBVpVAz7hf12b8Ae7sVIqMFgrZeyy+O210azsxUuDb2HIw8PIBZTcDICzA0N2WR6Vi8luvOGbP4VW0sEo2sbhZx7Dvz3xZSyUOdqWD5ekbB7HloWstGGYnoCUFRoASeoYhfgVFCLmp91HDLIzBZW2bQHM+O9Oo6qODdtHve5jMpkgM1P4BPbSkeBKxFRGtT6+Zj+DURah26zJEUMONbktbP+r9Q6WFy/E/vn9cCot5AS5xCKW78OWmoRqBvKzp9bt4jbBx447Df+j2jLO4F12OSq7dqsd5svP3oc/+eqdaNfVuU4EM0rUkUQaR8ppN82IEqBrGvjlGw7gqkUTI/sMRuVIil/WLBSOc2whAJkgtiojgPOg88IzLRfg0cHdgRRKQvcEkyQqWI4WtRtNFYfi0qlJ4/w35T6nSeIczslOoYRzqnAm/YKmjTSOViltQkMogDolKHBkdhMwfcR0MFs9P7L6jQAAIABJREFUhPXwOfTCMbb54rzoKDFMgZMDYG1kIkyIIpeYeWEF9l920T/Wg2eM4TtNdEobVTtDzXTgeT5CmyirqJqFv1w1qlKHEKuVbGuKx2THKZStKgmnJYHJppzPfLL9ek2BfEUponx69hCuZg1bMSxslz0ca5zEEW9TZlitqodGtSp4EPXbVCq0mrOoN1rwzDou3HER6u1lZGz3DVoR0RbOVtwbmhmI97HyFmQnJWuIKDCpqVtDzN/0nWhdrkngX3zqPnzsS3eiKelkJhKGF3A+Rt896sZTtrcGzKjEOw8u4wdY5Dqr6BdrGJ13/iadkB9dGQKR+M0jhd5vmjokNcaU70IaArsd5gAoXzs1E+L/SFwxh156ESjEVLlUkjAl7FFNEJdOiH+WqSxHFGqxEXSMiaV4JE+p2owvz9CQKltNPbSsVvYhLSbYis8itCB8n0JnIXHhbYxNrE8KihXlgelHBrpP7kfymVmkp0fiY+fQcJF+/2WBVqMt7g8xzzLTRN2pS5qsfDbyaJkdQOJStYGAW61lIqZvXjSR68EbTSIbiVw+42849ylSVGtNFNlEWuPIyLHR3MSJzoYMfyMewQ7QbvnwTXr5cr7noO535f34tQrytQB79l6N1o4VoWuyDM1jFcXIGjEmEVweSiUtEd0VPWiiDPn6NlZuvQVzV1+upLKff+o+3P3FO9Hh2JktGesL7hqcC/FISUsOV3HjQhsfun4FqG8jydcxLGOEwoqkrEG3whIuqpwzKfvIWMDKU6+2fx4vshvxprOv13MhFrdiSCg2+8xH5FtRQVv8JTWQ7FhqF+TxpkK4NNoswjgVZ8EPzZvN6Tqn4sxkqhPtZGiVDv6SJ9/soFrdifXtpzHhVNywEEckAhuIjALkEfHB4YIci8mxgY2gxNktoP7YJUj+wkcR0SBa12nZSHaZVoWUSMpXY9TcOlqWB8e0BXXlApekEIJyjo1IeBge4jBGltBXkN64ZDBW5eGqew04jmoEfDo5sAtr9rAxFyLzlO1JyA4IKWbaNaFhcL4nk3Wngkalhpo/A4fB6Ospdl99E5oz8/DNOuKKg0BSS4numogsRn1oqxfGFRL9jQtkmz3sf/3rseOqKxS94e8f/zjuvv/9aPiqTihSBbbxZjNBfpIb6JTAr11/Ca7cmWJknkFYTDCSdlmVcBKaouP9eNPENYFPca6ja0T1qLkZLD510CgXJo8cIr3EWLgwuGCnoVy8/9xthCSl7NnODxxFdqvJU+etQnQdI9JimkCapE9Y8FSjKt8sUJNRolu5DHlyFr20hwmfVAJ3xIs0YBjHClyUsUXBIawl0/qXtgqJ13MfWUb2N13YE1swEYqDKAjjkSGmACxM0xL1qo86TRc5IsiAZrMtIwHZJW0HKU05KF4zDcR0USgiQYvrXk06orrtC6FpiADRzAjDRorCVwrB3M4Qyb3K0Kh6qFOma5J1SOtDW9DqplVDdZIgPHYaabONA9e/Hq24Co/yD9PFpOUjJ3+56iIq6RCeyPFNPo2MSsZjXHrrrVi+8pCiaH7u338P//PzP42Zuo6e5U3mxZaZkilpYG/Y1cFdV+9BUT2DKN9EYuUCwPECq5ZV7RbSLEnROsXWXqZUcmkJ+qh3C3Ez16005xwS30dCt+5i1GagFhlrIR5t0/EAv2aqX+JTJljeVJut2/ggKxEkBjo+pTAqUIIseO5KntHFjL8bg/ET4ubHLoSg4hDANhPReGTyM1mqxSeGsjkijlRiNAAG5DQD8B6ZQfLXNeRnq0jcVHcWuRTrXCAsLknYqloOGk5FFglrE1p5SKIKU0WKWHZgOFUpfjlJ5jHE7sh2qUZ1seVsIG0B/qyLggNSKjJtB7mXyw5OUI/gZ8211TjEdGQ46xoumqkNN7dRbkzQWz2FxqU7sWvvq9EedOD0xzBHkfzcuNuAuzyPoOYiMBkUkIl9SD6a4Io33YaVa69+ecF8+PM/g7mquuEptcNpIfWHwa2wNPArV+/DtTsNDIwXxYc/q5DYpG4gFwy3XM5XhepDy3Vh8qsOhkjrdDFJBIsKMpXOg1zchIloxFh0WJdYo+kxgBTCQhNRx5ooDyUcQq0O4cJIJ0UfB+2nKDMUCObDro4Fc61qwtUFMr9+wbsYWbKFzWxDpvgcFka5gdjMpY6JUiVXkcXPROBQ0T2IprLIL3O2vDmqWQevtn4S2T8X+Prffgnr/TFyxxajRiFQMYia+ibqpVwPPimestMxa8pGjcNCLVKTlBJJuuOcSx29lptjYvfwYnQOe/YsYtabR1QpUFYJZpZI67Z8Vr5HKijpdMqbTzEbF6yVF6gZVVQ4a9oOMVntoWdsYf6ag+i6l2A+moU3jIUw5qSOUDmKpous6SFu+Qh8B2Gc4NBbb8ee60U1UJZ/99jH8NF/eD8atFYXdFCNtmVhpAYuqdfwke9YQbXrIG3uFsZ8PHkMk/wlmQ5LfpDBr9ZdDucV4genXRumzDjC8TR7lJuv22w5sl5OQWGxzMKVQ0VSGGQR6FkSdyQhU8mOdj4MUhbf1OVBLSC1sLgDDGM1iBPTAL2bVUwPc/4Kjm09j7FmBvLrBSy01MQ75gWmVTwfII5JuFgka5JWZSWqcYn99dtwcNc7MbNypQwlzzx2BA9/7NN49HNfx5CCMI7hUSgmnXgWswGzhannGJZMzQUPshzpogTlpskRH6IyxjjfRliMBGGeuR647tolnP1iF1aTykFTuqGsQbOAAklI7i+F9Bn8ui8DRlIqaAfrSdyCB2srQnB2gO2gD+zzMD/XQiXZg4V8AdWJAbew4OcZfHaWCTGaVHayiW3gov96B3Z+901K+fi5b34C//3v3yeSV06LLVpKsFPICukMfnDvPN5z+SKMxRtRLN9FcBxWehTJ8B8x2fozTLJ14fLKBWeekL5h0+5G9fhqp5AIPrnwihg1/SWLgDdU0tZUQcsxAIvh6dFDNFQJ91/+RhljKNcyxffRu4xaT9wNSH3UrhK0Jy1yka0E2QDfHm4LCYlTL1kwOsnFsnKUqYlJXkgIGKe5/Lksetl5LZQHcVn9bVjs3CyZAJFnizu35XfgpgbOPf4UHrzvz/HI3zyEhKaCIg9WVqHUIBFOIMDGHYYYlcNBrGmg3nAxSobYDrYwIkeGrDp+jr3Aa3/JQH1k49x9e2B16ihqBkyq9DqeyISzMBPb/7LM4DcrysCJ0AV371gR8K0x7WFj9NbWMGkXmNlTxUb9HGr7dmLn8Sswe7oOLyzh8ihjXVmWcKnF7Q+x/+4PYscP366K3r959D588sG7sKe6hNVRD1tZqDqSlCEKJX71yhV8514P+QXvR9F+j0rDMB045Qhm77PoDz6KIH5REFxu92JoI6kjSrxeCPGaXZqucVRhLriJnCy6FSIeINxpfi3xnFw5QYhdiPTVygFBksJ04TxFj/V6OY/RyP/XC4hMQbadpETUYGPeuxgv9Q/jdKa6n6gkP0cNSfl++HU8AjejUghlnYbCu7wIuKTyI9jXfDssqyO5BhnNoHnjbE8Ml2ky6EUbwIltnHrqDB598GE89+9PYP34aYQRm1maTGril2Wj3W5j5+wcDlx+AY6+9Bzu/+ajUke1GNSJApVDwKs/aMHdmcM5aWHj3iWY9gysrgAyKJu+4CgxQ0UiNQpwKlRE0sNOB2wksSzkMkxhj1KMzk3QS4bAARu4rY/+jgLlAFg8swuzR5fRWG3CH/uwMkqO2CJOcNNv/wL2/dgbVA1z8tSXMOg/id1L1+LM0Qfx0S/8Lp4LRsjiEtd06/jw1TvRmrNRHLgHpf9a6blVqBSX7TaM1Q9hbfPPMBG+iSF+vgqoe3m34RHEnYXfwpsgF41HESt8cUFgwa26JwJ2/Foy+Fgj8ekQZyvmLOmcRaLE/Fq+LheNOHTKTqPEbeT0EMfhEG4cKV5M1S8wZy2iYrZxZPs5mRURmSbdgW2Q0CjkTVmI8wIjjUUR7dzXnME1tTswZ70GZaUB1GwhONFtitQBLmay5YQw9fwGiiGHoCXsNMR4vY/V1U2sbg0w7I8QjwM4SYzdtB2Z6aLTreFvH/kC/uivH8SWFuXVjRLLrweueZ8pYZ5JYMkR07tnBtbZnajsILkKYoIkZDTydiOy73IURg6vqrAmm7OkpIRBdQKLzmAiQOxodRvjQzFqP5lhSHmMoOU2vCCDc66G5sk5zJxuo+w7KE4nePPvfgiH7vghdSQZ6TpiBhc4LdTCx/DJv/5V/NXhR3F1t4237JrFVXMxkp03wLngfyA151VbaoYoypqIu431X8Ta6u8J8CVHCYURpgqZ5JSZ2Ak/FDk2IuAXAZbCVIQ+KEeB6oJ4rKl4VoUxJBnnWkr71PZLtKiulFpGfS3pENwWOJScjhaUUeJ59iZGqVqQzHnaW70QR9dP4Dn6xllAi/GWNgTZDrh7WaoATlIDQZIL/rSCg7ih/R60wmXJnC7aVRReXWoQQbUdrlhXjhqJjPnWKVibqagCSEtg/hHdEwIjRTCIYZ7toW6QNEaZSIwjm6fxy5/+FA6fHMrOTnn3NW8Hdn+3akAyAqmZg6qbI/yHGuIvLKExV0Pi2zC6NcRpILKTmJxZMRxKlXjQdySHwEpNlBT90xd4VCILEsSjCbYqY3R/IYW1w0LA2JvCEK2ZNBF8UAl8joHodIk73vpx3HzLuxVwV6QnMF7/uqy+yehFPPTYF0XsddvOLuzoLOJ6Hd6he5BXr1f1SfYtGKsfhzN/B0r/MpSr/w2rqx9HaFPLo5FbXWZM8RG2rcQgSGvsuJchLdcwCtelm2CtwQUjccLK4lDVFISjODkn6Ei0lkJ7mjDaTExRdq1EZUmqnrbgMlZgp0F7MZmLqU6OnU/b87HT24V/PfkC1kparBkiW/GMQqQy48RBn4n1Iq7LBbS7pDiEa0dvQTGagdX2Yc7UkdfqQqFkDUFbeWZEEW8i0IXRGMUjx2CdHQuuQY/cpOqIltsjKfqlDXj8XnYiRYzeaIhvzX4dx/YfxhMPjmnuiQO32ah1MvF8SQpFoiJtg7uh8aKJyb27UWvOwqIRTrOOuOCCATJtkkClgAxoa7ZM5OkPrFDbRGxi4yhCHiXYjLYx97MF6leLz7RYh3Bnj2LSNyW+V4bA47DEB26/B7dd+rPqSArOfQ1nDv8htjY2cHTzOKJ8gL1zdVzcqQglsLL7VWgf/DBSaycshoiO/xrB8bcjrx9Eo/UqJON/w8bkMJhmK7t7zpvLbkfdyLIwZWRgFgY6lf2Yb7wecXoCp0eflxZVTgFd9GoPJjmOiBTz9ymHRXBIFr6lMpP2uNuoRBuZfShpqVIdSGg9ayLtEtmLDcxSf5x5+MLZVcGQWOAzsLRqlWh6asfbFlxETbKvKV6Dg9++Dlg1gXYN5gU7UDCU3OvArrnIKNsV7ohyPSDrnjMZmxzR5zdRbAWIOWSkamBzoAIgGlWxuiidHNthhqfaD+PMTQ8jr2oGB+tAVu9T2IDDP+JXJgRTovBt+54u6sdXgFoJc4ZW8wpkjYJQrMasiovU5HxKDzXFADFFSVfzIEAS5aI0GI0HmLkrBauMImTSCf3vqLFjo6D4zXwrg7GFO1//v3D7oQ+qkNDV4/fjiYc+jP54grXJKmJjAs+JsbNRwa3XvR3+rh9BUrlE1Gouw5027sbpU78msYDC6bBVcPaYWx91zXRl0F0OW0QB6gTIIrbho1O/AVF6Dr3xs/J9qkBVLpr8xRs2JViRAqFCQhXIR8pFSC4wlZPUKUn4qBpiioRHSFNqq2L3QMCPx9dqbOMCf1E4JV/fGoF2xkFQiLSFAz3qpdo+gUMuuhLXT27CRY9cAmyZsOYbMJbbKLq0Cm3CqNBPwoIVRSq8nGIzuk/6NCcgscWGfbyP6MnTKIfbMAcToWrZ3bbEAJK+sFFMcLj5b+jf+u9IGqkcfUZqo3QyNZUXtggn2hSi8QIqOQ93gPGXKxh+cicq1TrsagVFvURKM4C0wCSkUQBZf+TE8M8GXM6kaJPGrnHURx7Ray9CbzjG7I+H6P6QiainHkbKUwjUJvHLJlCToYF33nIPXn/5z6gu6fi3/w4Pf/EXMM5CjPOBuEMzsq/lmfjum34GSwfegTjtIV39OsKYjPXP4Wx4XNSOyrFB4SOT1IDpF2iRKqKPFzLeM+7XDBEnW1D0Nirbmmw4GQ4LnK/APSl6peDVE26N0XAZqJpFUSR4QYVFRnoC42/cQpkBaLNFMeMhwEepZ2mJEdKFlb14cvUlPDog+btEkJsyuGONRLVE2zHQ8Qq8urwa1/zthchOD4HFNsxGRTRDTK83qh2VykqsgubPbdIVKFrLYOUZ4uEQ2el1uOf6KEKC/uTUGih8R4wKQ5Q4EfTwSOUwTt3wNJYvLFHzqeni9qj8dqQ20gNWSa2jqXtqiBCQM6LRIMfRD8/APT4Ps+VIiEVKR/IiRsC8ypLYr4rH4f4kQ019vSnASybspjL0+zE6PzDAnveYCMalHD0i+udoSILODUmwIcXlJ268G9918OfUgvn24c/gXx/4GSlUObllLjVs+pwAzYaNS5e/QwaDJ1e/Kfrq1CtQUiPEBBFmDArAxnQQmiSW6NLCTEzsFCGb3RKVh7J/8Ebzc9jKEVxmTroFFhs73eKKLEQvIClmqfDTlqvTibdQKVhgT7XXNpn+qpviL9FX6Z8ZxcCStRd/+8xLeJqB5pnalRgyynljmheYj4F9a0u4/qVrsLLWQOlnwqlVBkgGynZNagZOo8lboaEQJRlZP0C5NUAxGonGmk944briVsVrQpOASRpjXOY4kffw2M4X8OzFxxBTEVopsXfGwFyXDwsZhNS2K3064QPJ0S4tZDJgY+3GrizHuYerWLu3g6rbgFOjg7uDJKPKMZfPw3mS1C8GY/hUl0irNS6mKAokrnAyymC+dYR9bylQr5OrXQjQGTGElM84QVKTzYqBn7r5btxykdQwefnsU5/Bg/e/F1bdQpEGilTjKNGTpJlQRM+LLyCaKclmPOvYUUhqiUThqMmwjAJ40xiwRXRV5nzaHt4gOZpj8PM6L+mzpS3UsyEZPmq+7xSwmzqDq7wlVWtMmfRcbwS3JtyVOMiEDlSniwSfLD0LStMStWEbf/bYUI7HueY+hGkPR3ubQhy3fANdRhbnBRafBQ59awaXRRdiYccyjHZD4mNM10aWZMh7CaytbZRhJFwUtuE26ZhVmg8ZoguiRTzrhoCKiTxDLw1xcmYdzxw6gXO7RqIudflZxZ4MWGoamG+VaLbphKFlMfIA8WhRsTX8DBw5sfYi1HDiEy1EX5hDvU38x8E4YtpbLE2CGEpOxzPimEDJCv+KIbA5wiDAEANYdyToXmxgeVllRmyPLUXCT9URReB2Epp4z3fdg9sv+YCOv/nWn+Nf7n8fzCatMJjQFQtyS6UhF8V0KszCS5G6FWla+fXSy47ien6vcoBSDt0GnEqJGYrOlIOzzDtElqnDQFmcctcgwirDN338CHdEW48qxp3GWYT6yXZ7yvklO45/5n8KuyGXRkJItScw8R6+L+5Y0Yg6YgOH5t+GxZUPI0xjPP7Eb+CvvvIZPHS6BJ3g27MG5udL7CTF82vA7NeAlfU25u0KGr4Hr7Bh1RzxqqTPfyq7iSM7GV2iWJPlnKvllOhE4vY9WBhgeOUQW5cP0fMz0M2s4JbP1ozHTVLQF1p8jw8tA/MznPJr4hnNHqnlEqBKDRmFOMeyZmjhyL1t4OkZdJuekOujJASVFtyRlVIg084RNmxmWTPLMc4xDscIdvXR/Ck1vGRYyq4FhccENFlIFeNROEAjA+9+3b247dKf1qqBxz+Nz9//DlSbFuwKXY/4uBeoUv3A40anwfPmqOGfAsvYcpHS4NLYUMxYlKpQ5jzaOZN6aLqFc/FVOKPSrDjWL9zyZG6iwTe+lpDQ9fyIR50KtlC4Dqmj7HymCkUuYJkvaXI3/W35ugLqUY3JNpFMQWIS/D020K2UuHL+J1FZ/CgKYxZe+HGcO/UJ/ME3n8E3ns+xusVMaBMrewo0ZoBqH/CfB9pPWOicctGJfDQMT6bAVDjS4oQfnI5YCbdOO0PilRjMBsCeCdwrS6T7A2xXUiHThyEXOQe0UyRacYb4vLDwZcOwbwewa16xxjhBZxEuMy2i6JJkZyNnD2waGJxx8dRHauicnUGlxmOJ4xxiZMJnFMqF1HyGiTodxs0AaVRiOx6g/qNjmFdzB8llzrZ/BaCROZmWSW4KRZd8p9GgxDtuvhu3qhqmLJ98/C/whfvfhVbbhVelzz3/Y9RNCb9qSgsrSlx9XJynFXBiK6oAZSjExSAmhnrqvAQK8S8UTGSMkwgqiQBWXFBcfDJ+IE4ikhI99dbhoKJbEsqHUi5KOH1hCBWBeIRQCJU4VS0wbe+qdil+vaFf25DjKk5KBAEdNoFLu1dhafkXkVffCG/yWTz50i/h8fEAG0EVR16c4MjxSJ6y7hLpkVK2oMUEt80SxjkT7ia9ZQyYYweWuHA5yDwDeTNFY3eBXVfYsJcCyYN07EIUAdSkbwwk4VcpEJk7IFYcSnKjpiME/ojnlFjqACtz9N5RN4+cKzpd0smKIxYhxUtxVeCBT1k49f9quBzz6Fg1xCS2pZEI3Fzbgs0FyftjqjnRIMhRXrmGpTszDGPa6vL4BGbrJfZfoGKNhlEJOuIT9uBCv+PGu3HLdME89a1PqQXT8lCrpeIrQnGUmB5WgVaD2Y7qURayNfEHVvIpZxjqiZH0ElnJSrrKm315Yxl7525HEUdYX3sIJxqn4dVKeGrLEmBOmoNU7SKMK57arCpfiJcjivkEc9dQl1U8I2TmRJYdgTouEE4rdGktrbXsRZpQzmkzxXcE43Z6PvbP3YXK0i9juP1xfOPEb+DsOMUktzEOK+gPM5zZGGGtR30ZCVC6RmNd5qn6i8pL7gw8i/j+uei5U/Io3DULHNgBNLmzEa1OTWxPSCpXPGGeJ1wY/Hp+n6hAeQ3E0o10D2IgBqpGjl3zBjotBrVDhqiSbcSLRrUDo5t94OGHbPz9n2ToRhZ2Fx0slm3YjMiZcKG4MAguZhECCvfpJbxrGxd9gFnVEZhpSoCYwB1HILtnDexa4tDTkPebJiZ6QYE7bvhtvO4i1jBlWR5+6s/xhc+9A7W6i2qV/I1chGQy22Hb6hmo1Qz4vNnMpPbU08ELRS6LhFzpNlBQEOppkGPGBBbrF4vv/lr/JawyHme2RIdwPKUVDIzimUy5rA4RnWqH+HqvDN1iK0s0WFnR8+erkQPRXs6eWMdM1Woyx9JUBsFhlMQHeWZiEhYwIgPX7HovGkvvxvOnfh6PbfyTjBj4XkYjE2sjG5FBwjawtq6kNpwmV/1cCnu5X3I0KD6sMA5Zc3DBMHKvAOarJS7eA8xUDQyocYoNTMJSEFth1lGRQfeLgtSQXOQs3AUIeJLeKjRZErQKA91WiaU5BSZO9V3KhUL56DzzPPB/P2EiGRQwG5QNA1ftdnFxt4mNZ4FRrxRHCD787mKMi/5zDHuZEmiaRCnpkNRgHMFkBi5YKDEzA2zFakccJ8CPXns3XrdfH0mHn/5jPPD5d8GtuHArKQyHk2ZFrOaTzx9GQM6tGWixkm+qYlgJ3LkrctBFnzTFF+EV5THFTalSupLu1qzMod64CP30CAJzE6Wfg35Byn9f/S7HCQnT1PJqlykWsDRxVqw77fur9xkuFsZKcycU6uYU+9E0zWlLPVUZ8EcQc4mGwMXNG7A8dz0eXv9jrGYDFdVTWhgHOU4NfWzTh5eTZbjYHmY4u6VAMzqfc9HIrqBnVp6nhHNsRtihUMscBTnrfxxYMdHtcGpMV29lLECoJObijQuMA22wOZ3ca71UxVVUE8b00eSZNcauDjDLa09vXdZkmUpaWTvn4M//MEHvTKlsbpsmDl5b4F3vNpCMS4QTJSjkBDumpwadNwiATiRJUHY7zv1yM0ecmqixjtpdwHYtnOsV2JqUeMerfws3H/h5vcM8/Uk88IX3CEIJK5Ftl65RkgrLKSYXjUC1pThBeUwxqTIxjHhLKXzcImHxakuMy6x7EVrd74VbOwjbShFvPwy/dOHOXYGs/wSeOP3H2LBLtCXrWmUpc8cgSMrijvUzEWWLpGQtbZUdj2cwQTox1tFFDwtcnnCa16KOLOUaLbug9nczCfJNFQUhMJN0sGtmNx4OnhSkVzggtAvJDBwfOtgYlRgHxD3YQ1SwPUqwNsgwGKngjAadLhgcwkhoGjgL8mxIVyHHtgVEocKPdi+W2NHR1m68Vhwa09ErMNCj3ouevjpDSuzphR7K8E9ljs33FEQmrLTABV1gacZA7hYgsZ8h5ZvjAp/6hIkzz6lcSrduYHlPiXe9k2pKcng0YShnJ2kijHJxc49SC8OQXB8aE/GQp35bjLEw3wEuXLIQFgWePVvinTfei9dd/EHdJR3+JO5/4F0CJ9MSi6uUZzS3PCkmHQX5y3xGm/cQ4W1VTcy2CoXFEIgrSszZs1hc+V2g/n0oc9qDjmD0Pols++9QdK5BNjqK59fvx0YKME2X6CXJOiIrYZPB28OtmQQrTo5zHlcVwKwjynv8SHJWybHD4llziOVp14tEpuk8tnRFM5WlcGFxMZFquRtLglQ/GZ2Tz1YhWYtPNBwc71tSpAYTyn7FVhMpsZDCwHbfwLk1gV7Q7hTwiLeIZZ0amNIin+t1CkmwZgonBuabfGoN5nCJMoEzL5obhJE6MtnNsfVnbcfrKZslywEOtOn3krHFJRaTY64C7GiTTE6lIs0pTfzFn+Y4+oRKMCNNszVv4sffU2CuCwRj7ooa7+JunADjUC3ElAVxpuoY7shsJgjUFWkptdjCDuClbRNvPvRbuJXAnYjxn/sjPPDgT0liLL0u1IozpCqnYZ8IqCSNREHFNPUR10zBS/jmG9jXWYGDLbSb3wNv10dQ5AvM9cEyAAAKZUlEQVQoLOp6j6Dc+kP0ztyHs3kqhZ5oYtgNGCZsiTSmCQDnOJlIVjz6Q1o2Zqo3o/D2wjMPwPVnMNn+3+gN/wWBViwqWiUlKaqLkrcql/plll7O4SPdnETXpDAB3qCLzItxujyB52PaePGzMMuS57mFrZGJyMiQJLY4VVBlyF2XXzcJbWwNLWxsxYJg19vc9VT9Q92XOEIIHEBekJSoCCaGAGHdBrCyE2jVFBjXC5TlGFeaEMYIlul22yIMYViC3IrvoZDqaWdSokyUvf5c1cDCHGtKH5/5bIFvfEWx+/yKiUqrwNveBuzZy5GNsveg/SpBOy6QYUA9FEsHxYQeyntREAkL44iBarnB7DGJOXrjVffg1Rdw+Fjm5eHDf4R//OL74LdyAY8c2ZYMaa2Iospmo0E17gaUoFYqmk2fA99z8Hsws+uNSI0ZGN4K4F2IPO/DTV5EEX8D5eQhnOt/RXKxE259lC6IpINbOLdeukqVpKkqj5WCNUETi4sfQVH7LsWrKfvINn8fW9t/gcl0SHneOEe9P3koWVdxB9K2JTLEZCclu42SxdRyC3ure3EsPIJTlAXnVHqqmVhaWII/KNWmiShyMBkzq0jJfbmVjyMX2z3KhpUFGXfjWos3nS0qwPpDchYs1RSQiMYdiOrJhldi37KB2a6DKEsFhhd7/tRGkpL/qwBO8nwtpnHosQkXAnch3mCixPyVxUC1BOa7wFcfqeAbD0Zy7LLGIYb2ph8wcekhktcVhURI4XQYz0sMCTNMVNfLhcKdXB6pKTFNeEhqRDBbB97+2t/GNbs0cHf48O/j7x74abgNBqkykUQNnyi+l2hj0RMpfgi3Mwk5r3LOYcDNS9y873pcdPldSKo3IjXnYEZHYZ76KM71/wkTpy+WZCITJcAm8x+IfJYfOMxtREmOqm+gyfxorTWiuc1c8/vRbNyGPHgKcfwc4uRpjPN1JIwAlt1PmyJq0o12NtX6J3VRaaWm4jmnhgAlZowuFtwqziSnMTCAk3TWImhGZJtqA9II5IyzkacOxkywZz4SF41lYCQuXKR18sGi7IQZNAb8hlJhsr1iQIfkWE8RbBbvFPYHyqBxsVti9w6e96zdWBCbCBITY44emNuoU+9k9sbyUbZztXNyt59iYXHIADADzzxt4umv5dIGO34u9/INbzRw3TU0glKSGZYRHF5yUfSjXI5EfgbeU95j7oe8Fyx5ZB5W5uJAxn+/63W/g1ddpBfMc9++Dw/8y51q/uAUtHsV5FZuMMfufEpKZSAUBEp7y85A7MT4xNrAlcuX4vK9b4Ddvg5FvoHi5Kfx+MZD2KB6r6rOdJ+xNDQYkoQRvrglnm/0vmMHQlS4ZissRuD9jGIsivwJb7P7oDmg8t2XglYcq9QvFTKqfxeYR1UwUuto23jiNbwYK+4+OOWWeO9tIceJCbBGk2oB0BSsLgZD9J4g441TdVIcMy5sCxENlsYcaVC45kq3sbVVIkxT+HULXiWXbdxkDI0lEVzCS6Y9PPNEw8yEXRaYrQG7dpB+wMJXeQgGCbXiCmPhLuXBwzhM5OgiS5EdGnEwcf+Ufl79+bmnbDz+r9RqM8S1hN0AbnsdcOsttJlTWBDZijVPUTfDJMWGeP0QCCxkIMyjldctoIyb3soOFRQWNgc5fvL6e3HLpZoP88KLH8dXvv4+2X5IOCtIuqY/cZ3OlgyPorUnpCrnjiNqRYmzU1AAbz4Z6gdm6njNwTejapg4svHPeGbzNEaMLBb+roLcyWHh/IltLKUWZLalsYl+yLO4xFzDkEAJkq3Es5ZzM5oF6p2HR5bkl2lcRrogjQrrBLz/oEZQYywNNGpbkBVvP/rxUWyUJbapn6atLKe01E/rTo21kEv7DRGYETW2EPPpp8LPqGAQ8FjlxNOS44b+MZv9GL1BIfwgzmYqPsVziqQztdTnkcbZmex+sTKr3rlgot2wpc0eUcusZx1ilU+AsCBMn8mN5kLka1HBwF/sbZhDffwFG199IEIY0GHUkJTc77wux/fdrsy3aTdHoT1T8rhrkahPD8PBRBl2s8skdZ/3WwwY8hIuffEs1lrAT1z3O7hpv/BhyvLwC7+Lhx75ABy6UaemtHwkdTaY9lY34dmFWkyhIdsqiz8pWgVc4plKQI1+bgb2LS1gR7WKk/1jGBvK158aamIKCrfhtk4gjN8J8bQlr4VVOhfRHKt/j2liU1cGTSw/3/OoTkdGC+LwoAyMpaN7Wc2iAD7RS02zFvXWbnhYdnfjTHgEp0tgLWR2Ao0UVRfBOoFbsAjD6OKgCesMp6KBYBBNxDdO0tc0YEhH9CgyMQ5NjEYxgkkm4wDXN1UnyKhDV10H1krkm1AvTYdQXk/KLtt1E90uu69C0SXp/iAtoAomj8JMHh5PXsuUf+M8Slpvx8LJF1189Z9CRBNVwzm1EgcOAm98rYEdcwaGSSHmllw0fBhJOuN8LoksbIwzMS6ixRo/r9Rdcg4qDx8GrP3Edb+PG/fcqWdJz/02/uVrPw/XIdlYcTqjNBfvt9ZsgW6HxZo6itiG8eYS/QwilQXEX/R5oXExqy6qBqrUzRDH4Xbs0HpDrXwh8rCN1l4vtBHhjadEhe9RGQFZWGjm8md2T2IMOD20tceuiPZJ+aPX+rSllodOo84C8ilDI2VgZaIoC8kqmHPaOBv0cDoHnu0rJFPeuhTIih8TJar45LMjDpicgYkJEn9IIeZLpHCwnuCCYYdEOcuIf6Z8ZSz0XnnNesXA/Bx1R4UgulNUV8hNnLPRHSKCPKBLS8qDOIrY3ZRIAtV18RfHBazMpnngoneSugQ4c8rEVz5fYLitF1HVwIVXlLjpKuCCRXrmMSdCmUVJVCJtVpjpyAJYO6IKcGyp4lw7r0gpEOXAO6+/B9954QcURXMwfAqnz/2TKnQ46BIHB/XEUqnHsUDFpSMDp6YKQyBTjRPTsrDlKRZjYz7tQvrhYuMTRS8SWoqRl8KdQhwI9RnNi0+V38s+uuqqqA6F9Q5zD7kghGMn6bNqMWhRwXltki5iZMvmGSydhaZ98sX4I8jJ4fL1Sw8V08UgGWGEVNhkMgUmcakwxQmK812lQFCJdMJek1pBRchIojx5N+LFYqv3VVCawh2DYCOxGbbSGWKZsKcyNGzWmV+ttNVitCwegDwDPfV3ZYxqxUOtqvIhedQR1OMCZd3C98E6iiAnbUam5gZ8IILIwbnTMdKQmjE172vPmOgKTlbArynOneBJ9OsVAZ3yhuGRJ50kwy2En6N8Dqn4kG2mjHHhwndhoXmlYtxNhzD6digz5CkxW9jZatOf/r2CeKZ6gJf//B++X32D/r7pi6mv1f+ky9Wp1Zl+RVISpdV4xetrvxbl6KDtWgVTUXRP2XzkVJpGuamJtfizqSWmRP38Fqk8lCuV+mf1b6qRUtSJ8xsVL9gr/u3lP+vPdf6DTK/BK6/LK75GVrB67VeMvNR10PEz6r1OvU30256+P33sypWTIZlC3dV7feU1feX71a/xis90/u1qFy8Z/+gvU9drykninzVt8T/ca+D/AzP05s72E9IWAAAAAElFTkSuQmCC"/>
          <p:cNvSpPr>
            <a:spLocks noChangeAspect="1" noChangeArrowheads="1"/>
          </p:cNvSpPr>
          <p:nvPr/>
        </p:nvSpPr>
        <p:spPr bwMode="auto">
          <a:xfrm>
            <a:off x="431800" y="-258763"/>
            <a:ext cx="26479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7000" y="158247"/>
            <a:ext cx="8909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для самостоятельного решения</a:t>
            </a:r>
            <a:endParaRPr lang="ru-RU" sz="2400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количество отходов, полученных при обработке на чистое филе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кг окуня морского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мелкого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потрошеного с головой.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 записываем условие задачи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031875"/>
              </p:ext>
            </p:extLst>
          </p:nvPr>
        </p:nvGraphicFramePr>
        <p:xfrm>
          <a:off x="133565" y="2488498"/>
          <a:ext cx="7992887" cy="27279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0363"/>
                <a:gridCol w="4202524"/>
              </a:tblGrid>
              <a:tr h="2727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Дано: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таблице № 27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отх.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Х                                              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Решение:</a:t>
                      </a:r>
                    </a:p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отх.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М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100 х %</a:t>
                      </a:r>
                      <a:r>
                        <a:rPr lang="ru-RU" sz="2400" b="1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кг</a:t>
                      </a:r>
                      <a:r>
                        <a:rPr lang="ru-RU" sz="2400" b="1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127000" y="3933056"/>
            <a:ext cx="22781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218" name="Picture 2" descr="https://www.hi.no/resources/Snabeluer-kvoteradbild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77" b="16707"/>
          <a:stretch/>
        </p:blipFill>
        <p:spPr bwMode="auto">
          <a:xfrm>
            <a:off x="3419872" y="3933056"/>
            <a:ext cx="4621657" cy="1872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82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1612</TotalTime>
  <Words>2341</Words>
  <Application>Microsoft Office PowerPoint</Application>
  <PresentationFormat>Экран (4:3)</PresentationFormat>
  <Paragraphs>278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Century Schoolbook</vt:lpstr>
      <vt:lpstr>Times New Roman</vt:lpstr>
      <vt:lpstr>Wingdings</vt:lpstr>
      <vt:lpstr>Wingdings 2</vt:lpstr>
      <vt:lpstr>Эркер</vt:lpstr>
      <vt:lpstr>  тема урока:  «Правила охлаждения, замораживания рыбных п/ф. Упаковка п/ф на вынос, хранение продукции»</vt:lpstr>
      <vt:lpstr>Вопросы урока:</vt:lpstr>
      <vt:lpstr>Цели урока:</vt:lpstr>
      <vt:lpstr>Рыбные отходы и их использование</vt:lpstr>
      <vt:lpstr>Презентация PowerPoint</vt:lpstr>
      <vt:lpstr>Расчеты при механической кулинарной обработке рыбы</vt:lpstr>
      <vt:lpstr>Презентация PowerPoint</vt:lpstr>
      <vt:lpstr>1. Расчет количества отходов при механической кулинарной обработке рыбы</vt:lpstr>
      <vt:lpstr>Презентация PowerPoint</vt:lpstr>
      <vt:lpstr>Презентация PowerPoint</vt:lpstr>
      <vt:lpstr>2. Определение массы сырья нетто или п/ф при механической кулинарной обработке рыбы</vt:lpstr>
      <vt:lpstr>Презентация PowerPoint</vt:lpstr>
      <vt:lpstr>Презентация PowerPoint</vt:lpstr>
      <vt:lpstr>2.1.  Расчет массы нетто для рыб осетровых пород производиться по следующей схеме:</vt:lpstr>
      <vt:lpstr>2.1.  Расчет массы нетто для рыб осетровых пород производиться по следующей схеме:</vt:lpstr>
      <vt:lpstr>Презентация PowerPoint</vt:lpstr>
      <vt:lpstr>Презентация PowerPoint</vt:lpstr>
      <vt:lpstr>3. Расчет массы брутто при механической кулинарной обработке рыбы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Вопросы для повторения: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Company>SimartSOFT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работы овощного цеха</dc:title>
  <dc:creator>Skif</dc:creator>
  <cp:lastModifiedBy>user</cp:lastModifiedBy>
  <cp:revision>141</cp:revision>
  <dcterms:created xsi:type="dcterms:W3CDTF">2015-01-03T11:32:39Z</dcterms:created>
  <dcterms:modified xsi:type="dcterms:W3CDTF">2024-03-14T10:26:02Z</dcterms:modified>
</cp:coreProperties>
</file>