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65" r:id="rId2"/>
    <p:sldId id="267" r:id="rId3"/>
    <p:sldId id="268" r:id="rId4"/>
    <p:sldId id="269" r:id="rId5"/>
    <p:sldId id="270" r:id="rId6"/>
    <p:sldId id="278" r:id="rId7"/>
    <p:sldId id="271" r:id="rId8"/>
    <p:sldId id="272" r:id="rId9"/>
    <p:sldId id="273" r:id="rId10"/>
    <p:sldId id="274" r:id="rId11"/>
    <p:sldId id="275" r:id="rId12"/>
    <p:sldId id="276" r:id="rId13"/>
    <p:sldId id="277" r:id="rId14"/>
    <p:sldId id="279" r:id="rId15"/>
    <p:sldId id="280" r:id="rId16"/>
    <p:sldId id="281" r:id="rId17"/>
    <p:sldId id="282" r:id="rId18"/>
    <p:sldId id="283" r:id="rId19"/>
    <p:sldId id="284" r:id="rId20"/>
    <p:sldId id="285" r:id="rId21"/>
    <p:sldId id="286" r:id="rId22"/>
    <p:sldId id="287" r:id="rId23"/>
    <p:sldId id="288" r:id="rId24"/>
    <p:sldId id="289" r:id="rId25"/>
    <p:sldId id="330" r:id="rId26"/>
    <p:sldId id="290" r:id="rId27"/>
    <p:sldId id="300" r:id="rId28"/>
    <p:sldId id="291" r:id="rId29"/>
    <p:sldId id="301" r:id="rId30"/>
    <p:sldId id="292" r:id="rId31"/>
    <p:sldId id="302" r:id="rId32"/>
    <p:sldId id="304" r:id="rId33"/>
    <p:sldId id="305" r:id="rId34"/>
    <p:sldId id="307" r:id="rId35"/>
    <p:sldId id="306" r:id="rId36"/>
    <p:sldId id="308" r:id="rId37"/>
    <p:sldId id="329" r:id="rId38"/>
    <p:sldId id="310" r:id="rId39"/>
    <p:sldId id="311" r:id="rId40"/>
    <p:sldId id="312" r:id="rId41"/>
    <p:sldId id="309" r:id="rId42"/>
    <p:sldId id="313" r:id="rId43"/>
    <p:sldId id="295" r:id="rId44"/>
    <p:sldId id="317" r:id="rId45"/>
    <p:sldId id="319" r:id="rId46"/>
    <p:sldId id="320" r:id="rId47"/>
    <p:sldId id="321" r:id="rId48"/>
    <p:sldId id="322" r:id="rId49"/>
    <p:sldId id="323" r:id="rId50"/>
    <p:sldId id="324" r:id="rId51"/>
    <p:sldId id="325" r:id="rId52"/>
    <p:sldId id="326" r:id="rId53"/>
    <p:sldId id="327" r:id="rId54"/>
    <p:sldId id="293" r:id="rId55"/>
    <p:sldId id="328" r:id="rId56"/>
    <p:sldId id="294" r:id="rId57"/>
    <p:sldId id="296" r:id="rId58"/>
    <p:sldId id="331" r:id="rId59"/>
    <p:sldId id="297" r:id="rId60"/>
    <p:sldId id="332" r:id="rId61"/>
  </p:sldIdLst>
  <p:sldSz cx="9144000" cy="6858000" type="screen4x3"/>
  <p:notesSz cx="6858000" cy="9144000"/>
  <p:embeddedFontLst>
    <p:embeddedFont>
      <p:font typeface="Calibri" panose="020F0502020204030204" pitchFamily="34" charset="0"/>
      <p:regular r:id="rId62"/>
      <p:bold r:id="rId63"/>
      <p:italic r:id="rId64"/>
      <p:boldItalic r:id="rId65"/>
    </p:embeddedFont>
    <p:embeddedFont>
      <p:font typeface="Wingdings 2" panose="05020102010507070707" pitchFamily="18" charset="2"/>
      <p:regular r:id="rId66"/>
    </p:embeddedFont>
    <p:embeddedFont>
      <p:font typeface="Comic Sans MS" panose="030F0702030302020204" pitchFamily="66" charset="0"/>
      <p:regular r:id="rId67"/>
      <p:bold r:id="rId68"/>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varScale="1">
        <p:scale>
          <a:sx n="81" d="100"/>
          <a:sy n="81" d="100"/>
        </p:scale>
        <p:origin x="446" y="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2.fntdata"/><Relationship Id="rId68" Type="http://schemas.openxmlformats.org/officeDocument/2006/relationships/font" Target="fonts/font7.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41A53B-1915-4CC2-8210-B1E11B602456}" type="doc">
      <dgm:prSet loTypeId="urn:microsoft.com/office/officeart/2005/8/layout/hierarchy3" loCatId="hierarchy" qsTypeId="urn:microsoft.com/office/officeart/2005/8/quickstyle/simple1" qsCatId="simple" csTypeId="urn:microsoft.com/office/officeart/2005/8/colors/accent4_1" csCatId="accent4" phldr="1"/>
      <dgm:spPr/>
      <dgm:t>
        <a:bodyPr/>
        <a:lstStyle/>
        <a:p>
          <a:endParaRPr lang="ru-RU"/>
        </a:p>
      </dgm:t>
    </dgm:pt>
    <dgm:pt modelId="{3EBDEB6A-4084-40AB-A7EB-E946D0833572}">
      <dgm:prSet phldrT="[Текст]" custT="1"/>
      <dgm:spPr/>
      <dgm:t>
        <a:bodyPr/>
        <a:lstStyle/>
        <a:p>
          <a:r>
            <a:rPr lang="ru-RU" sz="3200" dirty="0" smtClean="0">
              <a:latin typeface="Arial" panose="020B0604020202020204" pitchFamily="34" charset="0"/>
              <a:cs typeface="Arial" panose="020B0604020202020204" pitchFamily="34" charset="0"/>
            </a:rPr>
            <a:t>Индивидуальные</a:t>
          </a:r>
          <a:endParaRPr lang="ru-RU" sz="3200" dirty="0">
            <a:latin typeface="Arial" panose="020B0604020202020204" pitchFamily="34" charset="0"/>
            <a:cs typeface="Arial" panose="020B0604020202020204" pitchFamily="34" charset="0"/>
          </a:endParaRPr>
        </a:p>
      </dgm:t>
    </dgm:pt>
    <dgm:pt modelId="{0435BDC5-538A-4081-B624-9393878B25E8}" type="parTrans" cxnId="{C1000BD6-ACB0-402D-B1A4-3D2335F7D9B9}">
      <dgm:prSet/>
      <dgm:spPr/>
      <dgm:t>
        <a:bodyPr/>
        <a:lstStyle/>
        <a:p>
          <a:endParaRPr lang="ru-RU"/>
        </a:p>
      </dgm:t>
    </dgm:pt>
    <dgm:pt modelId="{2F3F950C-9B64-423A-ACF4-0F7BA4394A8D}" type="sibTrans" cxnId="{C1000BD6-ACB0-402D-B1A4-3D2335F7D9B9}">
      <dgm:prSet/>
      <dgm:spPr/>
      <dgm:t>
        <a:bodyPr/>
        <a:lstStyle/>
        <a:p>
          <a:endParaRPr lang="ru-RU"/>
        </a:p>
      </dgm:t>
    </dgm:pt>
    <dgm:pt modelId="{DBEFBD06-B0BC-4873-B5EE-21F9D76A3BE9}">
      <dgm:prSet phldrT="[Текст]" custT="1">
        <dgm:style>
          <a:lnRef idx="2">
            <a:schemeClr val="dk1"/>
          </a:lnRef>
          <a:fillRef idx="1">
            <a:schemeClr val="lt1"/>
          </a:fillRef>
          <a:effectRef idx="0">
            <a:schemeClr val="dk1"/>
          </a:effectRef>
          <a:fontRef idx="minor">
            <a:schemeClr val="dk1"/>
          </a:fontRef>
        </dgm:style>
      </dgm:prSet>
      <dgm:spPr/>
      <dgm:t>
        <a:bodyPr/>
        <a:lstStyle/>
        <a:p>
          <a:r>
            <a:rPr lang="ru-RU" sz="3200" dirty="0" smtClean="0">
              <a:latin typeface="Arial" panose="020B0604020202020204" pitchFamily="34" charset="0"/>
              <a:cs typeface="Arial" panose="020B0604020202020204" pitchFamily="34" charset="0"/>
            </a:rPr>
            <a:t>Работник</a:t>
          </a:r>
          <a:endParaRPr lang="ru-RU" sz="3200" dirty="0">
            <a:latin typeface="Arial" panose="020B0604020202020204" pitchFamily="34" charset="0"/>
            <a:cs typeface="Arial" panose="020B0604020202020204" pitchFamily="34" charset="0"/>
          </a:endParaRPr>
        </a:p>
      </dgm:t>
    </dgm:pt>
    <dgm:pt modelId="{32261739-EEC1-4555-888F-68D35BFF9838}" type="parTrans" cxnId="{B5668AD3-AD2F-4AF2-A89A-373310180FD4}">
      <dgm:prSet/>
      <dgm:spPr/>
      <dgm:t>
        <a:bodyPr/>
        <a:lstStyle/>
        <a:p>
          <a:endParaRPr lang="ru-RU"/>
        </a:p>
      </dgm:t>
    </dgm:pt>
    <dgm:pt modelId="{2BADD549-ACA9-4A2E-B7C5-0B04703F2C17}" type="sibTrans" cxnId="{B5668AD3-AD2F-4AF2-A89A-373310180FD4}">
      <dgm:prSet/>
      <dgm:spPr/>
      <dgm:t>
        <a:bodyPr/>
        <a:lstStyle/>
        <a:p>
          <a:endParaRPr lang="ru-RU"/>
        </a:p>
      </dgm:t>
    </dgm:pt>
    <dgm:pt modelId="{09B0DF5B-5D3D-4857-A200-42FDF704CC20}">
      <dgm:prSet phldrT="[Текст]" custT="1">
        <dgm:style>
          <a:lnRef idx="2">
            <a:schemeClr val="dk1"/>
          </a:lnRef>
          <a:fillRef idx="1">
            <a:schemeClr val="lt1"/>
          </a:fillRef>
          <a:effectRef idx="0">
            <a:schemeClr val="dk1"/>
          </a:effectRef>
          <a:fontRef idx="minor">
            <a:schemeClr val="dk1"/>
          </a:fontRef>
        </dgm:style>
      </dgm:prSet>
      <dgm:spPr/>
      <dgm:t>
        <a:bodyPr/>
        <a:lstStyle/>
        <a:p>
          <a:r>
            <a:rPr lang="ru-RU" sz="3000" b="0" dirty="0" smtClean="0">
              <a:latin typeface="Arial" panose="020B0604020202020204" pitchFamily="34" charset="0"/>
              <a:cs typeface="Arial" panose="020B0604020202020204" pitchFamily="34" charset="0"/>
            </a:rPr>
            <a:t>Работодатель</a:t>
          </a:r>
          <a:endParaRPr lang="ru-RU" sz="3000" b="0" dirty="0">
            <a:latin typeface="Arial" panose="020B0604020202020204" pitchFamily="34" charset="0"/>
            <a:cs typeface="Arial" panose="020B0604020202020204" pitchFamily="34" charset="0"/>
          </a:endParaRPr>
        </a:p>
      </dgm:t>
    </dgm:pt>
    <dgm:pt modelId="{26DA9F48-1F63-49FD-9157-1982CA50B3D8}" type="parTrans" cxnId="{24DF8C03-8B01-4DF7-8B78-C2A03F103015}">
      <dgm:prSet/>
      <dgm:spPr/>
      <dgm:t>
        <a:bodyPr/>
        <a:lstStyle/>
        <a:p>
          <a:endParaRPr lang="ru-RU"/>
        </a:p>
      </dgm:t>
    </dgm:pt>
    <dgm:pt modelId="{A0D52A4E-E6CC-435A-B1A7-E45C97958511}" type="sibTrans" cxnId="{24DF8C03-8B01-4DF7-8B78-C2A03F103015}">
      <dgm:prSet/>
      <dgm:spPr/>
      <dgm:t>
        <a:bodyPr/>
        <a:lstStyle/>
        <a:p>
          <a:endParaRPr lang="ru-RU"/>
        </a:p>
      </dgm:t>
    </dgm:pt>
    <dgm:pt modelId="{87C70C9A-B4DF-432B-9871-E0503DA70A14}">
      <dgm:prSet phldrT="[Текст]"/>
      <dgm:spPr/>
      <dgm:t>
        <a:bodyPr/>
        <a:lstStyle/>
        <a:p>
          <a:r>
            <a:rPr lang="ru-RU" dirty="0" smtClean="0">
              <a:latin typeface="Arial" panose="020B0604020202020204" pitchFamily="34" charset="0"/>
              <a:cs typeface="Arial" panose="020B0604020202020204" pitchFamily="34" charset="0"/>
            </a:rPr>
            <a:t>Коллективные</a:t>
          </a:r>
          <a:endParaRPr lang="ru-RU" dirty="0">
            <a:latin typeface="Arial" panose="020B0604020202020204" pitchFamily="34" charset="0"/>
            <a:cs typeface="Arial" panose="020B0604020202020204" pitchFamily="34" charset="0"/>
          </a:endParaRPr>
        </a:p>
      </dgm:t>
    </dgm:pt>
    <dgm:pt modelId="{3A31C6A9-2FBC-46AD-866B-B66225340447}" type="parTrans" cxnId="{5C1BCE3B-5ABA-4320-AC13-0BF71EDD75B4}">
      <dgm:prSet/>
      <dgm:spPr/>
      <dgm:t>
        <a:bodyPr/>
        <a:lstStyle/>
        <a:p>
          <a:endParaRPr lang="ru-RU"/>
        </a:p>
      </dgm:t>
    </dgm:pt>
    <dgm:pt modelId="{140D2D36-DCC4-425F-83F6-57152F583901}" type="sibTrans" cxnId="{5C1BCE3B-5ABA-4320-AC13-0BF71EDD75B4}">
      <dgm:prSet/>
      <dgm:spPr/>
      <dgm:t>
        <a:bodyPr/>
        <a:lstStyle/>
        <a:p>
          <a:endParaRPr lang="ru-RU"/>
        </a:p>
      </dgm:t>
    </dgm:pt>
    <dgm:pt modelId="{BDD65D37-9F73-4474-8F28-7AA4C78E23EF}">
      <dgm:prSet phldrT="[Текст]" custT="1">
        <dgm:style>
          <a:lnRef idx="2">
            <a:schemeClr val="accent4"/>
          </a:lnRef>
          <a:fillRef idx="1">
            <a:schemeClr val="lt1"/>
          </a:fillRef>
          <a:effectRef idx="0">
            <a:schemeClr val="accent4"/>
          </a:effectRef>
          <a:fontRef idx="minor">
            <a:schemeClr val="dk1"/>
          </a:fontRef>
        </dgm:style>
      </dgm:prSet>
      <dgm:spPr/>
      <dgm:t>
        <a:bodyPr/>
        <a:lstStyle/>
        <a:p>
          <a:r>
            <a:rPr lang="ru-RU" sz="2800" dirty="0" smtClean="0">
              <a:latin typeface="Arial" panose="020B0604020202020204" pitchFamily="34" charset="0"/>
              <a:cs typeface="Arial" panose="020B0604020202020204" pitchFamily="34" charset="0"/>
            </a:rPr>
            <a:t>Группа работников</a:t>
          </a:r>
          <a:endParaRPr lang="ru-RU" sz="2800" dirty="0">
            <a:latin typeface="Arial" panose="020B0604020202020204" pitchFamily="34" charset="0"/>
            <a:cs typeface="Arial" panose="020B0604020202020204" pitchFamily="34" charset="0"/>
          </a:endParaRPr>
        </a:p>
      </dgm:t>
    </dgm:pt>
    <dgm:pt modelId="{BACB81A6-2A06-4A1B-806C-431DEC9BA1E1}" type="parTrans" cxnId="{05763F4A-FA9D-4143-816C-C1A094CE13C1}">
      <dgm:prSet/>
      <dgm:spPr/>
      <dgm:t>
        <a:bodyPr/>
        <a:lstStyle/>
        <a:p>
          <a:endParaRPr lang="ru-RU"/>
        </a:p>
      </dgm:t>
    </dgm:pt>
    <dgm:pt modelId="{D4CAEF68-707B-439A-A698-806628DCC605}" type="sibTrans" cxnId="{05763F4A-FA9D-4143-816C-C1A094CE13C1}">
      <dgm:prSet/>
      <dgm:spPr/>
      <dgm:t>
        <a:bodyPr/>
        <a:lstStyle/>
        <a:p>
          <a:endParaRPr lang="ru-RU"/>
        </a:p>
      </dgm:t>
    </dgm:pt>
    <dgm:pt modelId="{619AEB78-04B0-47F8-9B39-612945080226}">
      <dgm:prSet phldrT="[Текст]" custT="1">
        <dgm:style>
          <a:lnRef idx="2">
            <a:schemeClr val="accent4"/>
          </a:lnRef>
          <a:fillRef idx="1">
            <a:schemeClr val="lt1"/>
          </a:fillRef>
          <a:effectRef idx="0">
            <a:schemeClr val="accent4"/>
          </a:effectRef>
          <a:fontRef idx="minor">
            <a:schemeClr val="dk1"/>
          </a:fontRef>
        </dgm:style>
      </dgm:prSet>
      <dgm:spPr/>
      <dgm:t>
        <a:bodyPr/>
        <a:lstStyle/>
        <a:p>
          <a:r>
            <a:rPr lang="ru-RU" sz="3200" dirty="0" smtClean="0">
              <a:latin typeface="Arial" panose="020B0604020202020204" pitchFamily="34" charset="0"/>
              <a:cs typeface="Arial" panose="020B0604020202020204" pitchFamily="34" charset="0"/>
            </a:rPr>
            <a:t>Работодатель</a:t>
          </a:r>
          <a:endParaRPr lang="ru-RU" sz="3200" dirty="0">
            <a:latin typeface="Arial" panose="020B0604020202020204" pitchFamily="34" charset="0"/>
            <a:cs typeface="Arial" panose="020B0604020202020204" pitchFamily="34" charset="0"/>
          </a:endParaRPr>
        </a:p>
      </dgm:t>
    </dgm:pt>
    <dgm:pt modelId="{B86EFAEB-7647-4783-89EE-069337D0C519}" type="parTrans" cxnId="{6F2D7F58-B1F4-4B50-B554-F663BC2EAD99}">
      <dgm:prSet/>
      <dgm:spPr/>
      <dgm:t>
        <a:bodyPr/>
        <a:lstStyle/>
        <a:p>
          <a:endParaRPr lang="ru-RU"/>
        </a:p>
      </dgm:t>
    </dgm:pt>
    <dgm:pt modelId="{51AE4BFF-1E1C-422D-AEE1-20117B73A0CE}" type="sibTrans" cxnId="{6F2D7F58-B1F4-4B50-B554-F663BC2EAD99}">
      <dgm:prSet/>
      <dgm:spPr/>
      <dgm:t>
        <a:bodyPr/>
        <a:lstStyle/>
        <a:p>
          <a:endParaRPr lang="ru-RU"/>
        </a:p>
      </dgm:t>
    </dgm:pt>
    <dgm:pt modelId="{972B7B8C-DABC-4173-9009-4F0C35C3F57C}" type="pres">
      <dgm:prSet presAssocID="{0441A53B-1915-4CC2-8210-B1E11B602456}" presName="diagram" presStyleCnt="0">
        <dgm:presLayoutVars>
          <dgm:chPref val="1"/>
          <dgm:dir/>
          <dgm:animOne val="branch"/>
          <dgm:animLvl val="lvl"/>
          <dgm:resizeHandles/>
        </dgm:presLayoutVars>
      </dgm:prSet>
      <dgm:spPr/>
      <dgm:t>
        <a:bodyPr/>
        <a:lstStyle/>
        <a:p>
          <a:endParaRPr lang="ru-RU"/>
        </a:p>
      </dgm:t>
    </dgm:pt>
    <dgm:pt modelId="{E82D0920-2D74-45C4-8089-940140337380}" type="pres">
      <dgm:prSet presAssocID="{3EBDEB6A-4084-40AB-A7EB-E946D0833572}" presName="root" presStyleCnt="0"/>
      <dgm:spPr/>
    </dgm:pt>
    <dgm:pt modelId="{B9380D1B-2CD3-42D5-8F38-9BC9518A09B0}" type="pres">
      <dgm:prSet presAssocID="{3EBDEB6A-4084-40AB-A7EB-E946D0833572}" presName="rootComposite" presStyleCnt="0"/>
      <dgm:spPr/>
    </dgm:pt>
    <dgm:pt modelId="{D3F33A55-3AC8-401A-88A2-87370C05AF6F}" type="pres">
      <dgm:prSet presAssocID="{3EBDEB6A-4084-40AB-A7EB-E946D0833572}" presName="rootText" presStyleLbl="node1" presStyleIdx="0" presStyleCnt="2" custScaleX="136148"/>
      <dgm:spPr/>
      <dgm:t>
        <a:bodyPr/>
        <a:lstStyle/>
        <a:p>
          <a:endParaRPr lang="ru-RU"/>
        </a:p>
      </dgm:t>
    </dgm:pt>
    <dgm:pt modelId="{FB159859-246A-4034-81AA-851FC29A1582}" type="pres">
      <dgm:prSet presAssocID="{3EBDEB6A-4084-40AB-A7EB-E946D0833572}" presName="rootConnector" presStyleLbl="node1" presStyleIdx="0" presStyleCnt="2"/>
      <dgm:spPr/>
      <dgm:t>
        <a:bodyPr/>
        <a:lstStyle/>
        <a:p>
          <a:endParaRPr lang="ru-RU"/>
        </a:p>
      </dgm:t>
    </dgm:pt>
    <dgm:pt modelId="{CDBA7701-30D0-41E8-A73F-0B7EFCB2385D}" type="pres">
      <dgm:prSet presAssocID="{3EBDEB6A-4084-40AB-A7EB-E946D0833572}" presName="childShape" presStyleCnt="0"/>
      <dgm:spPr/>
    </dgm:pt>
    <dgm:pt modelId="{926CACBF-F665-4855-B215-326FC118A13F}" type="pres">
      <dgm:prSet presAssocID="{32261739-EEC1-4555-888F-68D35BFF9838}" presName="Name13" presStyleLbl="parChTrans1D2" presStyleIdx="0" presStyleCnt="4"/>
      <dgm:spPr/>
      <dgm:t>
        <a:bodyPr/>
        <a:lstStyle/>
        <a:p>
          <a:endParaRPr lang="ru-RU"/>
        </a:p>
      </dgm:t>
    </dgm:pt>
    <dgm:pt modelId="{E803D2F9-EE32-4BCD-9058-4942BA0C39E5}" type="pres">
      <dgm:prSet presAssocID="{DBEFBD06-B0BC-4873-B5EE-21F9D76A3BE9}" presName="childText" presStyleLbl="bgAcc1" presStyleIdx="0" presStyleCnt="4" custScaleX="138485" custScaleY="55408">
        <dgm:presLayoutVars>
          <dgm:bulletEnabled val="1"/>
        </dgm:presLayoutVars>
      </dgm:prSet>
      <dgm:spPr/>
      <dgm:t>
        <a:bodyPr/>
        <a:lstStyle/>
        <a:p>
          <a:endParaRPr lang="ru-RU"/>
        </a:p>
      </dgm:t>
    </dgm:pt>
    <dgm:pt modelId="{15549FC3-B966-4DA9-83B5-E9079884614D}" type="pres">
      <dgm:prSet presAssocID="{26DA9F48-1F63-49FD-9157-1982CA50B3D8}" presName="Name13" presStyleLbl="parChTrans1D2" presStyleIdx="1" presStyleCnt="4"/>
      <dgm:spPr/>
      <dgm:t>
        <a:bodyPr/>
        <a:lstStyle/>
        <a:p>
          <a:endParaRPr lang="ru-RU"/>
        </a:p>
      </dgm:t>
    </dgm:pt>
    <dgm:pt modelId="{E9154E45-86F5-4C93-86AC-A8A8ACB946E8}" type="pres">
      <dgm:prSet presAssocID="{09B0DF5B-5D3D-4857-A200-42FDF704CC20}" presName="childText" presStyleLbl="bgAcc1" presStyleIdx="1" presStyleCnt="4" custScaleX="134837" custScaleY="72953">
        <dgm:presLayoutVars>
          <dgm:bulletEnabled val="1"/>
        </dgm:presLayoutVars>
      </dgm:prSet>
      <dgm:spPr/>
      <dgm:t>
        <a:bodyPr/>
        <a:lstStyle/>
        <a:p>
          <a:endParaRPr lang="ru-RU"/>
        </a:p>
      </dgm:t>
    </dgm:pt>
    <dgm:pt modelId="{3A460C87-97BC-459B-AEF2-A38CD72ABC59}" type="pres">
      <dgm:prSet presAssocID="{87C70C9A-B4DF-432B-9871-E0503DA70A14}" presName="root" presStyleCnt="0"/>
      <dgm:spPr/>
    </dgm:pt>
    <dgm:pt modelId="{6DFD4196-250F-46BB-B912-8E5FA3D790E2}" type="pres">
      <dgm:prSet presAssocID="{87C70C9A-B4DF-432B-9871-E0503DA70A14}" presName="rootComposite" presStyleCnt="0"/>
      <dgm:spPr/>
    </dgm:pt>
    <dgm:pt modelId="{F5432551-950A-4421-84E6-F0210BB85AD1}" type="pres">
      <dgm:prSet presAssocID="{87C70C9A-B4DF-432B-9871-E0503DA70A14}" presName="rootText" presStyleLbl="node1" presStyleIdx="1" presStyleCnt="2" custScaleX="134263"/>
      <dgm:spPr/>
      <dgm:t>
        <a:bodyPr/>
        <a:lstStyle/>
        <a:p>
          <a:endParaRPr lang="ru-RU"/>
        </a:p>
      </dgm:t>
    </dgm:pt>
    <dgm:pt modelId="{2FE625A1-83D2-4ACB-8002-73A20FDE7716}" type="pres">
      <dgm:prSet presAssocID="{87C70C9A-B4DF-432B-9871-E0503DA70A14}" presName="rootConnector" presStyleLbl="node1" presStyleIdx="1" presStyleCnt="2"/>
      <dgm:spPr/>
      <dgm:t>
        <a:bodyPr/>
        <a:lstStyle/>
        <a:p>
          <a:endParaRPr lang="ru-RU"/>
        </a:p>
      </dgm:t>
    </dgm:pt>
    <dgm:pt modelId="{FE84D244-8A87-45AD-A36D-A850A064322B}" type="pres">
      <dgm:prSet presAssocID="{87C70C9A-B4DF-432B-9871-E0503DA70A14}" presName="childShape" presStyleCnt="0"/>
      <dgm:spPr/>
    </dgm:pt>
    <dgm:pt modelId="{155DA791-BAD9-430D-8CB3-D1CD89A3559C}" type="pres">
      <dgm:prSet presAssocID="{BACB81A6-2A06-4A1B-806C-431DEC9BA1E1}" presName="Name13" presStyleLbl="parChTrans1D2" presStyleIdx="2" presStyleCnt="4"/>
      <dgm:spPr/>
      <dgm:t>
        <a:bodyPr/>
        <a:lstStyle/>
        <a:p>
          <a:endParaRPr lang="ru-RU"/>
        </a:p>
      </dgm:t>
    </dgm:pt>
    <dgm:pt modelId="{D6786FE3-D51C-46F2-8CC9-91BA85B44CE4}" type="pres">
      <dgm:prSet presAssocID="{BDD65D37-9F73-4474-8F28-7AA4C78E23EF}" presName="childText" presStyleLbl="bgAcc1" presStyleIdx="2" presStyleCnt="4" custScaleX="148198" custScaleY="80357">
        <dgm:presLayoutVars>
          <dgm:bulletEnabled val="1"/>
        </dgm:presLayoutVars>
      </dgm:prSet>
      <dgm:spPr/>
      <dgm:t>
        <a:bodyPr/>
        <a:lstStyle/>
        <a:p>
          <a:endParaRPr lang="ru-RU"/>
        </a:p>
      </dgm:t>
    </dgm:pt>
    <dgm:pt modelId="{FAB1D11D-B100-4F06-92E6-3A708126C33F}" type="pres">
      <dgm:prSet presAssocID="{B86EFAEB-7647-4783-89EE-069337D0C519}" presName="Name13" presStyleLbl="parChTrans1D2" presStyleIdx="3" presStyleCnt="4"/>
      <dgm:spPr/>
      <dgm:t>
        <a:bodyPr/>
        <a:lstStyle/>
        <a:p>
          <a:endParaRPr lang="ru-RU"/>
        </a:p>
      </dgm:t>
    </dgm:pt>
    <dgm:pt modelId="{88812CEC-61F6-4911-A85B-9657B53BA30E}" type="pres">
      <dgm:prSet presAssocID="{619AEB78-04B0-47F8-9B39-612945080226}" presName="childText" presStyleLbl="bgAcc1" presStyleIdx="3" presStyleCnt="4" custScaleX="147103" custScaleY="62951" custLinFactNeighborX="3544" custLinFactNeighborY="1981">
        <dgm:presLayoutVars>
          <dgm:bulletEnabled val="1"/>
        </dgm:presLayoutVars>
      </dgm:prSet>
      <dgm:spPr/>
      <dgm:t>
        <a:bodyPr/>
        <a:lstStyle/>
        <a:p>
          <a:endParaRPr lang="ru-RU"/>
        </a:p>
      </dgm:t>
    </dgm:pt>
  </dgm:ptLst>
  <dgm:cxnLst>
    <dgm:cxn modelId="{71C05200-906B-4F22-A5B9-CD58B6BABA2A}" type="presOf" srcId="{619AEB78-04B0-47F8-9B39-612945080226}" destId="{88812CEC-61F6-4911-A85B-9657B53BA30E}" srcOrd="0" destOrd="0" presId="urn:microsoft.com/office/officeart/2005/8/layout/hierarchy3"/>
    <dgm:cxn modelId="{1AEA70B9-B091-4EBE-A1C1-7541D3EA918A}" type="presOf" srcId="{3EBDEB6A-4084-40AB-A7EB-E946D0833572}" destId="{D3F33A55-3AC8-401A-88A2-87370C05AF6F}" srcOrd="0" destOrd="0" presId="urn:microsoft.com/office/officeart/2005/8/layout/hierarchy3"/>
    <dgm:cxn modelId="{C255F64A-A825-451E-B442-EC7E0CD1773B}" type="presOf" srcId="{DBEFBD06-B0BC-4873-B5EE-21F9D76A3BE9}" destId="{E803D2F9-EE32-4BCD-9058-4942BA0C39E5}" srcOrd="0" destOrd="0" presId="urn:microsoft.com/office/officeart/2005/8/layout/hierarchy3"/>
    <dgm:cxn modelId="{C1CDD881-DB94-4073-BAA7-278FF1FB0CA1}" type="presOf" srcId="{0441A53B-1915-4CC2-8210-B1E11B602456}" destId="{972B7B8C-DABC-4173-9009-4F0C35C3F57C}" srcOrd="0" destOrd="0" presId="urn:microsoft.com/office/officeart/2005/8/layout/hierarchy3"/>
    <dgm:cxn modelId="{B012D88B-F992-494F-90BF-826ECA5CB122}" type="presOf" srcId="{87C70C9A-B4DF-432B-9871-E0503DA70A14}" destId="{F5432551-950A-4421-84E6-F0210BB85AD1}" srcOrd="0" destOrd="0" presId="urn:microsoft.com/office/officeart/2005/8/layout/hierarchy3"/>
    <dgm:cxn modelId="{5C1BCE3B-5ABA-4320-AC13-0BF71EDD75B4}" srcId="{0441A53B-1915-4CC2-8210-B1E11B602456}" destId="{87C70C9A-B4DF-432B-9871-E0503DA70A14}" srcOrd="1" destOrd="0" parTransId="{3A31C6A9-2FBC-46AD-866B-B66225340447}" sibTransId="{140D2D36-DCC4-425F-83F6-57152F583901}"/>
    <dgm:cxn modelId="{7350B51A-F475-472C-8516-C87C0B5188FA}" type="presOf" srcId="{87C70C9A-B4DF-432B-9871-E0503DA70A14}" destId="{2FE625A1-83D2-4ACB-8002-73A20FDE7716}" srcOrd="1" destOrd="0" presId="urn:microsoft.com/office/officeart/2005/8/layout/hierarchy3"/>
    <dgm:cxn modelId="{B5668AD3-AD2F-4AF2-A89A-373310180FD4}" srcId="{3EBDEB6A-4084-40AB-A7EB-E946D0833572}" destId="{DBEFBD06-B0BC-4873-B5EE-21F9D76A3BE9}" srcOrd="0" destOrd="0" parTransId="{32261739-EEC1-4555-888F-68D35BFF9838}" sibTransId="{2BADD549-ACA9-4A2E-B7C5-0B04703F2C17}"/>
    <dgm:cxn modelId="{3861E742-742E-482F-A81A-52A604BD0C5C}" type="presOf" srcId="{B86EFAEB-7647-4783-89EE-069337D0C519}" destId="{FAB1D11D-B100-4F06-92E6-3A708126C33F}" srcOrd="0" destOrd="0" presId="urn:microsoft.com/office/officeart/2005/8/layout/hierarchy3"/>
    <dgm:cxn modelId="{A839A75E-2577-4D5A-B6B6-B0112D2FA554}" type="presOf" srcId="{3EBDEB6A-4084-40AB-A7EB-E946D0833572}" destId="{FB159859-246A-4034-81AA-851FC29A1582}" srcOrd="1" destOrd="0" presId="urn:microsoft.com/office/officeart/2005/8/layout/hierarchy3"/>
    <dgm:cxn modelId="{EA46CD30-B4D2-4D4B-BCC1-E596A28FF348}" type="presOf" srcId="{32261739-EEC1-4555-888F-68D35BFF9838}" destId="{926CACBF-F665-4855-B215-326FC118A13F}" srcOrd="0" destOrd="0" presId="urn:microsoft.com/office/officeart/2005/8/layout/hierarchy3"/>
    <dgm:cxn modelId="{C1000BD6-ACB0-402D-B1A4-3D2335F7D9B9}" srcId="{0441A53B-1915-4CC2-8210-B1E11B602456}" destId="{3EBDEB6A-4084-40AB-A7EB-E946D0833572}" srcOrd="0" destOrd="0" parTransId="{0435BDC5-538A-4081-B624-9393878B25E8}" sibTransId="{2F3F950C-9B64-423A-ACF4-0F7BA4394A8D}"/>
    <dgm:cxn modelId="{24DF8C03-8B01-4DF7-8B78-C2A03F103015}" srcId="{3EBDEB6A-4084-40AB-A7EB-E946D0833572}" destId="{09B0DF5B-5D3D-4857-A200-42FDF704CC20}" srcOrd="1" destOrd="0" parTransId="{26DA9F48-1F63-49FD-9157-1982CA50B3D8}" sibTransId="{A0D52A4E-E6CC-435A-B1A7-E45C97958511}"/>
    <dgm:cxn modelId="{39FB0FC6-5964-4A91-8B6C-A187E3C54386}" type="presOf" srcId="{09B0DF5B-5D3D-4857-A200-42FDF704CC20}" destId="{E9154E45-86F5-4C93-86AC-A8A8ACB946E8}" srcOrd="0" destOrd="0" presId="urn:microsoft.com/office/officeart/2005/8/layout/hierarchy3"/>
    <dgm:cxn modelId="{6F2D7F58-B1F4-4B50-B554-F663BC2EAD99}" srcId="{87C70C9A-B4DF-432B-9871-E0503DA70A14}" destId="{619AEB78-04B0-47F8-9B39-612945080226}" srcOrd="1" destOrd="0" parTransId="{B86EFAEB-7647-4783-89EE-069337D0C519}" sibTransId="{51AE4BFF-1E1C-422D-AEE1-20117B73A0CE}"/>
    <dgm:cxn modelId="{15C10FBE-1F56-4383-819D-92FD4C54EAB7}" type="presOf" srcId="{26DA9F48-1F63-49FD-9157-1982CA50B3D8}" destId="{15549FC3-B966-4DA9-83B5-E9079884614D}" srcOrd="0" destOrd="0" presId="urn:microsoft.com/office/officeart/2005/8/layout/hierarchy3"/>
    <dgm:cxn modelId="{0A9FCD92-A177-486B-8758-9F68D200CB8E}" type="presOf" srcId="{BACB81A6-2A06-4A1B-806C-431DEC9BA1E1}" destId="{155DA791-BAD9-430D-8CB3-D1CD89A3559C}" srcOrd="0" destOrd="0" presId="urn:microsoft.com/office/officeart/2005/8/layout/hierarchy3"/>
    <dgm:cxn modelId="{05763F4A-FA9D-4143-816C-C1A094CE13C1}" srcId="{87C70C9A-B4DF-432B-9871-E0503DA70A14}" destId="{BDD65D37-9F73-4474-8F28-7AA4C78E23EF}" srcOrd="0" destOrd="0" parTransId="{BACB81A6-2A06-4A1B-806C-431DEC9BA1E1}" sibTransId="{D4CAEF68-707B-439A-A698-806628DCC605}"/>
    <dgm:cxn modelId="{C7F3FE85-2BEC-4505-853C-5F2AA23C1206}" type="presOf" srcId="{BDD65D37-9F73-4474-8F28-7AA4C78E23EF}" destId="{D6786FE3-D51C-46F2-8CC9-91BA85B44CE4}" srcOrd="0" destOrd="0" presId="urn:microsoft.com/office/officeart/2005/8/layout/hierarchy3"/>
    <dgm:cxn modelId="{6101B9C7-40C1-44E3-892F-6BCF0C7ED2C1}" type="presParOf" srcId="{972B7B8C-DABC-4173-9009-4F0C35C3F57C}" destId="{E82D0920-2D74-45C4-8089-940140337380}" srcOrd="0" destOrd="0" presId="urn:microsoft.com/office/officeart/2005/8/layout/hierarchy3"/>
    <dgm:cxn modelId="{6CDF8D72-DA17-4B8A-AD1B-5058F1584E75}" type="presParOf" srcId="{E82D0920-2D74-45C4-8089-940140337380}" destId="{B9380D1B-2CD3-42D5-8F38-9BC9518A09B0}" srcOrd="0" destOrd="0" presId="urn:microsoft.com/office/officeart/2005/8/layout/hierarchy3"/>
    <dgm:cxn modelId="{17F064DF-B86A-486F-99E6-D1FA934FE875}" type="presParOf" srcId="{B9380D1B-2CD3-42D5-8F38-9BC9518A09B0}" destId="{D3F33A55-3AC8-401A-88A2-87370C05AF6F}" srcOrd="0" destOrd="0" presId="urn:microsoft.com/office/officeart/2005/8/layout/hierarchy3"/>
    <dgm:cxn modelId="{53112751-4450-48DF-A83C-58BF42C67926}" type="presParOf" srcId="{B9380D1B-2CD3-42D5-8F38-9BC9518A09B0}" destId="{FB159859-246A-4034-81AA-851FC29A1582}" srcOrd="1" destOrd="0" presId="urn:microsoft.com/office/officeart/2005/8/layout/hierarchy3"/>
    <dgm:cxn modelId="{975E2D0E-ECD8-4D1D-84D4-F4F0C4F9E867}" type="presParOf" srcId="{E82D0920-2D74-45C4-8089-940140337380}" destId="{CDBA7701-30D0-41E8-A73F-0B7EFCB2385D}" srcOrd="1" destOrd="0" presId="urn:microsoft.com/office/officeart/2005/8/layout/hierarchy3"/>
    <dgm:cxn modelId="{84712339-CCA9-4280-8437-61B14B494288}" type="presParOf" srcId="{CDBA7701-30D0-41E8-A73F-0B7EFCB2385D}" destId="{926CACBF-F665-4855-B215-326FC118A13F}" srcOrd="0" destOrd="0" presId="urn:microsoft.com/office/officeart/2005/8/layout/hierarchy3"/>
    <dgm:cxn modelId="{1FB995CB-3AF9-4E1C-8918-CFA388147DB1}" type="presParOf" srcId="{CDBA7701-30D0-41E8-A73F-0B7EFCB2385D}" destId="{E803D2F9-EE32-4BCD-9058-4942BA0C39E5}" srcOrd="1" destOrd="0" presId="urn:microsoft.com/office/officeart/2005/8/layout/hierarchy3"/>
    <dgm:cxn modelId="{B83E968C-89C4-4AD6-B102-5E5987E151B6}" type="presParOf" srcId="{CDBA7701-30D0-41E8-A73F-0B7EFCB2385D}" destId="{15549FC3-B966-4DA9-83B5-E9079884614D}" srcOrd="2" destOrd="0" presId="urn:microsoft.com/office/officeart/2005/8/layout/hierarchy3"/>
    <dgm:cxn modelId="{F9436E90-A681-4C74-9778-69407FEF6DCC}" type="presParOf" srcId="{CDBA7701-30D0-41E8-A73F-0B7EFCB2385D}" destId="{E9154E45-86F5-4C93-86AC-A8A8ACB946E8}" srcOrd="3" destOrd="0" presId="urn:microsoft.com/office/officeart/2005/8/layout/hierarchy3"/>
    <dgm:cxn modelId="{0E272D73-6182-4937-8B3E-F3987B450346}" type="presParOf" srcId="{972B7B8C-DABC-4173-9009-4F0C35C3F57C}" destId="{3A460C87-97BC-459B-AEF2-A38CD72ABC59}" srcOrd="1" destOrd="0" presId="urn:microsoft.com/office/officeart/2005/8/layout/hierarchy3"/>
    <dgm:cxn modelId="{B768D2B9-08B7-4529-BA1D-7C04B9E21AF3}" type="presParOf" srcId="{3A460C87-97BC-459B-AEF2-A38CD72ABC59}" destId="{6DFD4196-250F-46BB-B912-8E5FA3D790E2}" srcOrd="0" destOrd="0" presId="urn:microsoft.com/office/officeart/2005/8/layout/hierarchy3"/>
    <dgm:cxn modelId="{22E2DA42-A478-44D1-9CF0-45DD020CC7D0}" type="presParOf" srcId="{6DFD4196-250F-46BB-B912-8E5FA3D790E2}" destId="{F5432551-950A-4421-84E6-F0210BB85AD1}" srcOrd="0" destOrd="0" presId="urn:microsoft.com/office/officeart/2005/8/layout/hierarchy3"/>
    <dgm:cxn modelId="{F0B28887-B160-492D-8822-6930949E41F7}" type="presParOf" srcId="{6DFD4196-250F-46BB-B912-8E5FA3D790E2}" destId="{2FE625A1-83D2-4ACB-8002-73A20FDE7716}" srcOrd="1" destOrd="0" presId="urn:microsoft.com/office/officeart/2005/8/layout/hierarchy3"/>
    <dgm:cxn modelId="{D2DC20C6-A423-42D6-A7FC-6E7159661DB4}" type="presParOf" srcId="{3A460C87-97BC-459B-AEF2-A38CD72ABC59}" destId="{FE84D244-8A87-45AD-A36D-A850A064322B}" srcOrd="1" destOrd="0" presId="urn:microsoft.com/office/officeart/2005/8/layout/hierarchy3"/>
    <dgm:cxn modelId="{B9498C81-BC6C-496D-A4BD-F4A0D8E0DAB1}" type="presParOf" srcId="{FE84D244-8A87-45AD-A36D-A850A064322B}" destId="{155DA791-BAD9-430D-8CB3-D1CD89A3559C}" srcOrd="0" destOrd="0" presId="urn:microsoft.com/office/officeart/2005/8/layout/hierarchy3"/>
    <dgm:cxn modelId="{FEF96B3B-1E47-4CFF-9D6F-AFA45E508555}" type="presParOf" srcId="{FE84D244-8A87-45AD-A36D-A850A064322B}" destId="{D6786FE3-D51C-46F2-8CC9-91BA85B44CE4}" srcOrd="1" destOrd="0" presId="urn:microsoft.com/office/officeart/2005/8/layout/hierarchy3"/>
    <dgm:cxn modelId="{296D9567-F0D8-4134-B4A3-A07C51C2230F}" type="presParOf" srcId="{FE84D244-8A87-45AD-A36D-A850A064322B}" destId="{FAB1D11D-B100-4F06-92E6-3A708126C33F}" srcOrd="2" destOrd="0" presId="urn:microsoft.com/office/officeart/2005/8/layout/hierarchy3"/>
    <dgm:cxn modelId="{ED8447A5-CE6D-4F0E-BCC6-C29D78045817}" type="presParOf" srcId="{FE84D244-8A87-45AD-A36D-A850A064322B}" destId="{88812CEC-61F6-4911-A85B-9657B53BA30E}"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F33A55-3AC8-401A-88A2-87370C05AF6F}">
      <dsp:nvSpPr>
        <dsp:cNvPr id="0" name=""/>
        <dsp:cNvSpPr/>
      </dsp:nvSpPr>
      <dsp:spPr>
        <a:xfrm>
          <a:off x="373" y="294691"/>
          <a:ext cx="3654571" cy="1342132"/>
        </a:xfrm>
        <a:prstGeom prst="roundRect">
          <a:avLst>
            <a:gd name="adj" fmla="val 10000"/>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lang="ru-RU" sz="3200" kern="1200" dirty="0" smtClean="0">
              <a:latin typeface="Arial" panose="020B0604020202020204" pitchFamily="34" charset="0"/>
              <a:cs typeface="Arial" panose="020B0604020202020204" pitchFamily="34" charset="0"/>
            </a:rPr>
            <a:t>Индивидуальные</a:t>
          </a:r>
          <a:endParaRPr lang="ru-RU" sz="3200" kern="1200" dirty="0">
            <a:latin typeface="Arial" panose="020B0604020202020204" pitchFamily="34" charset="0"/>
            <a:cs typeface="Arial" panose="020B0604020202020204" pitchFamily="34" charset="0"/>
          </a:endParaRPr>
        </a:p>
      </dsp:txBody>
      <dsp:txXfrm>
        <a:off x="39683" y="334001"/>
        <a:ext cx="3575951" cy="1263512"/>
      </dsp:txXfrm>
    </dsp:sp>
    <dsp:sp modelId="{926CACBF-F665-4855-B215-326FC118A13F}">
      <dsp:nvSpPr>
        <dsp:cNvPr id="0" name=""/>
        <dsp:cNvSpPr/>
      </dsp:nvSpPr>
      <dsp:spPr>
        <a:xfrm>
          <a:off x="365830" y="1636823"/>
          <a:ext cx="365457" cy="707357"/>
        </a:xfrm>
        <a:custGeom>
          <a:avLst/>
          <a:gdLst/>
          <a:ahLst/>
          <a:cxnLst/>
          <a:rect l="0" t="0" r="0" b="0"/>
          <a:pathLst>
            <a:path>
              <a:moveTo>
                <a:pt x="0" y="0"/>
              </a:moveTo>
              <a:lnTo>
                <a:pt x="0" y="707357"/>
              </a:lnTo>
              <a:lnTo>
                <a:pt x="365457" y="707357"/>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03D2F9-EE32-4BCD-9058-4942BA0C39E5}">
      <dsp:nvSpPr>
        <dsp:cNvPr id="0" name=""/>
        <dsp:cNvSpPr/>
      </dsp:nvSpPr>
      <dsp:spPr>
        <a:xfrm>
          <a:off x="731287" y="1972356"/>
          <a:ext cx="2973842" cy="743648"/>
        </a:xfrm>
        <a:prstGeom prst="roundRect">
          <a:avLst>
            <a:gd name="adj" fmla="val 10000"/>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lang="ru-RU" sz="3200" kern="1200" dirty="0" smtClean="0">
              <a:latin typeface="Arial" panose="020B0604020202020204" pitchFamily="34" charset="0"/>
              <a:cs typeface="Arial" panose="020B0604020202020204" pitchFamily="34" charset="0"/>
            </a:rPr>
            <a:t>Работник</a:t>
          </a:r>
          <a:endParaRPr lang="ru-RU" sz="3200" kern="1200" dirty="0">
            <a:latin typeface="Arial" panose="020B0604020202020204" pitchFamily="34" charset="0"/>
            <a:cs typeface="Arial" panose="020B0604020202020204" pitchFamily="34" charset="0"/>
          </a:endParaRPr>
        </a:p>
      </dsp:txBody>
      <dsp:txXfrm>
        <a:off x="753068" y="1994137"/>
        <a:ext cx="2930280" cy="700086"/>
      </dsp:txXfrm>
    </dsp:sp>
    <dsp:sp modelId="{15549FC3-B966-4DA9-83B5-E9079884614D}">
      <dsp:nvSpPr>
        <dsp:cNvPr id="0" name=""/>
        <dsp:cNvSpPr/>
      </dsp:nvSpPr>
      <dsp:spPr>
        <a:xfrm>
          <a:off x="365830" y="1636823"/>
          <a:ext cx="365457" cy="1904277"/>
        </a:xfrm>
        <a:custGeom>
          <a:avLst/>
          <a:gdLst/>
          <a:ahLst/>
          <a:cxnLst/>
          <a:rect l="0" t="0" r="0" b="0"/>
          <a:pathLst>
            <a:path>
              <a:moveTo>
                <a:pt x="0" y="0"/>
              </a:moveTo>
              <a:lnTo>
                <a:pt x="0" y="1904277"/>
              </a:lnTo>
              <a:lnTo>
                <a:pt x="365457" y="1904277"/>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154E45-86F5-4C93-86AC-A8A8ACB946E8}">
      <dsp:nvSpPr>
        <dsp:cNvPr id="0" name=""/>
        <dsp:cNvSpPr/>
      </dsp:nvSpPr>
      <dsp:spPr>
        <a:xfrm>
          <a:off x="731287" y="3051537"/>
          <a:ext cx="2895504" cy="979125"/>
        </a:xfrm>
        <a:prstGeom prst="roundRect">
          <a:avLst>
            <a:gd name="adj" fmla="val 10000"/>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ru-RU" sz="3000" b="0" kern="1200" dirty="0" smtClean="0">
              <a:latin typeface="Arial" panose="020B0604020202020204" pitchFamily="34" charset="0"/>
              <a:cs typeface="Arial" panose="020B0604020202020204" pitchFamily="34" charset="0"/>
            </a:rPr>
            <a:t>Работодатель</a:t>
          </a:r>
          <a:endParaRPr lang="ru-RU" sz="3000" b="0" kern="1200" dirty="0">
            <a:latin typeface="Arial" panose="020B0604020202020204" pitchFamily="34" charset="0"/>
            <a:cs typeface="Arial" panose="020B0604020202020204" pitchFamily="34" charset="0"/>
          </a:endParaRPr>
        </a:p>
      </dsp:txBody>
      <dsp:txXfrm>
        <a:off x="759965" y="3080215"/>
        <a:ext cx="2838148" cy="921769"/>
      </dsp:txXfrm>
    </dsp:sp>
    <dsp:sp modelId="{F5432551-950A-4421-84E6-F0210BB85AD1}">
      <dsp:nvSpPr>
        <dsp:cNvPr id="0" name=""/>
        <dsp:cNvSpPr/>
      </dsp:nvSpPr>
      <dsp:spPr>
        <a:xfrm>
          <a:off x="4326011" y="294691"/>
          <a:ext cx="3603973" cy="1342132"/>
        </a:xfrm>
        <a:prstGeom prst="roundRect">
          <a:avLst>
            <a:gd name="adj" fmla="val 10000"/>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295" tIns="49530" rIns="74295" bIns="49530" numCol="1" spcCol="1270" anchor="ctr" anchorCtr="0">
          <a:noAutofit/>
        </a:bodyPr>
        <a:lstStyle/>
        <a:p>
          <a:pPr lvl="0" algn="ctr" defTabSz="1733550">
            <a:lnSpc>
              <a:spcPct val="90000"/>
            </a:lnSpc>
            <a:spcBef>
              <a:spcPct val="0"/>
            </a:spcBef>
            <a:spcAft>
              <a:spcPct val="35000"/>
            </a:spcAft>
          </a:pPr>
          <a:r>
            <a:rPr lang="ru-RU" sz="3900" kern="1200" dirty="0" smtClean="0">
              <a:latin typeface="Arial" panose="020B0604020202020204" pitchFamily="34" charset="0"/>
              <a:cs typeface="Arial" panose="020B0604020202020204" pitchFamily="34" charset="0"/>
            </a:rPr>
            <a:t>Коллективные</a:t>
          </a:r>
          <a:endParaRPr lang="ru-RU" sz="3900" kern="1200" dirty="0">
            <a:latin typeface="Arial" panose="020B0604020202020204" pitchFamily="34" charset="0"/>
            <a:cs typeface="Arial" panose="020B0604020202020204" pitchFamily="34" charset="0"/>
          </a:endParaRPr>
        </a:p>
      </dsp:txBody>
      <dsp:txXfrm>
        <a:off x="4365321" y="334001"/>
        <a:ext cx="3525353" cy="1263512"/>
      </dsp:txXfrm>
    </dsp:sp>
    <dsp:sp modelId="{155DA791-BAD9-430D-8CB3-D1CD89A3559C}">
      <dsp:nvSpPr>
        <dsp:cNvPr id="0" name=""/>
        <dsp:cNvSpPr/>
      </dsp:nvSpPr>
      <dsp:spPr>
        <a:xfrm>
          <a:off x="4686408" y="1636823"/>
          <a:ext cx="360397" cy="874781"/>
        </a:xfrm>
        <a:custGeom>
          <a:avLst/>
          <a:gdLst/>
          <a:ahLst/>
          <a:cxnLst/>
          <a:rect l="0" t="0" r="0" b="0"/>
          <a:pathLst>
            <a:path>
              <a:moveTo>
                <a:pt x="0" y="0"/>
              </a:moveTo>
              <a:lnTo>
                <a:pt x="0" y="874781"/>
              </a:lnTo>
              <a:lnTo>
                <a:pt x="360397" y="874781"/>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786FE3-D51C-46F2-8CC9-91BA85B44CE4}">
      <dsp:nvSpPr>
        <dsp:cNvPr id="0" name=""/>
        <dsp:cNvSpPr/>
      </dsp:nvSpPr>
      <dsp:spPr>
        <a:xfrm>
          <a:off x="5046806" y="1972356"/>
          <a:ext cx="3182420" cy="1078497"/>
        </a:xfrm>
        <a:prstGeom prst="roundRect">
          <a:avLst>
            <a:gd name="adj" fmla="val 10000"/>
          </a:avLst>
        </a:prstGeom>
        <a:solidFill>
          <a:schemeClr val="lt1"/>
        </a:solidFill>
        <a:ln w="25400" cap="flat" cmpd="sng" algn="ctr">
          <a:solidFill>
            <a:schemeClr val="accent4"/>
          </a:solidFill>
          <a:prstDash val="solid"/>
        </a:ln>
        <a:effectLst/>
      </dsp:spPr>
      <dsp:style>
        <a:lnRef idx="2">
          <a:schemeClr val="accent4"/>
        </a:lnRef>
        <a:fillRef idx="1">
          <a:schemeClr val="lt1"/>
        </a:fillRef>
        <a:effectRef idx="0">
          <a:schemeClr val="accent4"/>
        </a:effectRef>
        <a:fontRef idx="minor">
          <a:schemeClr val="dk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ru-RU" sz="2800" kern="1200" dirty="0" smtClean="0">
              <a:latin typeface="Arial" panose="020B0604020202020204" pitchFamily="34" charset="0"/>
              <a:cs typeface="Arial" panose="020B0604020202020204" pitchFamily="34" charset="0"/>
            </a:rPr>
            <a:t>Группа работников</a:t>
          </a:r>
          <a:endParaRPr lang="ru-RU" sz="2800" kern="1200" dirty="0">
            <a:latin typeface="Arial" panose="020B0604020202020204" pitchFamily="34" charset="0"/>
            <a:cs typeface="Arial" panose="020B0604020202020204" pitchFamily="34" charset="0"/>
          </a:endParaRPr>
        </a:p>
      </dsp:txBody>
      <dsp:txXfrm>
        <a:off x="5078394" y="2003944"/>
        <a:ext cx="3119244" cy="1015321"/>
      </dsp:txXfrm>
    </dsp:sp>
    <dsp:sp modelId="{FAB1D11D-B100-4F06-92E6-3A708126C33F}">
      <dsp:nvSpPr>
        <dsp:cNvPr id="0" name=""/>
        <dsp:cNvSpPr/>
      </dsp:nvSpPr>
      <dsp:spPr>
        <a:xfrm>
          <a:off x="4686408" y="1636823"/>
          <a:ext cx="384284" cy="2198593"/>
        </a:xfrm>
        <a:custGeom>
          <a:avLst/>
          <a:gdLst/>
          <a:ahLst/>
          <a:cxnLst/>
          <a:rect l="0" t="0" r="0" b="0"/>
          <a:pathLst>
            <a:path>
              <a:moveTo>
                <a:pt x="0" y="0"/>
              </a:moveTo>
              <a:lnTo>
                <a:pt x="0" y="2198593"/>
              </a:lnTo>
              <a:lnTo>
                <a:pt x="384284" y="2198593"/>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812CEC-61F6-4911-A85B-9657B53BA30E}">
      <dsp:nvSpPr>
        <dsp:cNvPr id="0" name=""/>
        <dsp:cNvSpPr/>
      </dsp:nvSpPr>
      <dsp:spPr>
        <a:xfrm>
          <a:off x="5070693" y="3412973"/>
          <a:ext cx="3158906" cy="844885"/>
        </a:xfrm>
        <a:prstGeom prst="roundRect">
          <a:avLst>
            <a:gd name="adj" fmla="val 10000"/>
          </a:avLst>
        </a:prstGeom>
        <a:solidFill>
          <a:schemeClr val="lt1"/>
        </a:solidFill>
        <a:ln w="25400" cap="flat" cmpd="sng" algn="ctr">
          <a:solidFill>
            <a:schemeClr val="accent4"/>
          </a:solidFill>
          <a:prstDash val="solid"/>
        </a:ln>
        <a:effectLst/>
      </dsp:spPr>
      <dsp:style>
        <a:lnRef idx="2">
          <a:schemeClr val="accent4"/>
        </a:lnRef>
        <a:fillRef idx="1">
          <a:schemeClr val="lt1"/>
        </a:fillRef>
        <a:effectRef idx="0">
          <a:schemeClr val="accent4"/>
        </a:effectRef>
        <a:fontRef idx="minor">
          <a:schemeClr val="dk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lang="ru-RU" sz="3200" kern="1200" dirty="0" smtClean="0">
              <a:latin typeface="Arial" panose="020B0604020202020204" pitchFamily="34" charset="0"/>
              <a:cs typeface="Arial" panose="020B0604020202020204" pitchFamily="34" charset="0"/>
            </a:rPr>
            <a:t>Работодатель</a:t>
          </a:r>
          <a:endParaRPr lang="ru-RU" sz="3200" kern="1200" dirty="0">
            <a:latin typeface="Arial" panose="020B0604020202020204" pitchFamily="34" charset="0"/>
            <a:cs typeface="Arial" panose="020B0604020202020204" pitchFamily="34" charset="0"/>
          </a:endParaRPr>
        </a:p>
      </dsp:txBody>
      <dsp:txXfrm>
        <a:off x="5095439" y="3437719"/>
        <a:ext cx="3109414" cy="79539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lvl1pPr>
              <a:defRPr>
                <a:solidFill>
                  <a:schemeClr val="accent5">
                    <a:lumMod val="50000"/>
                  </a:schemeClr>
                </a:solidFill>
              </a:defRPr>
            </a:lvl1p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accent5">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ru-RU" dirty="0"/>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B68C4FF4-6EE1-4A76-9B8F-B2F594D6C874}" type="datetimeFigureOut">
              <a:rPr lang="ru-RU">
                <a:solidFill>
                  <a:prstClr val="black"/>
                </a:solidFill>
                <a:latin typeface="Arial" charset="0"/>
                <a:cs typeface="Arial" charset="0"/>
              </a:rPr>
              <a:pPr fontAlgn="base">
                <a:spcBef>
                  <a:spcPct val="0"/>
                </a:spcBef>
                <a:spcAft>
                  <a:spcPct val="0"/>
                </a:spcAft>
                <a:defRPr/>
              </a:pPr>
              <a:t>01.02.2023</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CBF7A747-1B53-4B3F-B8D2-D8AB0E128148}"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solidFill>
                  <a:schemeClr val="accent5">
                    <a:lumMod val="50000"/>
                  </a:schemeClr>
                </a:solidFill>
              </a:defRPr>
            </a:lvl1p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lvl1pPr>
              <a:defRPr>
                <a:solidFill>
                  <a:schemeClr val="accent5">
                    <a:lumMod val="50000"/>
                  </a:schemeClr>
                </a:solidFill>
              </a:defRPr>
            </a:lvl1pPr>
            <a:lvl2pPr>
              <a:defRPr>
                <a:solidFill>
                  <a:schemeClr val="accent5">
                    <a:lumMod val="50000"/>
                  </a:schemeClr>
                </a:solidFill>
              </a:defRPr>
            </a:lvl2pPr>
            <a:lvl3pPr>
              <a:defRPr>
                <a:solidFill>
                  <a:schemeClr val="accent5">
                    <a:lumMod val="50000"/>
                  </a:schemeClr>
                </a:solidFill>
              </a:defRPr>
            </a:lvl3pPr>
            <a:lvl4pPr>
              <a:defRPr>
                <a:solidFill>
                  <a:schemeClr val="accent5">
                    <a:lumMod val="50000"/>
                  </a:schemeClr>
                </a:solidFill>
              </a:defRPr>
            </a:lvl4pPr>
            <a:lvl5pPr>
              <a:defRPr>
                <a:solidFill>
                  <a:schemeClr val="accent5">
                    <a:lumMod val="50000"/>
                  </a:schemeClr>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lvl1pPr>
              <a:defRPr>
                <a:solidFill>
                  <a:schemeClr val="accent5">
                    <a:lumMod val="50000"/>
                  </a:schemeClr>
                </a:solidFill>
              </a:defRPr>
            </a:lvl1p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lvl1pPr>
              <a:defRPr>
                <a:solidFill>
                  <a:schemeClr val="accent5">
                    <a:lumMod val="50000"/>
                  </a:schemeClr>
                </a:solidFill>
              </a:defRPr>
            </a:lvl1pPr>
            <a:lvl2pPr>
              <a:defRPr>
                <a:solidFill>
                  <a:schemeClr val="accent5">
                    <a:lumMod val="50000"/>
                  </a:schemeClr>
                </a:solidFill>
              </a:defRPr>
            </a:lvl2pPr>
            <a:lvl3pPr>
              <a:defRPr>
                <a:solidFill>
                  <a:schemeClr val="accent5">
                    <a:lumMod val="50000"/>
                  </a:schemeClr>
                </a:solidFill>
              </a:defRPr>
            </a:lvl3pPr>
            <a:lvl4pPr>
              <a:defRPr>
                <a:solidFill>
                  <a:schemeClr val="accent5">
                    <a:lumMod val="50000"/>
                  </a:schemeClr>
                </a:solidFill>
              </a:defRPr>
            </a:lvl4pPr>
            <a:lvl5pPr>
              <a:defRPr>
                <a:solidFill>
                  <a:schemeClr val="accent5">
                    <a:lumMod val="50000"/>
                  </a:schemeClr>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solidFill>
                  <a:schemeClr val="accent5">
                    <a:lumMod val="50000"/>
                  </a:schemeClr>
                </a:solidFill>
              </a:defRPr>
            </a:lvl1pPr>
          </a:lstStyle>
          <a:p>
            <a:r>
              <a:rPr lang="ru-RU" dirty="0" smtClean="0"/>
              <a:t>Образец заголовка</a:t>
            </a:r>
            <a:endParaRPr lang="ru-RU" dirty="0"/>
          </a:p>
        </p:txBody>
      </p:sp>
      <p:sp>
        <p:nvSpPr>
          <p:cNvPr id="3" name="Содержимое 2"/>
          <p:cNvSpPr>
            <a:spLocks noGrp="1"/>
          </p:cNvSpPr>
          <p:nvPr>
            <p:ph idx="1"/>
          </p:nvPr>
        </p:nvSpPr>
        <p:spPr>
          <a:xfrm>
            <a:off x="457200" y="1600200"/>
            <a:ext cx="8229600" cy="4525963"/>
          </a:xfrm>
          <a:prstGeom prst="rect">
            <a:avLst/>
          </a:prstGeom>
        </p:spPr>
        <p:txBody>
          <a:bodyPr/>
          <a:lstStyle>
            <a:lvl1pPr>
              <a:defRPr>
                <a:solidFill>
                  <a:schemeClr val="accent5">
                    <a:lumMod val="50000"/>
                  </a:schemeClr>
                </a:solidFill>
              </a:defRPr>
            </a:lvl1pPr>
            <a:lvl2pPr>
              <a:defRPr>
                <a:solidFill>
                  <a:schemeClr val="accent5">
                    <a:lumMod val="50000"/>
                  </a:schemeClr>
                </a:solidFill>
              </a:defRPr>
            </a:lvl2pPr>
            <a:lvl3pPr>
              <a:defRPr>
                <a:solidFill>
                  <a:schemeClr val="accent5">
                    <a:lumMod val="50000"/>
                  </a:schemeClr>
                </a:solidFill>
              </a:defRPr>
            </a:lvl3pPr>
            <a:lvl4pPr>
              <a:defRPr>
                <a:solidFill>
                  <a:schemeClr val="accent5">
                    <a:lumMod val="50000"/>
                  </a:schemeClr>
                </a:solidFill>
              </a:defRPr>
            </a:lvl4pPr>
            <a:lvl5pPr>
              <a:defRPr>
                <a:solidFill>
                  <a:schemeClr val="accent5">
                    <a:lumMod val="50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solidFill>
                  <a:schemeClr val="accent5">
                    <a:lumMod val="50000"/>
                  </a:schemeClr>
                </a:solidFill>
              </a:defRPr>
            </a:lvl1pPr>
          </a:lstStyle>
          <a:p>
            <a:r>
              <a:rPr lang="ru-RU" dirty="0" smtClean="0"/>
              <a:t>Образец заголовка</a:t>
            </a:r>
            <a:endParaRPr lang="ru-RU" dirty="0"/>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accent5">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solidFill>
                  <a:schemeClr val="accent5">
                    <a:lumMod val="50000"/>
                  </a:schemeClr>
                </a:solidFill>
              </a:defRPr>
            </a:lvl1pPr>
          </a:lstStyle>
          <a:p>
            <a:r>
              <a:rPr lang="ru-RU" dirty="0" smtClean="0"/>
              <a:t>Образец заголовка</a:t>
            </a:r>
            <a:endParaRPr lang="ru-RU" dirty="0"/>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solidFill>
                  <a:schemeClr val="accent5">
                    <a:lumMod val="50000"/>
                  </a:schemeClr>
                </a:solidFill>
              </a:defRPr>
            </a:lvl1pPr>
            <a:lvl2pPr>
              <a:defRPr sz="2400">
                <a:solidFill>
                  <a:schemeClr val="accent5">
                    <a:lumMod val="50000"/>
                  </a:schemeClr>
                </a:solidFill>
              </a:defRPr>
            </a:lvl2pPr>
            <a:lvl3pPr>
              <a:defRPr sz="2000">
                <a:solidFill>
                  <a:schemeClr val="accent5">
                    <a:lumMod val="50000"/>
                  </a:schemeClr>
                </a:solidFill>
              </a:defRPr>
            </a:lvl3pPr>
            <a:lvl4pPr>
              <a:defRPr sz="1800">
                <a:solidFill>
                  <a:schemeClr val="accent5">
                    <a:lumMod val="50000"/>
                  </a:schemeClr>
                </a:solidFill>
              </a:defRPr>
            </a:lvl4pPr>
            <a:lvl5pPr>
              <a:defRPr sz="1800">
                <a:solidFill>
                  <a:schemeClr val="accent5">
                    <a:lumMod val="50000"/>
                  </a:schemeClr>
                </a:solidFill>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solidFill>
                  <a:schemeClr val="accent5">
                    <a:lumMod val="50000"/>
                  </a:schemeClr>
                </a:solidFill>
              </a:defRPr>
            </a:lvl1pPr>
            <a:lvl2pPr>
              <a:defRPr sz="2400">
                <a:solidFill>
                  <a:schemeClr val="accent5">
                    <a:lumMod val="50000"/>
                  </a:schemeClr>
                </a:solidFill>
              </a:defRPr>
            </a:lvl2pPr>
            <a:lvl3pPr>
              <a:defRPr sz="2000">
                <a:solidFill>
                  <a:schemeClr val="accent5">
                    <a:lumMod val="50000"/>
                  </a:schemeClr>
                </a:solidFill>
              </a:defRPr>
            </a:lvl3pPr>
            <a:lvl4pPr>
              <a:defRPr sz="1800">
                <a:solidFill>
                  <a:schemeClr val="accent5">
                    <a:lumMod val="50000"/>
                  </a:schemeClr>
                </a:solidFill>
              </a:defRPr>
            </a:lvl4pPr>
            <a:lvl5pPr>
              <a:defRPr sz="1800">
                <a:solidFill>
                  <a:schemeClr val="accent5">
                    <a:lumMod val="50000"/>
                  </a:schemeClr>
                </a:solidFill>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solidFill>
                  <a:schemeClr val="accent5">
                    <a:lumMod val="50000"/>
                  </a:schemeClr>
                </a:solidFill>
              </a:defRPr>
            </a:lvl1pPr>
          </a:lstStyle>
          <a:p>
            <a:r>
              <a:rPr lang="ru-RU" dirty="0" smtClean="0"/>
              <a:t>Образец заголовка</a:t>
            </a:r>
            <a:endParaRPr lang="ru-RU" dirty="0"/>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solidFill>
                  <a:schemeClr val="accent5">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solidFill>
                  <a:schemeClr val="accent5">
                    <a:lumMod val="50000"/>
                  </a:schemeClr>
                </a:solidFill>
              </a:defRPr>
            </a:lvl1pPr>
            <a:lvl2pPr>
              <a:defRPr sz="2000">
                <a:solidFill>
                  <a:schemeClr val="accent5">
                    <a:lumMod val="50000"/>
                  </a:schemeClr>
                </a:solidFill>
              </a:defRPr>
            </a:lvl2pPr>
            <a:lvl3pPr>
              <a:defRPr sz="1800">
                <a:solidFill>
                  <a:schemeClr val="accent5">
                    <a:lumMod val="50000"/>
                  </a:schemeClr>
                </a:solidFill>
              </a:defRPr>
            </a:lvl3pPr>
            <a:lvl4pPr>
              <a:defRPr sz="1600">
                <a:solidFill>
                  <a:schemeClr val="accent5">
                    <a:lumMod val="50000"/>
                  </a:schemeClr>
                </a:solidFill>
              </a:defRPr>
            </a:lvl4pPr>
            <a:lvl5pPr>
              <a:defRPr sz="1600">
                <a:solidFill>
                  <a:schemeClr val="accent5">
                    <a:lumMod val="50000"/>
                  </a:schemeClr>
                </a:solidFill>
              </a:defRPr>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solidFill>
                  <a:schemeClr val="accent5">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solidFill>
                  <a:schemeClr val="accent5">
                    <a:lumMod val="50000"/>
                  </a:schemeClr>
                </a:solidFill>
              </a:defRPr>
            </a:lvl1pPr>
            <a:lvl2pPr>
              <a:defRPr sz="2000">
                <a:solidFill>
                  <a:schemeClr val="accent5">
                    <a:lumMod val="50000"/>
                  </a:schemeClr>
                </a:solidFill>
              </a:defRPr>
            </a:lvl2pPr>
            <a:lvl3pPr>
              <a:defRPr sz="1800">
                <a:solidFill>
                  <a:schemeClr val="accent5">
                    <a:lumMod val="50000"/>
                  </a:schemeClr>
                </a:solidFill>
              </a:defRPr>
            </a:lvl3pPr>
            <a:lvl4pPr>
              <a:defRPr sz="1600">
                <a:solidFill>
                  <a:schemeClr val="accent5">
                    <a:lumMod val="50000"/>
                  </a:schemeClr>
                </a:solidFill>
              </a:defRPr>
            </a:lvl4pPr>
            <a:lvl5pPr>
              <a:defRPr sz="1600">
                <a:solidFill>
                  <a:schemeClr val="accent5">
                    <a:lumMod val="50000"/>
                  </a:schemeClr>
                </a:solidFill>
              </a:defRPr>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solidFill>
                  <a:schemeClr val="accent5">
                    <a:lumMod val="50000"/>
                  </a:schemeClr>
                </a:solidFill>
              </a:defRPr>
            </a:lvl1pPr>
          </a:lstStyle>
          <a:p>
            <a:r>
              <a:rPr lang="ru-RU" dirty="0" smtClean="0"/>
              <a:t>Образец заголовка</a:t>
            </a:r>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solidFill>
                  <a:schemeClr val="accent5">
                    <a:lumMod val="50000"/>
                  </a:schemeClr>
                </a:solidFill>
              </a:defRPr>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solidFill>
                  <a:schemeClr val="accent5">
                    <a:lumMod val="50000"/>
                  </a:schemeClr>
                </a:solidFill>
              </a:defRPr>
            </a:lvl1pPr>
            <a:lvl2pPr>
              <a:defRPr sz="2800">
                <a:solidFill>
                  <a:schemeClr val="accent5">
                    <a:lumMod val="50000"/>
                  </a:schemeClr>
                </a:solidFill>
              </a:defRPr>
            </a:lvl2pPr>
            <a:lvl3pPr>
              <a:defRPr sz="2400">
                <a:solidFill>
                  <a:schemeClr val="accent5">
                    <a:lumMod val="50000"/>
                  </a:schemeClr>
                </a:solidFill>
              </a:defRPr>
            </a:lvl3pPr>
            <a:lvl4pPr>
              <a:defRPr sz="2000">
                <a:solidFill>
                  <a:schemeClr val="accent5">
                    <a:lumMod val="50000"/>
                  </a:schemeClr>
                </a:solidFill>
              </a:defRPr>
            </a:lvl4pPr>
            <a:lvl5pPr>
              <a:defRPr sz="2000">
                <a:solidFill>
                  <a:schemeClr val="accent5">
                    <a:lumMod val="50000"/>
                  </a:schemeClr>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solidFill>
                  <a:schemeClr val="accent5">
                    <a:lumMod val="50000"/>
                  </a:schemeClr>
                </a:solidFill>
              </a:defRPr>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solidFill>
                  <a:schemeClr val="accent5">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836712"/>
            <a:ext cx="7488832"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98322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lstStyle/>
          <a:p>
            <a:r>
              <a:rPr lang="ru-RU" b="1" dirty="0" smtClean="0">
                <a:solidFill>
                  <a:srgbClr val="FF0000"/>
                </a:solidFill>
                <a:latin typeface="Arial" panose="020B0604020202020204" pitchFamily="34" charset="0"/>
                <a:cs typeface="Arial" panose="020B0604020202020204" pitchFamily="34" charset="0"/>
              </a:rPr>
              <a:t>6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827584" y="1600200"/>
            <a:ext cx="7560840" cy="4525963"/>
          </a:xfrm>
        </p:spPr>
        <p:txBody>
          <a:bodyPr/>
          <a:lstStyle/>
          <a:p>
            <a:pPr>
              <a:buNone/>
            </a:pPr>
            <a:r>
              <a:rPr lang="ru-RU" sz="3600" dirty="0">
                <a:solidFill>
                  <a:schemeClr val="tx1"/>
                </a:solidFill>
                <a:latin typeface="Arial" panose="020B0604020202020204" pitchFamily="34" charset="0"/>
                <a:cs typeface="Arial" panose="020B0604020202020204" pitchFamily="34" charset="0"/>
              </a:rPr>
              <a:t>Назовите виды дисциплинарного взыскания:</a:t>
            </a:r>
          </a:p>
          <a:p>
            <a:pPr algn="ctr">
              <a:buNone/>
            </a:pPr>
            <a:endParaRPr lang="ru-RU" sz="3600" dirty="0" smtClean="0">
              <a:latin typeface="Arial" panose="020B0604020202020204" pitchFamily="34" charset="0"/>
              <a:cs typeface="Arial" panose="020B0604020202020204" pitchFamily="34" charset="0"/>
            </a:endParaRPr>
          </a:p>
          <a:p>
            <a:pPr algn="ctr">
              <a:buNone/>
            </a:pPr>
            <a:r>
              <a:rPr lang="ru-RU" sz="3600" b="1" dirty="0" smtClean="0">
                <a:latin typeface="Arial" panose="020B0604020202020204" pitchFamily="34" charset="0"/>
                <a:cs typeface="Arial" panose="020B0604020202020204" pitchFamily="34" charset="0"/>
              </a:rPr>
              <a:t>Замечание</a:t>
            </a:r>
            <a:r>
              <a:rPr lang="ru-RU" sz="3600" b="1" dirty="0">
                <a:latin typeface="Arial" panose="020B0604020202020204" pitchFamily="34" charset="0"/>
                <a:cs typeface="Arial" panose="020B0604020202020204" pitchFamily="34" charset="0"/>
              </a:rPr>
              <a:t>, выговор, увольнение.</a:t>
            </a:r>
          </a:p>
          <a:p>
            <a:endParaRPr lang="ru-RU"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1007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lstStyle/>
          <a:p>
            <a:r>
              <a:rPr lang="ru-RU" b="1" dirty="0" smtClean="0">
                <a:solidFill>
                  <a:srgbClr val="FF0000"/>
                </a:solidFill>
                <a:latin typeface="Arial" panose="020B0604020202020204" pitchFamily="34" charset="0"/>
                <a:cs typeface="Arial" panose="020B0604020202020204" pitchFamily="34" charset="0"/>
              </a:rPr>
              <a:t>7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899592" y="1600200"/>
            <a:ext cx="7344816" cy="4525963"/>
          </a:xfrm>
        </p:spPr>
        <p:txBody>
          <a:bodyPr/>
          <a:lstStyle/>
          <a:p>
            <a:pPr indent="342900" algn="just">
              <a:spcBef>
                <a:spcPts val="0"/>
              </a:spcBef>
              <a:buNone/>
            </a:pPr>
            <a:r>
              <a:rPr lang="ru-RU" sz="3600" dirty="0">
                <a:solidFill>
                  <a:schemeClr val="tx1"/>
                </a:solidFill>
                <a:latin typeface="Arial" panose="020B0604020202020204" pitchFamily="34" charset="0"/>
                <a:cs typeface="Arial" panose="020B0604020202020204" pitchFamily="34" charset="0"/>
              </a:rPr>
              <a:t>Через какой срок происходит снятие дисциплинарного взыскания?</a:t>
            </a:r>
            <a:endParaRPr lang="ru-RU" sz="3600" dirty="0" smtClean="0">
              <a:solidFill>
                <a:schemeClr val="tx1"/>
              </a:solidFill>
              <a:latin typeface="Arial" panose="020B0604020202020204" pitchFamily="34" charset="0"/>
              <a:cs typeface="Arial" panose="020B0604020202020204" pitchFamily="34" charset="0"/>
            </a:endParaRPr>
          </a:p>
          <a:p>
            <a:pPr algn="ctr">
              <a:buNone/>
            </a:pPr>
            <a:endParaRPr lang="ru-RU" sz="3600" dirty="0">
              <a:latin typeface="Arial" panose="020B0604020202020204" pitchFamily="34" charset="0"/>
              <a:cs typeface="Arial" panose="020B0604020202020204" pitchFamily="34" charset="0"/>
            </a:endParaRPr>
          </a:p>
          <a:p>
            <a:pPr algn="ctr">
              <a:buNone/>
            </a:pPr>
            <a:r>
              <a:rPr lang="ru-RU" sz="3600" b="1" dirty="0" smtClean="0">
                <a:latin typeface="Arial" panose="020B0604020202020204" pitchFamily="34" charset="0"/>
                <a:cs typeface="Arial" panose="020B0604020202020204" pitchFamily="34" charset="0"/>
              </a:rPr>
              <a:t>1 </a:t>
            </a:r>
            <a:r>
              <a:rPr lang="ru-RU" sz="3600" b="1" dirty="0">
                <a:latin typeface="Arial" panose="020B0604020202020204" pitchFamily="34" charset="0"/>
                <a:cs typeface="Arial" panose="020B0604020202020204" pitchFamily="34" charset="0"/>
              </a:rPr>
              <a:t>год</a:t>
            </a:r>
          </a:p>
          <a:p>
            <a:endParaRPr lang="ru-RU" dirty="0"/>
          </a:p>
        </p:txBody>
      </p:sp>
    </p:spTree>
    <p:extLst>
      <p:ext uri="{BB962C8B-B14F-4D97-AF65-F5344CB8AC3E}">
        <p14:creationId xmlns:p14="http://schemas.microsoft.com/office/powerpoint/2010/main" val="297555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lstStyle/>
          <a:p>
            <a:r>
              <a:rPr lang="ru-RU" b="1" dirty="0" smtClean="0">
                <a:solidFill>
                  <a:srgbClr val="FF0000"/>
                </a:solidFill>
                <a:latin typeface="Arial" panose="020B0604020202020204" pitchFamily="34" charset="0"/>
                <a:cs typeface="Arial" panose="020B0604020202020204" pitchFamily="34" charset="0"/>
              </a:rPr>
              <a:t>8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755576" y="1600200"/>
            <a:ext cx="7632848" cy="4525963"/>
          </a:xfrm>
        </p:spPr>
        <p:txBody>
          <a:bodyPr/>
          <a:lstStyle/>
          <a:p>
            <a:pPr algn="just">
              <a:buNone/>
            </a:pPr>
            <a:r>
              <a:rPr lang="ru-RU" sz="3600" dirty="0">
                <a:solidFill>
                  <a:schemeClr val="tx1"/>
                </a:solidFill>
                <a:latin typeface="Arial" panose="020B0604020202020204" pitchFamily="34" charset="0"/>
                <a:cs typeface="Arial" panose="020B0604020202020204" pitchFamily="34" charset="0"/>
              </a:rPr>
              <a:t>Как Вы думаете через 6 месяцев работы Вы имеете право на отпуск? Если </a:t>
            </a:r>
            <a:r>
              <a:rPr lang="ru-RU" sz="3600" dirty="0" smtClean="0">
                <a:solidFill>
                  <a:schemeClr val="tx1"/>
                </a:solidFill>
                <a:latin typeface="Arial" panose="020B0604020202020204" pitchFamily="34" charset="0"/>
                <a:cs typeface="Arial" panose="020B0604020202020204" pitchFamily="34" charset="0"/>
              </a:rPr>
              <a:t>да, то </a:t>
            </a:r>
            <a:r>
              <a:rPr lang="ru-RU" sz="3600" dirty="0">
                <a:solidFill>
                  <a:schemeClr val="tx1"/>
                </a:solidFill>
                <a:latin typeface="Arial" panose="020B0604020202020204" pitchFamily="34" charset="0"/>
                <a:cs typeface="Arial" panose="020B0604020202020204" pitchFamily="34" charset="0"/>
              </a:rPr>
              <a:t>на какой срок?</a:t>
            </a:r>
          </a:p>
          <a:p>
            <a:pPr algn="ctr">
              <a:buNone/>
            </a:pPr>
            <a:endParaRPr lang="ru-RU" dirty="0" smtClean="0"/>
          </a:p>
          <a:p>
            <a:pPr algn="ctr">
              <a:buNone/>
            </a:pPr>
            <a:r>
              <a:rPr lang="ru-RU" sz="3600" b="1" dirty="0" smtClean="0">
                <a:latin typeface="Arial" panose="020B0604020202020204" pitchFamily="34" charset="0"/>
                <a:cs typeface="Arial" panose="020B0604020202020204" pitchFamily="34" charset="0"/>
              </a:rPr>
              <a:t>Да имеете, </a:t>
            </a:r>
            <a:r>
              <a:rPr lang="ru-RU" sz="3600" b="1" dirty="0">
                <a:latin typeface="Arial" panose="020B0604020202020204" pitchFamily="34" charset="0"/>
                <a:cs typeface="Arial" panose="020B0604020202020204" pitchFamily="34" charset="0"/>
              </a:rPr>
              <a:t>на 14 дней.</a:t>
            </a:r>
          </a:p>
          <a:p>
            <a:endParaRPr lang="ru-RU" dirty="0"/>
          </a:p>
        </p:txBody>
      </p:sp>
    </p:spTree>
    <p:extLst>
      <p:ext uri="{BB962C8B-B14F-4D97-AF65-F5344CB8AC3E}">
        <p14:creationId xmlns:p14="http://schemas.microsoft.com/office/powerpoint/2010/main" val="308174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868958"/>
          </a:xfrm>
        </p:spPr>
        <p:txBody>
          <a:bodyPr/>
          <a:lstStyle/>
          <a:p>
            <a:r>
              <a:rPr lang="ru-RU" b="1" dirty="0" smtClean="0">
                <a:solidFill>
                  <a:srgbClr val="FF0000"/>
                </a:solidFill>
                <a:latin typeface="Arial" panose="020B0604020202020204" pitchFamily="34" charset="0"/>
                <a:cs typeface="Arial" panose="020B0604020202020204" pitchFamily="34" charset="0"/>
              </a:rPr>
              <a:t>9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827584" y="1600200"/>
            <a:ext cx="7560840" cy="4525963"/>
          </a:xfrm>
        </p:spPr>
        <p:txBody>
          <a:bodyPr/>
          <a:lstStyle/>
          <a:p>
            <a:pPr marL="0" indent="0">
              <a:buNone/>
            </a:pPr>
            <a:r>
              <a:rPr lang="ru-RU" sz="3600" dirty="0" smtClean="0">
                <a:solidFill>
                  <a:schemeClr val="tx1"/>
                </a:solidFill>
                <a:latin typeface="Arial" panose="020B0604020202020204" pitchFamily="34" charset="0"/>
                <a:cs typeface="Arial" panose="020B0604020202020204" pitchFamily="34" charset="0"/>
              </a:rPr>
              <a:t>Ежегодный </a:t>
            </a:r>
            <a:r>
              <a:rPr lang="ru-RU" sz="3600" dirty="0">
                <a:solidFill>
                  <a:schemeClr val="tx1"/>
                </a:solidFill>
                <a:latin typeface="Arial" panose="020B0604020202020204" pitchFamily="34" charset="0"/>
                <a:cs typeface="Arial" panose="020B0604020202020204" pitchFamily="34" charset="0"/>
              </a:rPr>
              <a:t>оплачиваемый отпуск работнику дается на какой срок? </a:t>
            </a:r>
            <a:endParaRPr lang="ru-RU" sz="3600" dirty="0" smtClean="0">
              <a:solidFill>
                <a:schemeClr val="tx1"/>
              </a:solidFill>
              <a:latin typeface="Arial" panose="020B0604020202020204" pitchFamily="34" charset="0"/>
              <a:cs typeface="Arial" panose="020B0604020202020204" pitchFamily="34" charset="0"/>
            </a:endParaRPr>
          </a:p>
          <a:p>
            <a:pPr marL="0" indent="0" algn="ctr">
              <a:buNone/>
            </a:pPr>
            <a:endParaRPr lang="ru-RU" sz="3600" b="1" dirty="0" smtClean="0">
              <a:latin typeface="Arial" panose="020B0604020202020204" pitchFamily="34" charset="0"/>
              <a:cs typeface="Arial" panose="020B0604020202020204" pitchFamily="34" charset="0"/>
            </a:endParaRPr>
          </a:p>
          <a:p>
            <a:pPr marL="0" indent="0" algn="ctr">
              <a:buNone/>
            </a:pPr>
            <a:r>
              <a:rPr lang="ru-RU" sz="3600" b="1" dirty="0" smtClean="0">
                <a:latin typeface="Arial" panose="020B0604020202020204" pitchFamily="34" charset="0"/>
                <a:cs typeface="Arial" panose="020B0604020202020204" pitchFamily="34" charset="0"/>
              </a:rPr>
              <a:t>28 </a:t>
            </a:r>
            <a:r>
              <a:rPr lang="ru-RU" sz="3600" b="1" dirty="0">
                <a:latin typeface="Arial" panose="020B0604020202020204" pitchFamily="34" charset="0"/>
                <a:cs typeface="Arial" panose="020B0604020202020204" pitchFamily="34" charset="0"/>
              </a:rPr>
              <a:t>календарных </a:t>
            </a:r>
            <a:r>
              <a:rPr lang="ru-RU" sz="3600" b="1" dirty="0" smtClean="0">
                <a:latin typeface="Arial" panose="020B0604020202020204" pitchFamily="34" charset="0"/>
                <a:cs typeface="Arial" panose="020B0604020202020204" pitchFamily="34" charset="0"/>
              </a:rPr>
              <a:t>дней</a:t>
            </a:r>
            <a:endParaRPr lang="ru-RU"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3597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868958"/>
          </a:xfrm>
        </p:spPr>
        <p:txBody>
          <a:bodyPr/>
          <a:lstStyle/>
          <a:p>
            <a:r>
              <a:rPr lang="ru-RU" b="1" dirty="0" smtClean="0">
                <a:solidFill>
                  <a:srgbClr val="FF0000"/>
                </a:solidFill>
                <a:latin typeface="Arial" panose="020B0604020202020204" pitchFamily="34" charset="0"/>
                <a:cs typeface="Arial" panose="020B0604020202020204" pitchFamily="34" charset="0"/>
              </a:rPr>
              <a:t>10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971600" y="1600200"/>
            <a:ext cx="7488832" cy="4525963"/>
          </a:xfrm>
        </p:spPr>
        <p:txBody>
          <a:bodyPr/>
          <a:lstStyle/>
          <a:p>
            <a:pPr marL="0" indent="0" algn="ctr">
              <a:buNone/>
            </a:pPr>
            <a:r>
              <a:rPr lang="ru-RU" sz="3600" dirty="0" smtClean="0">
                <a:solidFill>
                  <a:schemeClr val="tx1"/>
                </a:solidFill>
                <a:latin typeface="Arial" panose="020B0604020202020204" pitchFamily="34" charset="0"/>
                <a:cs typeface="Arial" panose="020B0604020202020204" pitchFamily="34" charset="0"/>
              </a:rPr>
              <a:t>Что считается прогулом?  </a:t>
            </a:r>
          </a:p>
          <a:p>
            <a:pPr algn="ctr"/>
            <a:endParaRPr lang="ru-RU" sz="3600" dirty="0">
              <a:latin typeface="Arial" panose="020B0604020202020204" pitchFamily="34" charset="0"/>
              <a:cs typeface="Arial" panose="020B0604020202020204" pitchFamily="34" charset="0"/>
            </a:endParaRPr>
          </a:p>
          <a:p>
            <a:pPr marL="0" indent="0" algn="ctr">
              <a:buNone/>
            </a:pPr>
            <a:r>
              <a:rPr lang="ru-RU" sz="3600" b="1" dirty="0" smtClean="0">
                <a:latin typeface="Arial" panose="020B0604020202020204" pitchFamily="34" charset="0"/>
                <a:cs typeface="Arial" panose="020B0604020202020204" pitchFamily="34" charset="0"/>
              </a:rPr>
              <a:t>Отсутствие </a:t>
            </a:r>
            <a:r>
              <a:rPr lang="ru-RU" sz="3600" b="1" dirty="0">
                <a:latin typeface="Arial" panose="020B0604020202020204" pitchFamily="34" charset="0"/>
                <a:cs typeface="Arial" panose="020B0604020202020204" pitchFamily="34" charset="0"/>
              </a:rPr>
              <a:t>на рабочем месте 4 </a:t>
            </a:r>
            <a:r>
              <a:rPr lang="ru-RU" sz="3600" b="1" dirty="0" smtClean="0">
                <a:latin typeface="Arial" panose="020B0604020202020204" pitchFamily="34" charset="0"/>
                <a:cs typeface="Arial" panose="020B0604020202020204" pitchFamily="34" charset="0"/>
              </a:rPr>
              <a:t>часа</a:t>
            </a:r>
            <a:endParaRPr lang="ru-RU" sz="3600" b="1" dirty="0">
              <a:latin typeface="Arial" panose="020B0604020202020204" pitchFamily="34" charset="0"/>
              <a:cs typeface="Arial" panose="020B0604020202020204" pitchFamily="34" charset="0"/>
            </a:endParaRPr>
          </a:p>
          <a:p>
            <a:pPr algn="ctr"/>
            <a:endParaRPr lang="ru-RU" sz="3600" b="1" dirty="0">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2132162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790840"/>
            <a:ext cx="6840760" cy="533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71421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868958"/>
          </a:xfrm>
        </p:spPr>
        <p:txBody>
          <a:bodyPr/>
          <a:lstStyle/>
          <a:p>
            <a:r>
              <a:rPr lang="ru-RU" sz="3600" b="1" dirty="0" smtClean="0">
                <a:solidFill>
                  <a:srgbClr val="FF0000"/>
                </a:solidFill>
                <a:latin typeface="Arial" panose="020B0604020202020204" pitchFamily="34" charset="0"/>
                <a:cs typeface="Arial" panose="020B0604020202020204" pitchFamily="34" charset="0"/>
              </a:rPr>
              <a:t>ПОНЯТИЕ ТРУДОВЫХ СПОРОВ</a:t>
            </a:r>
            <a:r>
              <a:rPr lang="ru-RU" b="1" dirty="0">
                <a:solidFill>
                  <a:srgbClr val="FF0000"/>
                </a:solidFill>
                <a:latin typeface="Arial" panose="020B0604020202020204" pitchFamily="34" charset="0"/>
                <a:cs typeface="Arial" panose="020B0604020202020204" pitchFamily="34" charset="0"/>
              </a:rPr>
              <a:t/>
            </a:r>
            <a:br>
              <a:rPr lang="ru-RU" b="1" dirty="0">
                <a:solidFill>
                  <a:srgbClr val="FF0000"/>
                </a:solidFill>
                <a:latin typeface="Arial" panose="020B0604020202020204" pitchFamily="34" charset="0"/>
                <a:cs typeface="Arial" panose="020B0604020202020204" pitchFamily="34" charset="0"/>
              </a:rPr>
            </a:br>
            <a:endParaRPr lang="ru-RU" b="1"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899592" y="1600200"/>
            <a:ext cx="7416824" cy="4525963"/>
          </a:xfrm>
        </p:spPr>
        <p:txBody>
          <a:bodyPr/>
          <a:lstStyle/>
          <a:p>
            <a:pPr>
              <a:buFontTx/>
              <a:buChar char="-"/>
            </a:pPr>
            <a:r>
              <a:rPr lang="ru-RU" dirty="0" smtClean="0"/>
              <a:t>На </a:t>
            </a:r>
            <a:r>
              <a:rPr lang="ru-RU" dirty="0"/>
              <a:t>уроке вы узнаете </a:t>
            </a:r>
            <a:r>
              <a:rPr lang="ru-RU" dirty="0" smtClean="0"/>
              <a:t>…</a:t>
            </a:r>
          </a:p>
          <a:p>
            <a:pPr>
              <a:buFontTx/>
              <a:buChar char="-"/>
            </a:pPr>
            <a:r>
              <a:rPr lang="ru-RU" dirty="0"/>
              <a:t>Научитесь </a:t>
            </a:r>
            <a:r>
              <a:rPr lang="ru-RU" dirty="0" smtClean="0"/>
              <a:t>работать…</a:t>
            </a:r>
            <a:endParaRPr lang="ru-RU" dirty="0"/>
          </a:p>
          <a:p>
            <a:pPr marL="0" indent="0">
              <a:buNone/>
            </a:pPr>
            <a:r>
              <a:rPr lang="ru-RU" dirty="0" smtClean="0"/>
              <a:t>- Приобретёте навык…</a:t>
            </a:r>
            <a:endParaRPr lang="ru-RU" dirty="0"/>
          </a:p>
          <a:p>
            <a:pPr marL="0" indent="0" algn="just">
              <a:buNone/>
            </a:pPr>
            <a:r>
              <a:rPr lang="ru-RU" dirty="0" smtClean="0">
                <a:solidFill>
                  <a:schemeClr val="tx1"/>
                </a:solidFill>
              </a:rPr>
              <a:t>Цель: </a:t>
            </a:r>
            <a:r>
              <a:rPr lang="ru-RU" dirty="0">
                <a:solidFill>
                  <a:schemeClr val="tx1"/>
                </a:solidFill>
              </a:rPr>
              <a:t>формирование представления о трудовых спорах, видах трудовых споров и путях их разрешения, опираясь на Трудовой кодекс РФ.</a:t>
            </a:r>
            <a:endParaRPr lang="ru-RU" dirty="0"/>
          </a:p>
        </p:txBody>
      </p:sp>
    </p:spTree>
    <p:extLst>
      <p:ext uri="{BB962C8B-B14F-4D97-AF65-F5344CB8AC3E}">
        <p14:creationId xmlns:p14="http://schemas.microsoft.com/office/powerpoint/2010/main" val="190432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868958"/>
          </a:xfrm>
        </p:spPr>
        <p:txBody>
          <a:bodyPr/>
          <a:lstStyle/>
          <a:p>
            <a:r>
              <a:rPr lang="ru-RU" dirty="0" smtClean="0">
                <a:solidFill>
                  <a:srgbClr val="FF0000"/>
                </a:solidFill>
                <a:latin typeface="Arial" panose="020B0604020202020204" pitchFamily="34" charset="0"/>
                <a:cs typeface="Arial" panose="020B0604020202020204" pitchFamily="34" charset="0"/>
              </a:rPr>
              <a:t>Что такое спор?</a:t>
            </a:r>
            <a:endParaRPr lang="ru-RU"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457200" y="1268760"/>
            <a:ext cx="8229600" cy="4857403"/>
          </a:xfrm>
        </p:spPr>
        <p:txBody>
          <a:bodyPr/>
          <a:lstStyle/>
          <a:p>
            <a:r>
              <a:rPr lang="ru-RU" dirty="0">
                <a:solidFill>
                  <a:schemeClr val="tx1"/>
                </a:solidFill>
                <a:latin typeface="Arial" panose="020B0604020202020204" pitchFamily="34" charset="0"/>
                <a:cs typeface="Arial" panose="020B0604020202020204" pitchFamily="34" charset="0"/>
              </a:rPr>
              <a:t>Спор – это словесное состязание, обсуждение чего-либо между двумя или несколькими лицами, при котором каждая из сторон отстаивает свое мнение, свою </a:t>
            </a:r>
            <a:r>
              <a:rPr lang="ru-RU" dirty="0" smtClean="0">
                <a:solidFill>
                  <a:schemeClr val="tx1"/>
                </a:solidFill>
                <a:latin typeface="Arial" panose="020B0604020202020204" pitchFamily="34" charset="0"/>
                <a:cs typeface="Arial" panose="020B0604020202020204" pitchFamily="34" charset="0"/>
              </a:rPr>
              <a:t>правоту.</a:t>
            </a:r>
          </a:p>
          <a:p>
            <a:r>
              <a:rPr lang="ru-RU" dirty="0" smtClean="0">
                <a:solidFill>
                  <a:schemeClr val="tx1"/>
                </a:solidFill>
                <a:latin typeface="Arial" panose="020B0604020202020204" pitchFamily="34" charset="0"/>
                <a:cs typeface="Arial" panose="020B0604020202020204" pitchFamily="34" charset="0"/>
              </a:rPr>
              <a:t>Спор </a:t>
            </a:r>
            <a:r>
              <a:rPr lang="ru-RU" dirty="0">
                <a:solidFill>
                  <a:schemeClr val="tx1"/>
                </a:solidFill>
                <a:latin typeface="Arial" panose="020B0604020202020204" pitchFamily="34" charset="0"/>
                <a:cs typeface="Arial" panose="020B0604020202020204" pitchFamily="34" charset="0"/>
              </a:rPr>
              <a:t>– это столкновение мнений, разногласие в точках зрения.</a:t>
            </a:r>
          </a:p>
          <a:p>
            <a:endParaRPr lang="ru-RU" dirty="0"/>
          </a:p>
        </p:txBody>
      </p:sp>
    </p:spTree>
    <p:extLst>
      <p:ext uri="{BB962C8B-B14F-4D97-AF65-F5344CB8AC3E}">
        <p14:creationId xmlns:p14="http://schemas.microsoft.com/office/powerpoint/2010/main" val="2554988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868958"/>
          </a:xfrm>
        </p:spPr>
        <p:txBody>
          <a:bodyPr/>
          <a:lstStyle/>
          <a:p>
            <a:r>
              <a:rPr lang="ru-RU" b="1" dirty="0" smtClean="0">
                <a:solidFill>
                  <a:srgbClr val="FF0000"/>
                </a:solidFill>
                <a:latin typeface="Arial" panose="020B0604020202020204" pitchFamily="34" charset="0"/>
                <a:cs typeface="Arial" panose="020B0604020202020204" pitchFamily="34" charset="0"/>
              </a:rPr>
              <a:t>Трудовые споры - </a:t>
            </a:r>
            <a:endParaRPr lang="ru-RU" b="1"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683568" y="1412776"/>
            <a:ext cx="7776864" cy="4713387"/>
          </a:xfrm>
        </p:spPr>
        <p:txBody>
          <a:bodyPr/>
          <a:lstStyle/>
          <a:p>
            <a:pPr marL="0" indent="0" algn="just">
              <a:spcBef>
                <a:spcPts val="0"/>
              </a:spcBef>
              <a:buNone/>
            </a:pPr>
            <a:r>
              <a:rPr lang="ru-RU" dirty="0">
                <a:solidFill>
                  <a:schemeClr val="tx1"/>
                </a:solidFill>
                <a:latin typeface="Arial" panose="020B0604020202020204" pitchFamily="34" charset="0"/>
                <a:cs typeface="Arial" panose="020B0604020202020204" pitchFamily="34" charset="0"/>
              </a:rPr>
              <a:t>это разногласия в трудовых правоотношениях как между отдельным работником и работодателем, так и между всем коллективом и работодателем</a:t>
            </a:r>
            <a:r>
              <a:rPr lang="ru-RU" dirty="0" smtClean="0">
                <a:solidFill>
                  <a:schemeClr val="tx1"/>
                </a:solidFill>
                <a:latin typeface="Arial" panose="020B0604020202020204" pitchFamily="34" charset="0"/>
                <a:cs typeface="Arial" panose="020B0604020202020204" pitchFamily="34" charset="0"/>
              </a:rPr>
              <a:t>.</a:t>
            </a:r>
          </a:p>
          <a:p>
            <a:endParaRPr lang="ru-RU" dirty="0"/>
          </a:p>
          <a:p>
            <a:endParaRPr lang="ru-RU"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71800" y="4005064"/>
            <a:ext cx="3350146" cy="2233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12180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lstStyle/>
          <a:p>
            <a:r>
              <a:rPr lang="ru-RU" b="1" dirty="0" smtClean="0">
                <a:solidFill>
                  <a:srgbClr val="FF0000"/>
                </a:solidFill>
                <a:latin typeface="Arial" panose="020B0604020202020204" pitchFamily="34" charset="0"/>
                <a:cs typeface="Arial" panose="020B0604020202020204" pitchFamily="34" charset="0"/>
              </a:rPr>
              <a:t>Виды трудовых споров:</a:t>
            </a:r>
            <a:endParaRPr lang="ru-RU" b="1"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lstStyle/>
          <a:p>
            <a:r>
              <a:rPr lang="ru-RU" sz="4000" b="1" dirty="0" smtClean="0">
                <a:latin typeface="Arial" panose="020B0604020202020204" pitchFamily="34" charset="0"/>
                <a:cs typeface="Arial" panose="020B0604020202020204" pitchFamily="34" charset="0"/>
              </a:rPr>
              <a:t> Индивидуальные;</a:t>
            </a:r>
          </a:p>
          <a:p>
            <a:endParaRPr lang="ru-RU" sz="4000" b="1" dirty="0" smtClean="0">
              <a:latin typeface="Arial" panose="020B0604020202020204" pitchFamily="34" charset="0"/>
              <a:cs typeface="Arial" panose="020B0604020202020204" pitchFamily="34" charset="0"/>
            </a:endParaRPr>
          </a:p>
          <a:p>
            <a:endParaRPr lang="ru-RU" sz="4000" b="1" dirty="0">
              <a:latin typeface="Arial" panose="020B0604020202020204" pitchFamily="34" charset="0"/>
              <a:cs typeface="Arial" panose="020B0604020202020204" pitchFamily="34" charset="0"/>
            </a:endParaRPr>
          </a:p>
          <a:p>
            <a:endParaRPr lang="ru-RU" sz="4000" b="1" dirty="0" smtClean="0">
              <a:latin typeface="Arial" panose="020B0604020202020204" pitchFamily="34" charset="0"/>
              <a:cs typeface="Arial" panose="020B0604020202020204" pitchFamily="34" charset="0"/>
            </a:endParaRPr>
          </a:p>
          <a:p>
            <a:r>
              <a:rPr lang="ru-RU" sz="4000" b="1" dirty="0" smtClean="0">
                <a:latin typeface="Arial" panose="020B0604020202020204" pitchFamily="34" charset="0"/>
                <a:cs typeface="Arial" panose="020B0604020202020204" pitchFamily="34" charset="0"/>
              </a:rPr>
              <a:t>Коллективные.</a:t>
            </a:r>
          </a:p>
          <a:p>
            <a:endParaRPr lang="ru-RU" sz="4000" b="1" dirty="0">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3861048"/>
            <a:ext cx="3592399" cy="2020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78924" y="1628800"/>
            <a:ext cx="2865165" cy="1594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6689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additive="base">
                                        <p:cTn id="13" dur="500" fill="hold"/>
                                        <p:tgtEl>
                                          <p:spTgt spid="5123"/>
                                        </p:tgtEl>
                                        <p:attrNameLst>
                                          <p:attrName>ppt_x</p:attrName>
                                        </p:attrNameLst>
                                      </p:cBhvr>
                                      <p:tavLst>
                                        <p:tav tm="0">
                                          <p:val>
                                            <p:strVal val="#ppt_x"/>
                                          </p:val>
                                        </p:tav>
                                        <p:tav tm="100000">
                                          <p:val>
                                            <p:strVal val="#ppt_x"/>
                                          </p:val>
                                        </p:tav>
                                      </p:tavLst>
                                    </p:anim>
                                    <p:anim calcmode="lin" valueType="num">
                                      <p:cBhvr additive="base">
                                        <p:cTn id="14"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 calcmode="lin" valueType="num">
                                      <p:cBhvr additive="base">
                                        <p:cTn id="25" dur="500" fill="hold"/>
                                        <p:tgtEl>
                                          <p:spTgt spid="5122"/>
                                        </p:tgtEl>
                                        <p:attrNameLst>
                                          <p:attrName>ppt_x</p:attrName>
                                        </p:attrNameLst>
                                      </p:cBhvr>
                                      <p:tavLst>
                                        <p:tav tm="0">
                                          <p:val>
                                            <p:strVal val="#ppt_x"/>
                                          </p:val>
                                        </p:tav>
                                        <p:tav tm="100000">
                                          <p:val>
                                            <p:strVal val="#ppt_x"/>
                                          </p:val>
                                        </p:tav>
                                      </p:tavLst>
                                    </p:anim>
                                    <p:anim calcmode="lin" valueType="num">
                                      <p:cBhvr additive="base">
                                        <p:cTn id="26"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48680"/>
            <a:ext cx="8572560" cy="868958"/>
          </a:xfrm>
        </p:spPr>
        <p:txBody>
          <a:bodyPr/>
          <a:lstStyle/>
          <a:p>
            <a:r>
              <a:rPr lang="ru-RU" b="1" dirty="0" smtClean="0">
                <a:solidFill>
                  <a:srgbClr val="FF0000"/>
                </a:solidFill>
                <a:latin typeface="Arial" panose="020B0604020202020204" pitchFamily="34" charset="0"/>
                <a:cs typeface="Arial" panose="020B0604020202020204" pitchFamily="34" charset="0"/>
              </a:rPr>
              <a:t>Роли в группе:</a:t>
            </a:r>
            <a:endParaRPr lang="ru-RU" b="1"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539552" y="1268760"/>
            <a:ext cx="8318728" cy="4857403"/>
          </a:xfrm>
        </p:spPr>
        <p:txBody>
          <a:bodyPr/>
          <a:lstStyle/>
          <a:p>
            <a:pPr>
              <a:spcBef>
                <a:spcPts val="0"/>
              </a:spcBef>
            </a:pPr>
            <a:r>
              <a:rPr lang="ru-RU" b="1" dirty="0">
                <a:solidFill>
                  <a:schemeClr val="tx1"/>
                </a:solidFill>
                <a:latin typeface="Arial" panose="020B0604020202020204" pitchFamily="34" charset="0"/>
                <a:cs typeface="Arial" panose="020B0604020202020204" pitchFamily="34" charset="0"/>
              </a:rPr>
              <a:t>Организатор – </a:t>
            </a:r>
            <a:r>
              <a:rPr lang="ru-RU" dirty="0">
                <a:solidFill>
                  <a:schemeClr val="tx1"/>
                </a:solidFill>
                <a:latin typeface="Arial" panose="020B0604020202020204" pitchFamily="34" charset="0"/>
                <a:cs typeface="Arial" panose="020B0604020202020204" pitchFamily="34" charset="0"/>
              </a:rPr>
              <a:t>отвечает за работу группы.</a:t>
            </a:r>
          </a:p>
          <a:p>
            <a:pPr>
              <a:spcBef>
                <a:spcPts val="0"/>
              </a:spcBef>
            </a:pPr>
            <a:r>
              <a:rPr lang="ru-RU" b="1" dirty="0">
                <a:solidFill>
                  <a:schemeClr val="tx1"/>
                </a:solidFill>
                <a:latin typeface="Arial" panose="020B0604020202020204" pitchFamily="34" charset="0"/>
                <a:cs typeface="Arial" panose="020B0604020202020204" pitchFamily="34" charset="0"/>
              </a:rPr>
              <a:t>Хронометрист </a:t>
            </a:r>
            <a:r>
              <a:rPr lang="ru-RU" dirty="0">
                <a:solidFill>
                  <a:schemeClr val="tx1"/>
                </a:solidFill>
                <a:latin typeface="Arial" panose="020B0604020202020204" pitchFamily="34" charset="0"/>
                <a:cs typeface="Arial" panose="020B0604020202020204" pitchFamily="34" charset="0"/>
              </a:rPr>
              <a:t>– следит за временем.</a:t>
            </a:r>
          </a:p>
          <a:p>
            <a:pPr>
              <a:spcBef>
                <a:spcPts val="0"/>
              </a:spcBef>
            </a:pPr>
            <a:r>
              <a:rPr lang="ru-RU" b="1" dirty="0">
                <a:solidFill>
                  <a:schemeClr val="tx1"/>
                </a:solidFill>
                <a:latin typeface="Arial" panose="020B0604020202020204" pitchFamily="34" charset="0"/>
                <a:cs typeface="Arial" panose="020B0604020202020204" pitchFamily="34" charset="0"/>
              </a:rPr>
              <a:t>Секретарь </a:t>
            </a:r>
            <a:r>
              <a:rPr lang="ru-RU" dirty="0">
                <a:solidFill>
                  <a:schemeClr val="tx1"/>
                </a:solidFill>
                <a:latin typeface="Arial" panose="020B0604020202020204" pitchFamily="34" charset="0"/>
                <a:cs typeface="Arial" panose="020B0604020202020204" pitchFamily="34" charset="0"/>
              </a:rPr>
              <a:t>– сам ведёт записи и контролирует, чтобы все члены группы вели записи</a:t>
            </a:r>
            <a:r>
              <a:rPr lang="ru-RU" dirty="0" smtClean="0">
                <a:solidFill>
                  <a:schemeClr val="tx1"/>
                </a:solidFill>
                <a:latin typeface="Arial" panose="020B0604020202020204" pitchFamily="34" charset="0"/>
                <a:cs typeface="Arial" panose="020B0604020202020204" pitchFamily="34" charset="0"/>
              </a:rPr>
              <a:t>.</a:t>
            </a:r>
          </a:p>
          <a:p>
            <a:pPr>
              <a:spcBef>
                <a:spcPts val="0"/>
              </a:spcBef>
            </a:pPr>
            <a:r>
              <a:rPr lang="ru-RU" b="1" dirty="0" smtClean="0">
                <a:solidFill>
                  <a:schemeClr val="tx1"/>
                </a:solidFill>
                <a:latin typeface="Arial" panose="020B0604020202020204" pitchFamily="34" charset="0"/>
                <a:cs typeface="Arial" panose="020B0604020202020204" pitchFamily="34" charset="0"/>
              </a:rPr>
              <a:t>Контролер</a:t>
            </a:r>
            <a:r>
              <a:rPr lang="ru-RU" dirty="0" smtClean="0">
                <a:solidFill>
                  <a:schemeClr val="tx1"/>
                </a:solidFill>
                <a:latin typeface="Arial" panose="020B0604020202020204" pitchFamily="34" charset="0"/>
                <a:cs typeface="Arial" panose="020B0604020202020204" pitchFamily="34" charset="0"/>
              </a:rPr>
              <a:t> – контролирует работы группы.</a:t>
            </a:r>
            <a:endParaRPr lang="ru-RU" dirty="0">
              <a:solidFill>
                <a:schemeClr val="tx1"/>
              </a:solidFill>
              <a:latin typeface="Arial" panose="020B0604020202020204" pitchFamily="34" charset="0"/>
              <a:cs typeface="Arial" panose="020B0604020202020204" pitchFamily="34" charset="0"/>
            </a:endParaRPr>
          </a:p>
          <a:p>
            <a:pPr>
              <a:spcBef>
                <a:spcPts val="0"/>
              </a:spcBef>
            </a:pPr>
            <a:r>
              <a:rPr lang="ru-RU" b="1" dirty="0">
                <a:solidFill>
                  <a:schemeClr val="tx1"/>
                </a:solidFill>
                <a:latin typeface="Arial" panose="020B0604020202020204" pitchFamily="34" charset="0"/>
                <a:cs typeface="Arial" panose="020B0604020202020204" pitchFamily="34" charset="0"/>
              </a:rPr>
              <a:t>Докладчик (</a:t>
            </a:r>
            <a:r>
              <a:rPr lang="ru-RU" dirty="0">
                <a:solidFill>
                  <a:schemeClr val="tx1"/>
                </a:solidFill>
                <a:latin typeface="Arial" panose="020B0604020202020204" pitchFamily="34" charset="0"/>
                <a:cs typeface="Arial" panose="020B0604020202020204" pitchFamily="34" charset="0"/>
              </a:rPr>
              <a:t>спикер) – докладывает результаты работы группы.</a:t>
            </a:r>
          </a:p>
          <a:p>
            <a:endParaRPr lang="ru-RU" dirty="0"/>
          </a:p>
        </p:txBody>
      </p:sp>
    </p:spTree>
    <p:extLst>
      <p:ext uri="{BB962C8B-B14F-4D97-AF65-F5344CB8AC3E}">
        <p14:creationId xmlns:p14="http://schemas.microsoft.com/office/powerpoint/2010/main" val="16880882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1340768"/>
            <a:ext cx="7776864" cy="4785395"/>
          </a:xfrm>
        </p:spPr>
        <p:txBody>
          <a:bodyPr/>
          <a:lstStyle/>
          <a:p>
            <a:pPr marL="0" indent="0">
              <a:buNone/>
            </a:pPr>
            <a:r>
              <a:rPr lang="ru-RU" sz="3600" dirty="0">
                <a:solidFill>
                  <a:schemeClr val="tx1"/>
                </a:solidFill>
                <a:latin typeface="Arial" panose="020B0604020202020204" pitchFamily="34" charset="0"/>
                <a:cs typeface="Arial" panose="020B0604020202020204" pitchFamily="34" charset="0"/>
              </a:rPr>
              <a:t>Используя Трудовой кодекс </a:t>
            </a:r>
            <a:r>
              <a:rPr lang="ru-RU" sz="3600" dirty="0" smtClean="0">
                <a:solidFill>
                  <a:schemeClr val="tx1"/>
                </a:solidFill>
                <a:latin typeface="Arial" panose="020B0604020202020204" pitchFamily="34" charset="0"/>
                <a:cs typeface="Arial" panose="020B0604020202020204" pitchFamily="34" charset="0"/>
              </a:rPr>
              <a:t>РФ</a:t>
            </a:r>
            <a:r>
              <a:rPr lang="ru-RU" sz="3600" dirty="0">
                <a:solidFill>
                  <a:schemeClr val="tx1"/>
                </a:solidFill>
                <a:latin typeface="Arial" panose="020B0604020202020204" pitchFamily="34" charset="0"/>
                <a:cs typeface="Arial" panose="020B0604020202020204" pitchFamily="34" charset="0"/>
              </a:rPr>
              <a:t>,</a:t>
            </a:r>
            <a:r>
              <a:rPr lang="ru-RU" sz="3600" dirty="0" smtClean="0">
                <a:solidFill>
                  <a:schemeClr val="tx1"/>
                </a:solidFill>
                <a:latin typeface="Arial" panose="020B0604020202020204" pitchFamily="34" charset="0"/>
                <a:cs typeface="Arial" panose="020B0604020202020204" pitchFamily="34" charset="0"/>
              </a:rPr>
              <a:t> </a:t>
            </a:r>
            <a:r>
              <a:rPr lang="ru-RU" sz="3600" dirty="0">
                <a:solidFill>
                  <a:schemeClr val="tx1"/>
                </a:solidFill>
                <a:latin typeface="Arial" panose="020B0604020202020204" pitchFamily="34" charset="0"/>
                <a:cs typeface="Arial" panose="020B0604020202020204" pitchFamily="34" charset="0"/>
              </a:rPr>
              <a:t>дайте определения: </a:t>
            </a:r>
            <a:endParaRPr lang="ru-RU" sz="3600" dirty="0" smtClean="0">
              <a:solidFill>
                <a:schemeClr val="tx1"/>
              </a:solidFill>
              <a:latin typeface="Arial" panose="020B0604020202020204" pitchFamily="34" charset="0"/>
              <a:cs typeface="Arial" panose="020B0604020202020204" pitchFamily="34" charset="0"/>
            </a:endParaRPr>
          </a:p>
          <a:p>
            <a:r>
              <a:rPr lang="ru-RU" sz="3600" dirty="0" smtClean="0">
                <a:solidFill>
                  <a:schemeClr val="tx1"/>
                </a:solidFill>
                <a:latin typeface="Arial" panose="020B0604020202020204" pitchFamily="34" charset="0"/>
                <a:cs typeface="Arial" panose="020B0604020202020204" pitchFamily="34" charset="0"/>
              </a:rPr>
              <a:t>индивидуальный </a:t>
            </a:r>
            <a:r>
              <a:rPr lang="ru-RU" sz="3600" dirty="0">
                <a:solidFill>
                  <a:schemeClr val="tx1"/>
                </a:solidFill>
                <a:latin typeface="Arial" panose="020B0604020202020204" pitchFamily="34" charset="0"/>
                <a:cs typeface="Arial" panose="020B0604020202020204" pitchFamily="34" charset="0"/>
              </a:rPr>
              <a:t>трудовой </a:t>
            </a:r>
            <a:r>
              <a:rPr lang="ru-RU" sz="3600" dirty="0" smtClean="0">
                <a:solidFill>
                  <a:schemeClr val="tx1"/>
                </a:solidFill>
                <a:latin typeface="Arial" panose="020B0604020202020204" pitchFamily="34" charset="0"/>
                <a:cs typeface="Arial" panose="020B0604020202020204" pitchFamily="34" charset="0"/>
              </a:rPr>
              <a:t>спор</a:t>
            </a:r>
            <a:endParaRPr lang="ru-RU" sz="3600" dirty="0">
              <a:solidFill>
                <a:schemeClr val="tx1"/>
              </a:solidFill>
              <a:latin typeface="Arial" panose="020B0604020202020204" pitchFamily="34" charset="0"/>
              <a:cs typeface="Arial" panose="020B0604020202020204" pitchFamily="34" charset="0"/>
            </a:endParaRPr>
          </a:p>
          <a:p>
            <a:r>
              <a:rPr lang="ru-RU" sz="3600" dirty="0" smtClean="0">
                <a:solidFill>
                  <a:schemeClr val="tx1"/>
                </a:solidFill>
                <a:latin typeface="Arial" panose="020B0604020202020204" pitchFamily="34" charset="0"/>
                <a:cs typeface="Arial" panose="020B0604020202020204" pitchFamily="34" charset="0"/>
              </a:rPr>
              <a:t> коллективный </a:t>
            </a:r>
            <a:r>
              <a:rPr lang="ru-RU" sz="3600" dirty="0">
                <a:solidFill>
                  <a:schemeClr val="tx1"/>
                </a:solidFill>
                <a:latin typeface="Arial" panose="020B0604020202020204" pitchFamily="34" charset="0"/>
                <a:cs typeface="Arial" panose="020B0604020202020204" pitchFamily="34" charset="0"/>
              </a:rPr>
              <a:t>трудовой спор. </a:t>
            </a:r>
          </a:p>
        </p:txBody>
      </p:sp>
    </p:spTree>
    <p:extLst>
      <p:ext uri="{BB962C8B-B14F-4D97-AF65-F5344CB8AC3E}">
        <p14:creationId xmlns:p14="http://schemas.microsoft.com/office/powerpoint/2010/main" val="34399975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1512168"/>
          </a:xfrm>
        </p:spPr>
        <p:txBody>
          <a:bodyPr/>
          <a:lstStyle/>
          <a:p>
            <a:r>
              <a:rPr lang="ru-RU" b="1" dirty="0">
                <a:solidFill>
                  <a:srgbClr val="FF0000"/>
                </a:solidFill>
                <a:latin typeface="Arial" panose="020B0604020202020204" pitchFamily="34" charset="0"/>
                <a:cs typeface="Arial" panose="020B0604020202020204" pitchFamily="34" charset="0"/>
              </a:rPr>
              <a:t>Индивидуальный трудовой спор - </a:t>
            </a:r>
          </a:p>
        </p:txBody>
      </p:sp>
      <p:sp>
        <p:nvSpPr>
          <p:cNvPr id="3" name="Объект 2"/>
          <p:cNvSpPr>
            <a:spLocks noGrp="1"/>
          </p:cNvSpPr>
          <p:nvPr>
            <p:ph idx="1"/>
          </p:nvPr>
        </p:nvSpPr>
        <p:spPr>
          <a:xfrm>
            <a:off x="683568" y="2276872"/>
            <a:ext cx="7848872" cy="3849291"/>
          </a:xfrm>
        </p:spPr>
        <p:txBody>
          <a:bodyPr/>
          <a:lstStyle/>
          <a:p>
            <a:pPr marL="0" indent="0" algn="just">
              <a:buNone/>
            </a:pPr>
            <a:r>
              <a:rPr lang="ru-RU" dirty="0" smtClean="0">
                <a:solidFill>
                  <a:schemeClr val="tx1"/>
                </a:solidFill>
                <a:latin typeface="Arial" panose="020B0604020202020204" pitchFamily="34" charset="0"/>
                <a:cs typeface="Arial" panose="020B0604020202020204" pitchFamily="34" charset="0"/>
              </a:rPr>
              <a:t>неурегулированные </a:t>
            </a:r>
            <a:r>
              <a:rPr lang="ru-RU" dirty="0">
                <a:solidFill>
                  <a:schemeClr val="tx1"/>
                </a:solidFill>
                <a:latin typeface="Arial" panose="020B0604020202020204" pitchFamily="34" charset="0"/>
                <a:cs typeface="Arial" panose="020B0604020202020204" pitchFamily="34" charset="0"/>
              </a:rPr>
              <a:t>разногласия между работодателем и работником по вопросам применения трудового </a:t>
            </a:r>
            <a:r>
              <a:rPr lang="ru-RU" dirty="0" smtClean="0">
                <a:solidFill>
                  <a:schemeClr val="tx1"/>
                </a:solidFill>
                <a:latin typeface="Arial" panose="020B0604020202020204" pitchFamily="34" charset="0"/>
                <a:cs typeface="Arial" panose="020B0604020202020204" pitchFamily="34" charset="0"/>
              </a:rPr>
              <a:t>законодательства.</a:t>
            </a:r>
          </a:p>
          <a:p>
            <a:pPr marL="0" indent="0" algn="ctr">
              <a:buNone/>
            </a:pPr>
            <a:r>
              <a:rPr lang="ru-RU" sz="2800" i="1" dirty="0" smtClean="0">
                <a:solidFill>
                  <a:schemeClr val="tx1"/>
                </a:solidFill>
                <a:latin typeface="Arial" panose="020B0604020202020204" pitchFamily="34" charset="0"/>
                <a:cs typeface="Arial" panose="020B0604020202020204" pitchFamily="34" charset="0"/>
              </a:rPr>
              <a:t>Ст.381 ТК РФ</a:t>
            </a:r>
            <a:endParaRPr lang="ru-RU" sz="2800" i="1" dirty="0">
              <a:solidFill>
                <a:schemeClr val="tx1"/>
              </a:solidFill>
              <a:latin typeface="Arial" panose="020B0604020202020204" pitchFamily="34" charset="0"/>
              <a:cs typeface="Arial" panose="020B0604020202020204" pitchFamily="34" charset="0"/>
            </a:endParaRPr>
          </a:p>
          <a:p>
            <a:pPr algn="just"/>
            <a:endParaRPr lang="ru-RU"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11715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1296144"/>
          </a:xfrm>
        </p:spPr>
        <p:txBody>
          <a:bodyPr/>
          <a:lstStyle/>
          <a:p>
            <a:r>
              <a:rPr lang="ru-RU" dirty="0">
                <a:solidFill>
                  <a:srgbClr val="FF0000"/>
                </a:solidFill>
                <a:latin typeface="Arial" panose="020B0604020202020204" pitchFamily="34" charset="0"/>
                <a:cs typeface="Arial" panose="020B0604020202020204" pitchFamily="34" charset="0"/>
              </a:rPr>
              <a:t>Коллективный трудовой </a:t>
            </a:r>
            <a:r>
              <a:rPr lang="ru-RU" dirty="0" smtClean="0">
                <a:solidFill>
                  <a:srgbClr val="FF0000"/>
                </a:solidFill>
                <a:latin typeface="Arial" panose="020B0604020202020204" pitchFamily="34" charset="0"/>
                <a:cs typeface="Arial" panose="020B0604020202020204" pitchFamily="34" charset="0"/>
              </a:rPr>
              <a:t>спор- </a:t>
            </a:r>
            <a:endParaRPr lang="ru-RU"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683568" y="1196752"/>
            <a:ext cx="7848872" cy="4929411"/>
          </a:xfrm>
        </p:spPr>
        <p:txBody>
          <a:bodyPr/>
          <a:lstStyle/>
          <a:p>
            <a:pPr marL="0" indent="0" algn="just">
              <a:buNone/>
            </a:pPr>
            <a:r>
              <a:rPr lang="ru-RU" dirty="0" smtClean="0"/>
              <a:t> </a:t>
            </a:r>
            <a:r>
              <a:rPr lang="ru-RU" sz="3600" dirty="0">
                <a:solidFill>
                  <a:schemeClr val="tx1"/>
                </a:solidFill>
                <a:latin typeface="Arial" panose="020B0604020202020204" pitchFamily="34" charset="0"/>
                <a:cs typeface="Arial" panose="020B0604020202020204" pitchFamily="34" charset="0"/>
              </a:rPr>
              <a:t>неурегулированные разногласия между работниками </a:t>
            </a:r>
            <a:r>
              <a:rPr lang="ru-RU" sz="3600" dirty="0" smtClean="0">
                <a:solidFill>
                  <a:schemeClr val="tx1"/>
                </a:solidFill>
                <a:latin typeface="Arial" panose="020B0604020202020204" pitchFamily="34" charset="0"/>
                <a:cs typeface="Arial" panose="020B0604020202020204" pitchFamily="34" charset="0"/>
              </a:rPr>
              <a:t>и </a:t>
            </a:r>
            <a:r>
              <a:rPr lang="ru-RU" sz="3600" dirty="0">
                <a:solidFill>
                  <a:schemeClr val="tx1"/>
                </a:solidFill>
                <a:latin typeface="Arial" panose="020B0604020202020204" pitchFamily="34" charset="0"/>
                <a:cs typeface="Arial" panose="020B0604020202020204" pitchFamily="34" charset="0"/>
              </a:rPr>
              <a:t>работодателями </a:t>
            </a:r>
            <a:r>
              <a:rPr lang="ru-RU" sz="3600" dirty="0" smtClean="0">
                <a:solidFill>
                  <a:schemeClr val="tx1"/>
                </a:solidFill>
                <a:latin typeface="Arial" panose="020B0604020202020204" pitchFamily="34" charset="0"/>
                <a:cs typeface="Arial" panose="020B0604020202020204" pitchFamily="34" charset="0"/>
              </a:rPr>
              <a:t>по </a:t>
            </a:r>
            <a:r>
              <a:rPr lang="ru-RU" sz="3600" dirty="0">
                <a:solidFill>
                  <a:schemeClr val="tx1"/>
                </a:solidFill>
                <a:latin typeface="Arial" panose="020B0604020202020204" pitchFamily="34" charset="0"/>
                <a:cs typeface="Arial" panose="020B0604020202020204" pitchFamily="34" charset="0"/>
              </a:rPr>
              <a:t>поводу установления и изменения условий </a:t>
            </a:r>
            <a:r>
              <a:rPr lang="ru-RU" sz="3600" dirty="0" smtClean="0">
                <a:solidFill>
                  <a:schemeClr val="tx1"/>
                </a:solidFill>
                <a:latin typeface="Arial" panose="020B0604020202020204" pitchFamily="34" charset="0"/>
                <a:cs typeface="Arial" panose="020B0604020202020204" pitchFamily="34" charset="0"/>
              </a:rPr>
              <a:t>труда, заключения</a:t>
            </a:r>
            <a:r>
              <a:rPr lang="ru-RU" sz="3600" dirty="0">
                <a:solidFill>
                  <a:schemeClr val="tx1"/>
                </a:solidFill>
                <a:latin typeface="Arial" panose="020B0604020202020204" pitchFamily="34" charset="0"/>
                <a:cs typeface="Arial" panose="020B0604020202020204" pitchFamily="34" charset="0"/>
              </a:rPr>
              <a:t>, изменения </a:t>
            </a:r>
            <a:r>
              <a:rPr lang="ru-RU" sz="3600" dirty="0" smtClean="0">
                <a:solidFill>
                  <a:schemeClr val="tx1"/>
                </a:solidFill>
                <a:latin typeface="Arial" panose="020B0604020202020204" pitchFamily="34" charset="0"/>
                <a:cs typeface="Arial" panose="020B0604020202020204" pitchFamily="34" charset="0"/>
              </a:rPr>
              <a:t>коллективных договоров. </a:t>
            </a:r>
          </a:p>
          <a:p>
            <a:pPr marL="0" indent="0" algn="ctr">
              <a:buNone/>
            </a:pPr>
            <a:r>
              <a:rPr lang="ru-RU" sz="2800" i="1" dirty="0" smtClean="0">
                <a:solidFill>
                  <a:schemeClr val="tx1"/>
                </a:solidFill>
                <a:latin typeface="Arial" panose="020B0604020202020204" pitchFamily="34" charset="0"/>
                <a:cs typeface="Arial" panose="020B0604020202020204" pitchFamily="34" charset="0"/>
              </a:rPr>
              <a:t>Ст.398 </a:t>
            </a:r>
            <a:r>
              <a:rPr lang="ru-RU" sz="2800" i="1" dirty="0">
                <a:solidFill>
                  <a:schemeClr val="tx1"/>
                </a:solidFill>
                <a:latin typeface="Arial" panose="020B0604020202020204" pitchFamily="34" charset="0"/>
                <a:cs typeface="Arial" panose="020B0604020202020204" pitchFamily="34" charset="0"/>
              </a:rPr>
              <a:t>ТК РФ</a:t>
            </a:r>
          </a:p>
        </p:txBody>
      </p:sp>
    </p:spTree>
    <p:extLst>
      <p:ext uri="{BB962C8B-B14F-4D97-AF65-F5344CB8AC3E}">
        <p14:creationId xmlns:p14="http://schemas.microsoft.com/office/powerpoint/2010/main" val="23169300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lstStyle/>
          <a:p>
            <a:r>
              <a:rPr lang="ru-RU" dirty="0" smtClean="0">
                <a:solidFill>
                  <a:srgbClr val="FF0000"/>
                </a:solidFill>
                <a:latin typeface="Arial" panose="020B0604020202020204" pitchFamily="34" charset="0"/>
                <a:cs typeface="Arial" panose="020B0604020202020204" pitchFamily="34" charset="0"/>
              </a:rPr>
              <a:t>Участники </a:t>
            </a:r>
            <a:r>
              <a:rPr lang="ru-RU" dirty="0">
                <a:solidFill>
                  <a:srgbClr val="FF0000"/>
                </a:solidFill>
                <a:latin typeface="Arial" panose="020B0604020202020204" pitchFamily="34" charset="0"/>
                <a:cs typeface="Arial" panose="020B0604020202020204" pitchFamily="34" charset="0"/>
              </a:rPr>
              <a:t>трудового </a:t>
            </a:r>
            <a:r>
              <a:rPr lang="ru-RU" dirty="0" smtClean="0">
                <a:solidFill>
                  <a:srgbClr val="FF0000"/>
                </a:solidFill>
                <a:latin typeface="Arial" panose="020B0604020202020204" pitchFamily="34" charset="0"/>
                <a:cs typeface="Arial" panose="020B0604020202020204" pitchFamily="34" charset="0"/>
              </a:rPr>
              <a:t>спора:</a:t>
            </a:r>
            <a:endParaRPr lang="ru-RU" dirty="0">
              <a:solidFill>
                <a:srgbClr val="FF0000"/>
              </a:solidFill>
              <a:latin typeface="Arial" panose="020B0604020202020204" pitchFamily="34" charset="0"/>
              <a:cs typeface="Arial" panose="020B0604020202020204" pitchFamily="34"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91993735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837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1368152"/>
          </a:xfrm>
        </p:spPr>
        <p:txBody>
          <a:bodyPr/>
          <a:lstStyle/>
          <a:p>
            <a:r>
              <a:rPr lang="ru-RU" b="1" dirty="0" smtClean="0">
                <a:solidFill>
                  <a:srgbClr val="FF0000"/>
                </a:solidFill>
                <a:latin typeface="Arial" panose="020B0604020202020204" pitchFamily="34" charset="0"/>
                <a:cs typeface="Arial" panose="020B0604020202020204" pitchFamily="34" charset="0"/>
              </a:rPr>
              <a:t>Способы разрешения </a:t>
            </a:r>
            <a:r>
              <a:rPr lang="ru-RU" b="1" dirty="0" smtClean="0">
                <a:solidFill>
                  <a:srgbClr val="FF0000"/>
                </a:solidFill>
                <a:latin typeface="Arial" panose="020B0604020202020204" pitchFamily="34" charset="0"/>
                <a:cs typeface="Arial" panose="020B0604020202020204" pitchFamily="34" charset="0"/>
              </a:rPr>
              <a:t>трудовых споров:</a:t>
            </a:r>
            <a:endParaRPr lang="ru-RU" b="1"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457200" y="2132856"/>
            <a:ext cx="8229600" cy="3993307"/>
          </a:xfrm>
        </p:spPr>
        <p:txBody>
          <a:bodyPr/>
          <a:lstStyle/>
          <a:p>
            <a:r>
              <a:rPr lang="ru-RU" dirty="0"/>
              <a:t>1 группа – Индивидуальный трудовой спор.</a:t>
            </a:r>
          </a:p>
          <a:p>
            <a:r>
              <a:rPr lang="ru-RU" dirty="0"/>
              <a:t>2 группа – Коллективный трудовой спор.</a:t>
            </a:r>
          </a:p>
          <a:p>
            <a:endParaRPr lang="ru-RU" dirty="0"/>
          </a:p>
        </p:txBody>
      </p:sp>
    </p:spTree>
    <p:extLst>
      <p:ext uri="{BB962C8B-B14F-4D97-AF65-F5344CB8AC3E}">
        <p14:creationId xmlns:p14="http://schemas.microsoft.com/office/powerpoint/2010/main" val="30054110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608" y="1600200"/>
            <a:ext cx="7056784" cy="4525963"/>
          </a:xfrm>
        </p:spPr>
        <p:txBody>
          <a:bodyPr/>
          <a:lstStyle/>
          <a:p>
            <a:pPr marL="0" indent="0" algn="ctr">
              <a:buNone/>
            </a:pPr>
            <a:r>
              <a:rPr lang="ru-RU" sz="4800" b="1" dirty="0" smtClean="0"/>
              <a:t>ИНДИВИДУАЛЬНЫЙ ТРУДОВОЙ СПОР</a:t>
            </a:r>
            <a:endParaRPr lang="ru-RU" sz="4800" b="1" dirty="0"/>
          </a:p>
        </p:txBody>
      </p:sp>
    </p:spTree>
    <p:extLst>
      <p:ext uri="{BB962C8B-B14F-4D97-AF65-F5344CB8AC3E}">
        <p14:creationId xmlns:p14="http://schemas.microsoft.com/office/powerpoint/2010/main" val="41471364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lstStyle/>
          <a:p>
            <a:r>
              <a:rPr lang="ru-RU" dirty="0" smtClean="0">
                <a:solidFill>
                  <a:schemeClr val="tx1"/>
                </a:solidFill>
              </a:rPr>
              <a:t>Ст. 382 ТК РФ</a:t>
            </a:r>
            <a:endParaRPr lang="ru-RU" dirty="0">
              <a:solidFill>
                <a:schemeClr val="tx1"/>
              </a:solidFill>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375830" y="1600200"/>
            <a:ext cx="6392339"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939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500" fill="hold"/>
                                        <p:tgtEl>
                                          <p:spTgt spid="6146"/>
                                        </p:tgtEl>
                                        <p:attrNameLst>
                                          <p:attrName>ppt_x</p:attrName>
                                        </p:attrNameLst>
                                      </p:cBhvr>
                                      <p:tavLst>
                                        <p:tav tm="0">
                                          <p:val>
                                            <p:strVal val="#ppt_x"/>
                                          </p:val>
                                        </p:tav>
                                        <p:tav tm="100000">
                                          <p:val>
                                            <p:strVal val="#ppt_x"/>
                                          </p:val>
                                        </p:tav>
                                      </p:tavLst>
                                    </p:anim>
                                    <p:anim calcmode="lin" valueType="num">
                                      <p:cBhvr additive="base">
                                        <p:cTn id="14"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7584" y="908720"/>
            <a:ext cx="7416824" cy="5217443"/>
          </a:xfrm>
        </p:spPr>
        <p:txBody>
          <a:bodyPr/>
          <a:lstStyle/>
          <a:p>
            <a:pPr marL="0" indent="0" eaLnBrk="1" hangingPunct="1">
              <a:buNone/>
            </a:pPr>
            <a:r>
              <a:rPr lang="ru-RU" sz="2800" dirty="0" smtClean="0">
                <a:solidFill>
                  <a:srgbClr val="FF0000"/>
                </a:solidFill>
                <a:latin typeface="Arial" panose="020B0604020202020204" pitchFamily="34" charset="0"/>
                <a:cs typeface="Arial" panose="020B0604020202020204" pitchFamily="34" charset="0"/>
              </a:rPr>
              <a:t>______ </a:t>
            </a:r>
            <a:r>
              <a:rPr lang="ru-RU" sz="2800" dirty="0">
                <a:solidFill>
                  <a:schemeClr val="tx1"/>
                </a:solidFill>
                <a:latin typeface="Arial" panose="020B0604020202020204" pitchFamily="34" charset="0"/>
                <a:cs typeface="Arial" panose="020B0604020202020204" pitchFamily="34" charset="0"/>
              </a:rPr>
              <a:t>создается по инициативе работников (представительного органа работников) и (или) работодателя из равного числа представителей работников и работодателя</a:t>
            </a:r>
            <a:r>
              <a:rPr lang="ru-RU" sz="2800" dirty="0" smtClean="0">
                <a:solidFill>
                  <a:schemeClr val="tx1"/>
                </a:solidFill>
                <a:latin typeface="Arial" panose="020B0604020202020204" pitchFamily="34" charset="0"/>
                <a:cs typeface="Arial" panose="020B0604020202020204" pitchFamily="34" charset="0"/>
              </a:rPr>
              <a:t>.</a:t>
            </a:r>
          </a:p>
          <a:p>
            <a:pPr marL="0" indent="0" eaLnBrk="1" hangingPunct="1">
              <a:buNone/>
            </a:pPr>
            <a:r>
              <a:rPr lang="ru-RU" sz="2800" dirty="0" smtClean="0">
                <a:solidFill>
                  <a:schemeClr val="tx1"/>
                </a:solidFill>
                <a:latin typeface="Arial" panose="020B0604020202020204" pitchFamily="34" charset="0"/>
                <a:cs typeface="Arial" panose="020B0604020202020204" pitchFamily="34" charset="0"/>
              </a:rPr>
              <a:t>  </a:t>
            </a:r>
            <a:r>
              <a:rPr lang="ru-RU" sz="2800" i="1" dirty="0" smtClean="0">
                <a:solidFill>
                  <a:schemeClr val="tx1"/>
                </a:solidFill>
                <a:latin typeface="Arial" panose="020B0604020202020204" pitchFamily="34" charset="0"/>
                <a:cs typeface="Arial" panose="020B0604020202020204" pitchFamily="34" charset="0"/>
              </a:rPr>
              <a:t>Ст.___ ТК РФ</a:t>
            </a:r>
            <a:endParaRPr lang="ru-RU" sz="2800"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19001587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8680"/>
            <a:ext cx="8229600" cy="5577483"/>
          </a:xfrm>
        </p:spPr>
        <p:txBody>
          <a:bodyPr/>
          <a:lstStyle/>
          <a:p>
            <a:pPr eaLnBrk="1" hangingPunct="1"/>
            <a:r>
              <a:rPr lang="ru-RU" sz="2800" dirty="0" smtClean="0">
                <a:solidFill>
                  <a:srgbClr val="FF0000"/>
                </a:solidFill>
                <a:latin typeface="Arial" panose="020B0604020202020204" pitchFamily="34" charset="0"/>
                <a:cs typeface="Arial" panose="020B0604020202020204" pitchFamily="34" charset="0"/>
              </a:rPr>
              <a:t>КТС </a:t>
            </a:r>
            <a:r>
              <a:rPr lang="ru-RU" sz="2800" dirty="0" smtClean="0">
                <a:solidFill>
                  <a:srgbClr val="FF0000"/>
                </a:solidFill>
                <a:latin typeface="Arial" panose="020B0604020202020204" pitchFamily="34" charset="0"/>
                <a:cs typeface="Arial" panose="020B0604020202020204" pitchFamily="34" charset="0"/>
              </a:rPr>
              <a:t>(Комиссия по трудовым спорам) </a:t>
            </a:r>
            <a:r>
              <a:rPr lang="ru-RU" sz="2800" dirty="0" smtClean="0">
                <a:solidFill>
                  <a:schemeClr val="tx1"/>
                </a:solidFill>
                <a:latin typeface="Arial" panose="020B0604020202020204" pitchFamily="34" charset="0"/>
                <a:cs typeface="Arial" panose="020B0604020202020204" pitchFamily="34" charset="0"/>
              </a:rPr>
              <a:t>создается </a:t>
            </a:r>
            <a:r>
              <a:rPr lang="ru-RU" sz="2800" dirty="0">
                <a:solidFill>
                  <a:schemeClr val="tx1"/>
                </a:solidFill>
                <a:latin typeface="Arial" panose="020B0604020202020204" pitchFamily="34" charset="0"/>
                <a:cs typeface="Arial" panose="020B0604020202020204" pitchFamily="34" charset="0"/>
              </a:rPr>
              <a:t>по инициативе работников (представительного органа работников) и (или) работодателя из равного числа представителей работников и работодателя</a:t>
            </a:r>
            <a:r>
              <a:rPr lang="ru-RU" sz="2800" dirty="0" smtClean="0">
                <a:solidFill>
                  <a:schemeClr val="tx1"/>
                </a:solidFill>
                <a:latin typeface="Arial" panose="020B0604020202020204" pitchFamily="34" charset="0"/>
                <a:cs typeface="Arial" panose="020B0604020202020204" pitchFamily="34" charset="0"/>
              </a:rPr>
              <a:t>.</a:t>
            </a:r>
          </a:p>
          <a:p>
            <a:pPr marL="0" indent="0" eaLnBrk="1" hangingPunct="1">
              <a:buNone/>
            </a:pPr>
            <a:r>
              <a:rPr lang="ru-RU" sz="2800" dirty="0" smtClean="0">
                <a:solidFill>
                  <a:schemeClr val="tx1"/>
                </a:solidFill>
                <a:latin typeface="Arial" panose="020B0604020202020204" pitchFamily="34" charset="0"/>
                <a:cs typeface="Arial" panose="020B0604020202020204" pitchFamily="34" charset="0"/>
              </a:rPr>
              <a:t>  </a:t>
            </a:r>
            <a:r>
              <a:rPr lang="ru-RU" sz="2800" i="1" dirty="0" smtClean="0">
                <a:solidFill>
                  <a:schemeClr val="tx1"/>
                </a:solidFill>
                <a:latin typeface="Arial" panose="020B0604020202020204" pitchFamily="34" charset="0"/>
                <a:cs typeface="Arial" panose="020B0604020202020204" pitchFamily="34" charset="0"/>
              </a:rPr>
              <a:t>Ст. 383 ТК РФ</a:t>
            </a:r>
            <a:endParaRPr lang="ru-RU" sz="2800" i="1" dirty="0">
              <a:solidFill>
                <a:schemeClr val="tx1"/>
              </a:solidFill>
              <a:latin typeface="Arial" panose="020B0604020202020204" pitchFamily="34" charset="0"/>
              <a:cs typeface="Arial" panose="020B0604020202020204" pitchFamily="34" charset="0"/>
            </a:endParaRPr>
          </a:p>
          <a:p>
            <a:pPr eaLnBrk="1" hangingPunct="1"/>
            <a:r>
              <a:rPr lang="ru-RU" sz="2800" dirty="0">
                <a:solidFill>
                  <a:schemeClr val="tx1"/>
                </a:solidFill>
                <a:latin typeface="Arial" panose="020B0604020202020204" pitchFamily="34" charset="0"/>
                <a:cs typeface="Arial" panose="020B0604020202020204" pitchFamily="34" charset="0"/>
              </a:rPr>
              <a:t>Работник может обратиться в КТС </a:t>
            </a:r>
            <a:r>
              <a:rPr lang="ru-RU" sz="2800" dirty="0" smtClean="0">
                <a:solidFill>
                  <a:srgbClr val="FF0000"/>
                </a:solidFill>
                <a:latin typeface="Arial" panose="020B0604020202020204" pitchFamily="34" charset="0"/>
                <a:cs typeface="Arial" panose="020B0604020202020204" pitchFamily="34" charset="0"/>
              </a:rPr>
              <a:t>_____________________</a:t>
            </a:r>
            <a:r>
              <a:rPr lang="ru-RU" sz="2800" dirty="0" smtClean="0">
                <a:solidFill>
                  <a:srgbClr val="C00000"/>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со дня, когда он узнал или должен был узнать о нарушении своего права</a:t>
            </a:r>
            <a:r>
              <a:rPr lang="ru-RU" sz="2800" dirty="0" smtClean="0">
                <a:solidFill>
                  <a:schemeClr val="tx1"/>
                </a:solidFill>
                <a:latin typeface="Arial" panose="020B0604020202020204" pitchFamily="34" charset="0"/>
                <a:cs typeface="Arial" panose="020B0604020202020204" pitchFamily="34" charset="0"/>
              </a:rPr>
              <a:t>.</a:t>
            </a:r>
          </a:p>
          <a:p>
            <a:pPr marL="0" indent="0" eaLnBrk="1" hangingPunct="1">
              <a:buNone/>
            </a:pPr>
            <a:r>
              <a:rPr lang="ru-RU" sz="2800" dirty="0" smtClean="0">
                <a:solidFill>
                  <a:schemeClr val="tx1"/>
                </a:solidFill>
                <a:latin typeface="Arial" panose="020B0604020202020204" pitchFamily="34" charset="0"/>
                <a:cs typeface="Arial" panose="020B0604020202020204" pitchFamily="34" charset="0"/>
              </a:rPr>
              <a:t>  </a:t>
            </a:r>
            <a:r>
              <a:rPr lang="ru-RU" sz="2800" i="1" dirty="0" smtClean="0">
                <a:solidFill>
                  <a:schemeClr val="tx1"/>
                </a:solidFill>
                <a:latin typeface="Arial" panose="020B0604020202020204" pitchFamily="34" charset="0"/>
                <a:cs typeface="Arial" panose="020B0604020202020204" pitchFamily="34" charset="0"/>
              </a:rPr>
              <a:t>Ст</a:t>
            </a:r>
            <a:r>
              <a:rPr lang="ru-RU" sz="2800" i="1" dirty="0">
                <a:solidFill>
                  <a:schemeClr val="tx1"/>
                </a:solidFill>
                <a:latin typeface="Arial" panose="020B0604020202020204" pitchFamily="34" charset="0"/>
                <a:cs typeface="Arial" panose="020B0604020202020204" pitchFamily="34" charset="0"/>
              </a:rPr>
              <a:t>.___ ТК РФ</a:t>
            </a:r>
          </a:p>
          <a:p>
            <a:pPr eaLnBrk="1" hangingPunct="1"/>
            <a:endParaRPr lang="ru-RU" sz="2800"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40942815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548680"/>
            <a:ext cx="7632848" cy="5577483"/>
          </a:xfrm>
        </p:spPr>
        <p:txBody>
          <a:bodyPr/>
          <a:lstStyle/>
          <a:p>
            <a:pPr eaLnBrk="1" hangingPunct="1"/>
            <a:r>
              <a:rPr lang="ru-RU" sz="2800" dirty="0" smtClean="0">
                <a:solidFill>
                  <a:schemeClr val="tx1"/>
                </a:solidFill>
                <a:latin typeface="Arial" panose="020B0604020202020204" pitchFamily="34" charset="0"/>
                <a:cs typeface="Arial" panose="020B0604020202020204" pitchFamily="34" charset="0"/>
              </a:rPr>
              <a:t>КТС</a:t>
            </a:r>
            <a:r>
              <a:rPr lang="ru-RU" sz="2800" dirty="0" smtClean="0">
                <a:solidFill>
                  <a:srgbClr val="FF0000"/>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создается по инициативе работников (представительного органа работников) и (или) работодателя из равного числа представителей работников и работодателя</a:t>
            </a:r>
            <a:r>
              <a:rPr lang="ru-RU" sz="2800" dirty="0" smtClean="0">
                <a:solidFill>
                  <a:schemeClr val="tx1"/>
                </a:solidFill>
                <a:latin typeface="Arial" panose="020B0604020202020204" pitchFamily="34" charset="0"/>
                <a:cs typeface="Arial" panose="020B0604020202020204" pitchFamily="34" charset="0"/>
              </a:rPr>
              <a:t>.</a:t>
            </a:r>
          </a:p>
          <a:p>
            <a:pPr marL="0" indent="0" eaLnBrk="1" hangingPunct="1">
              <a:buNone/>
            </a:pPr>
            <a:r>
              <a:rPr lang="ru-RU" sz="2800" dirty="0" smtClean="0">
                <a:solidFill>
                  <a:schemeClr val="tx1"/>
                </a:solidFill>
                <a:latin typeface="Arial" panose="020B0604020202020204" pitchFamily="34" charset="0"/>
                <a:cs typeface="Arial" panose="020B0604020202020204" pitchFamily="34" charset="0"/>
              </a:rPr>
              <a:t>  </a:t>
            </a:r>
            <a:r>
              <a:rPr lang="ru-RU" sz="2800" i="1" dirty="0" smtClean="0">
                <a:solidFill>
                  <a:schemeClr val="tx1"/>
                </a:solidFill>
                <a:latin typeface="Arial" panose="020B0604020202020204" pitchFamily="34" charset="0"/>
                <a:cs typeface="Arial" panose="020B0604020202020204" pitchFamily="34" charset="0"/>
              </a:rPr>
              <a:t>Ст. 383 ТК РФ</a:t>
            </a:r>
            <a:endParaRPr lang="ru-RU" sz="2800" i="1" dirty="0">
              <a:solidFill>
                <a:schemeClr val="tx1"/>
              </a:solidFill>
              <a:latin typeface="Arial" panose="020B0604020202020204" pitchFamily="34" charset="0"/>
              <a:cs typeface="Arial" panose="020B0604020202020204" pitchFamily="34" charset="0"/>
            </a:endParaRPr>
          </a:p>
          <a:p>
            <a:pPr eaLnBrk="1" hangingPunct="1"/>
            <a:r>
              <a:rPr lang="ru-RU" sz="2800" dirty="0">
                <a:solidFill>
                  <a:schemeClr val="tx1"/>
                </a:solidFill>
                <a:latin typeface="Arial" panose="020B0604020202020204" pitchFamily="34" charset="0"/>
                <a:cs typeface="Arial" panose="020B0604020202020204" pitchFamily="34" charset="0"/>
              </a:rPr>
              <a:t>Работник может обратиться в КТС</a:t>
            </a:r>
            <a:r>
              <a:rPr lang="ru-RU" sz="2800" dirty="0">
                <a:solidFill>
                  <a:srgbClr val="FF0000"/>
                </a:solidFill>
                <a:latin typeface="Arial" panose="020B0604020202020204" pitchFamily="34" charset="0"/>
                <a:cs typeface="Arial" panose="020B0604020202020204" pitchFamily="34" charset="0"/>
              </a:rPr>
              <a:t> в 3-х месячный срок</a:t>
            </a:r>
            <a:r>
              <a:rPr lang="ru-RU" sz="2800" dirty="0">
                <a:solidFill>
                  <a:srgbClr val="C00000"/>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со дня, когда он узнал или должен был узнать о нарушении своего права</a:t>
            </a:r>
            <a:r>
              <a:rPr lang="ru-RU" sz="2800" dirty="0" smtClean="0">
                <a:solidFill>
                  <a:schemeClr val="tx1"/>
                </a:solidFill>
                <a:latin typeface="Arial" panose="020B0604020202020204" pitchFamily="34" charset="0"/>
                <a:cs typeface="Arial" panose="020B0604020202020204" pitchFamily="34" charset="0"/>
              </a:rPr>
              <a:t>.</a:t>
            </a:r>
          </a:p>
          <a:p>
            <a:pPr marL="0" indent="0" eaLnBrk="1" hangingPunct="1">
              <a:buNone/>
            </a:pPr>
            <a:r>
              <a:rPr lang="ru-RU" sz="2800" i="1" dirty="0" smtClean="0">
                <a:solidFill>
                  <a:schemeClr val="tx1"/>
                </a:solidFill>
                <a:latin typeface="Arial" panose="020B0604020202020204" pitchFamily="34" charset="0"/>
                <a:cs typeface="Arial" panose="020B0604020202020204" pitchFamily="34" charset="0"/>
              </a:rPr>
              <a:t>   Ст.384 ТК </a:t>
            </a:r>
            <a:r>
              <a:rPr lang="ru-RU" sz="2800" i="1" dirty="0">
                <a:solidFill>
                  <a:schemeClr val="tx1"/>
                </a:solidFill>
                <a:latin typeface="Arial" panose="020B0604020202020204" pitchFamily="34" charset="0"/>
                <a:cs typeface="Arial" panose="020B0604020202020204" pitchFamily="34" charset="0"/>
              </a:rPr>
              <a:t>РФ</a:t>
            </a:r>
          </a:p>
          <a:p>
            <a:pPr eaLnBrk="1" hangingPunct="1"/>
            <a:endParaRPr lang="ru-RU" sz="2800"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1210648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868958"/>
          </a:xfrm>
        </p:spPr>
        <p:txBody>
          <a:bodyPr/>
          <a:lstStyle/>
          <a:p>
            <a:r>
              <a:rPr lang="ru-RU" b="1" dirty="0">
                <a:solidFill>
                  <a:srgbClr val="FF0000"/>
                </a:solidFill>
                <a:latin typeface="Arial" panose="020B0604020202020204" pitchFamily="34" charset="0"/>
                <a:cs typeface="Arial" panose="020B0604020202020204" pitchFamily="34" charset="0"/>
              </a:rPr>
              <a:t>Викторина:</a:t>
            </a:r>
            <a:endParaRPr lang="ru-RU" b="1" dirty="0">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lstStyle/>
          <a:p>
            <a:pPr marL="0" indent="0" algn="ctr">
              <a:buNone/>
            </a:pPr>
            <a:r>
              <a:rPr lang="ru-RU" dirty="0" smtClean="0">
                <a:solidFill>
                  <a:srgbClr val="FF0000"/>
                </a:solidFill>
              </a:rPr>
              <a:t> </a:t>
            </a:r>
            <a:r>
              <a:rPr lang="ru-RU" sz="3600" dirty="0">
                <a:solidFill>
                  <a:srgbClr val="FF0000"/>
                </a:solidFill>
                <a:latin typeface="Arial" panose="020B0604020202020204" pitchFamily="34" charset="0"/>
                <a:cs typeface="Arial" panose="020B0604020202020204" pitchFamily="34" charset="0"/>
              </a:rPr>
              <a:t>«Знаешь ли ты трудовое законодательство</a:t>
            </a:r>
            <a:r>
              <a:rPr lang="ru-RU" sz="3600" dirty="0" smtClean="0">
                <a:solidFill>
                  <a:srgbClr val="FF0000"/>
                </a:solidFill>
                <a:latin typeface="Arial" panose="020B0604020202020204" pitchFamily="34" charset="0"/>
                <a:cs typeface="Arial" panose="020B0604020202020204" pitchFamily="34" charset="0"/>
              </a:rPr>
              <a:t>?»</a:t>
            </a:r>
          </a:p>
          <a:p>
            <a:pPr marL="0" indent="0" algn="ctr">
              <a:buNone/>
            </a:pPr>
            <a:endParaRPr lang="ru-RU" sz="36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3182072"/>
            <a:ext cx="3921470" cy="2611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40781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836712"/>
            <a:ext cx="7704856" cy="5289451"/>
          </a:xfrm>
        </p:spPr>
        <p:txBody>
          <a:bodyPr/>
          <a:lstStyle/>
          <a:p>
            <a:pPr algn="just"/>
            <a:r>
              <a:rPr lang="ru-RU" sz="2800" dirty="0">
                <a:solidFill>
                  <a:schemeClr val="tx1"/>
                </a:solidFill>
                <a:latin typeface="Arial" panose="020B0604020202020204" pitchFamily="34" charset="0"/>
                <a:cs typeface="Arial" panose="020B0604020202020204" pitchFamily="34" charset="0"/>
              </a:rPr>
              <a:t>В</a:t>
            </a:r>
            <a:r>
              <a:rPr lang="ru-RU" sz="2800" dirty="0">
                <a:solidFill>
                  <a:srgbClr val="FF0000"/>
                </a:solidFill>
                <a:latin typeface="Arial" panose="020B0604020202020204" pitchFamily="34" charset="0"/>
                <a:cs typeface="Arial" panose="020B0604020202020204" pitchFamily="34" charset="0"/>
              </a:rPr>
              <a:t> </a:t>
            </a:r>
            <a:r>
              <a:rPr lang="ru-RU" sz="2800" dirty="0" smtClean="0">
                <a:solidFill>
                  <a:srgbClr val="FF0000"/>
                </a:solidFill>
                <a:latin typeface="Arial" panose="020B0604020202020204" pitchFamily="34" charset="0"/>
                <a:cs typeface="Arial" panose="020B0604020202020204" pitchFamily="34" charset="0"/>
              </a:rPr>
              <a:t>_____________ </a:t>
            </a:r>
            <a:r>
              <a:rPr lang="ru-RU" sz="2800" dirty="0">
                <a:solidFill>
                  <a:schemeClr val="tx1"/>
                </a:solidFill>
                <a:latin typeface="Arial" panose="020B0604020202020204" pitchFamily="34" charset="0"/>
                <a:cs typeface="Arial" panose="020B0604020202020204" pitchFamily="34" charset="0"/>
              </a:rPr>
              <a:t>рассматриваются индивидуальные трудовые споры по заявлениям </a:t>
            </a:r>
            <a:r>
              <a:rPr lang="ru-RU" sz="2800" i="1" dirty="0" smtClean="0">
                <a:solidFill>
                  <a:srgbClr val="FF0000"/>
                </a:solidFill>
                <a:latin typeface="Arial" panose="020B0604020202020204" pitchFamily="34" charset="0"/>
                <a:cs typeface="Arial" panose="020B0604020202020204" pitchFamily="34" charset="0"/>
              </a:rPr>
              <a:t>______________________________________________________________________________________</a:t>
            </a:r>
            <a:r>
              <a:rPr lang="ru-RU" sz="2800" dirty="0" smtClean="0">
                <a:solidFill>
                  <a:schemeClr val="tx1"/>
                </a:solidFill>
                <a:latin typeface="Arial" panose="020B0604020202020204" pitchFamily="34" charset="0"/>
                <a:cs typeface="Arial" panose="020B0604020202020204" pitchFamily="34" charset="0"/>
              </a:rPr>
              <a:t>если </a:t>
            </a:r>
            <a:r>
              <a:rPr lang="ru-RU" sz="2800" dirty="0">
                <a:solidFill>
                  <a:schemeClr val="tx1"/>
                </a:solidFill>
                <a:latin typeface="Arial" panose="020B0604020202020204" pitchFamily="34" charset="0"/>
                <a:cs typeface="Arial" panose="020B0604020202020204" pitchFamily="34" charset="0"/>
              </a:rPr>
              <a:t>решение КТС не соответствует трудовому законодательству и иным актам, содержащим нормы трудового права</a:t>
            </a:r>
            <a:r>
              <a:rPr lang="ru-RU" sz="2800" dirty="0" smtClean="0">
                <a:solidFill>
                  <a:schemeClr val="tx1"/>
                </a:solidFill>
                <a:latin typeface="Arial" panose="020B0604020202020204" pitchFamily="34" charset="0"/>
                <a:cs typeface="Arial" panose="020B0604020202020204" pitchFamily="34" charset="0"/>
              </a:rPr>
              <a:t>.</a:t>
            </a:r>
          </a:p>
          <a:p>
            <a:pPr marL="0" indent="0" algn="just">
              <a:buNone/>
            </a:pPr>
            <a:r>
              <a:rPr lang="ru-RU" sz="2800" i="1" dirty="0" smtClean="0">
                <a:solidFill>
                  <a:schemeClr val="tx1"/>
                </a:solidFill>
                <a:latin typeface="Arial" panose="020B0604020202020204" pitchFamily="34" charset="0"/>
                <a:cs typeface="Arial" panose="020B0604020202020204" pitchFamily="34" charset="0"/>
              </a:rPr>
              <a:t>   СТ.____ ТК РФ</a:t>
            </a:r>
            <a:endParaRPr lang="ru-RU" sz="2800"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19388374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836712"/>
            <a:ext cx="7704856" cy="5289451"/>
          </a:xfrm>
        </p:spPr>
        <p:txBody>
          <a:bodyPr/>
          <a:lstStyle/>
          <a:p>
            <a:pPr algn="just"/>
            <a:r>
              <a:rPr lang="ru-RU" sz="2800" dirty="0">
                <a:solidFill>
                  <a:srgbClr val="FF0000"/>
                </a:solidFill>
                <a:latin typeface="Arial" panose="020B0604020202020204" pitchFamily="34" charset="0"/>
                <a:cs typeface="Arial" panose="020B0604020202020204" pitchFamily="34" charset="0"/>
              </a:rPr>
              <a:t>В судах </a:t>
            </a:r>
            <a:r>
              <a:rPr lang="ru-RU" sz="2800" dirty="0">
                <a:solidFill>
                  <a:schemeClr val="tx1"/>
                </a:solidFill>
                <a:latin typeface="Arial" panose="020B0604020202020204" pitchFamily="34" charset="0"/>
                <a:cs typeface="Arial" panose="020B0604020202020204" pitchFamily="34" charset="0"/>
              </a:rPr>
              <a:t>рассматриваются индивидуальные трудовые споры по заявлениям </a:t>
            </a:r>
            <a:r>
              <a:rPr lang="ru-RU" sz="2800" i="1" dirty="0">
                <a:solidFill>
                  <a:srgbClr val="FF0000"/>
                </a:solidFill>
                <a:latin typeface="Arial" panose="020B0604020202020204" pitchFamily="34" charset="0"/>
                <a:cs typeface="Arial" panose="020B0604020202020204" pitchFamily="34" charset="0"/>
              </a:rPr>
              <a:t>работника, работодателя, профсоюза, а также по заявлению прокурора, </a:t>
            </a:r>
            <a:r>
              <a:rPr lang="ru-RU" sz="2800" dirty="0">
                <a:solidFill>
                  <a:schemeClr val="tx1"/>
                </a:solidFill>
                <a:latin typeface="Arial" panose="020B0604020202020204" pitchFamily="34" charset="0"/>
                <a:cs typeface="Arial" panose="020B0604020202020204" pitchFamily="34" charset="0"/>
              </a:rPr>
              <a:t>если решение КТС не соответствует трудовому законодательству и иным актам, содержащим нормы трудового права</a:t>
            </a:r>
            <a:r>
              <a:rPr lang="ru-RU" sz="2800" dirty="0" smtClean="0">
                <a:solidFill>
                  <a:schemeClr val="tx1"/>
                </a:solidFill>
                <a:latin typeface="Arial" panose="020B0604020202020204" pitchFamily="34" charset="0"/>
                <a:cs typeface="Arial" panose="020B0604020202020204" pitchFamily="34" charset="0"/>
              </a:rPr>
              <a:t>.</a:t>
            </a:r>
          </a:p>
          <a:p>
            <a:pPr marL="0" indent="0" algn="just">
              <a:buNone/>
            </a:pPr>
            <a:r>
              <a:rPr lang="ru-RU" sz="2800" i="1" dirty="0" smtClean="0">
                <a:solidFill>
                  <a:schemeClr val="tx1"/>
                </a:solidFill>
                <a:latin typeface="Arial" panose="020B0604020202020204" pitchFamily="34" charset="0"/>
                <a:cs typeface="Arial" panose="020B0604020202020204" pitchFamily="34" charset="0"/>
              </a:rPr>
              <a:t>   СТ. 391ТК РФ</a:t>
            </a:r>
            <a:endParaRPr lang="ru-RU" sz="2800"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29542446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363272" cy="1012974"/>
          </a:xfrm>
        </p:spPr>
        <p:txBody>
          <a:bodyPr/>
          <a:lstStyle/>
          <a:p>
            <a:r>
              <a:rPr lang="ru-RU" sz="2400" dirty="0" smtClean="0">
                <a:solidFill>
                  <a:srgbClr val="FF0000"/>
                </a:solidFill>
                <a:latin typeface="Arial" panose="020B0604020202020204" pitchFamily="34" charset="0"/>
                <a:cs typeface="Arial" panose="020B0604020202020204" pitchFamily="34" charset="0"/>
              </a:rPr>
              <a:t>Ст.391 ТК РФ:  в </a:t>
            </a:r>
            <a:r>
              <a:rPr lang="ru-RU" sz="2400" dirty="0">
                <a:solidFill>
                  <a:srgbClr val="FF0000"/>
                </a:solidFill>
                <a:latin typeface="Arial" panose="020B0604020202020204" pitchFamily="34" charset="0"/>
                <a:cs typeface="Arial" panose="020B0604020202020204" pitchFamily="34" charset="0"/>
              </a:rPr>
              <a:t>судах рассматриваются индивидуальные трудовые споры по </a:t>
            </a:r>
            <a:r>
              <a:rPr lang="ru-RU" sz="2400" dirty="0" smtClean="0">
                <a:solidFill>
                  <a:srgbClr val="FF0000"/>
                </a:solidFill>
                <a:latin typeface="Arial" panose="020B0604020202020204" pitchFamily="34" charset="0"/>
                <a:cs typeface="Arial" panose="020B0604020202020204" pitchFamily="34" charset="0"/>
              </a:rPr>
              <a:t>заявлениям работника:</a:t>
            </a:r>
            <a:r>
              <a:rPr lang="ru-RU" sz="2400" dirty="0">
                <a:solidFill>
                  <a:srgbClr val="FF0000"/>
                </a:solidFill>
                <a:latin typeface="Arial" panose="020B0604020202020204" pitchFamily="34" charset="0"/>
                <a:cs typeface="Arial" panose="020B0604020202020204" pitchFamily="34" charset="0"/>
              </a:rPr>
              <a:t/>
            </a:r>
            <a:br>
              <a:rPr lang="ru-RU" sz="2400" dirty="0">
                <a:solidFill>
                  <a:srgbClr val="FF0000"/>
                </a:solidFill>
                <a:latin typeface="Arial" panose="020B0604020202020204" pitchFamily="34" charset="0"/>
                <a:cs typeface="Arial" panose="020B0604020202020204" pitchFamily="34" charset="0"/>
              </a:rPr>
            </a:br>
            <a:endParaRPr lang="ru-RU" sz="2400"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457200" y="1340768"/>
            <a:ext cx="8229600" cy="4785395"/>
          </a:xfrm>
        </p:spPr>
        <p:txBody>
          <a:bodyPr/>
          <a:lstStyle/>
          <a:p>
            <a:pPr>
              <a:spcBef>
                <a:spcPts val="0"/>
              </a:spcBef>
            </a:pPr>
            <a:r>
              <a:rPr lang="ru-RU" sz="2400" dirty="0">
                <a:solidFill>
                  <a:schemeClr val="tx1"/>
                </a:solidFill>
                <a:latin typeface="Arial" panose="020B0604020202020204" pitchFamily="34" charset="0"/>
                <a:cs typeface="Arial" panose="020B0604020202020204" pitchFamily="34" charset="0"/>
              </a:rPr>
              <a:t>о восстановлении </a:t>
            </a:r>
            <a:r>
              <a:rPr lang="ru-RU" sz="2400" dirty="0" smtClean="0">
                <a:solidFill>
                  <a:schemeClr val="tx1"/>
                </a:solidFill>
                <a:latin typeface="Arial" panose="020B0604020202020204" pitchFamily="34" charset="0"/>
                <a:cs typeface="Arial" panose="020B0604020202020204" pitchFamily="34" charset="0"/>
              </a:rPr>
              <a:t>на работу, </a:t>
            </a:r>
          </a:p>
          <a:p>
            <a:pPr>
              <a:spcBef>
                <a:spcPts val="0"/>
              </a:spcBef>
            </a:pPr>
            <a:r>
              <a:rPr lang="ru-RU" sz="2400" dirty="0" smtClean="0">
                <a:solidFill>
                  <a:schemeClr val="tx1"/>
                </a:solidFill>
                <a:latin typeface="Arial" panose="020B0604020202020204" pitchFamily="34" charset="0"/>
                <a:cs typeface="Arial" panose="020B0604020202020204" pitchFamily="34" charset="0"/>
              </a:rPr>
              <a:t>об </a:t>
            </a:r>
            <a:r>
              <a:rPr lang="ru-RU" sz="2400" dirty="0">
                <a:solidFill>
                  <a:schemeClr val="tx1"/>
                </a:solidFill>
                <a:latin typeface="Arial" panose="020B0604020202020204" pitchFamily="34" charset="0"/>
                <a:cs typeface="Arial" panose="020B0604020202020204" pitchFamily="34" charset="0"/>
              </a:rPr>
              <a:t>изменении даты и формулировки причины увольнения, </a:t>
            </a:r>
            <a:endParaRPr lang="ru-RU" sz="2400" dirty="0" smtClean="0">
              <a:solidFill>
                <a:schemeClr val="tx1"/>
              </a:solidFill>
              <a:latin typeface="Arial" panose="020B0604020202020204" pitchFamily="34" charset="0"/>
              <a:cs typeface="Arial" panose="020B0604020202020204" pitchFamily="34" charset="0"/>
            </a:endParaRPr>
          </a:p>
          <a:p>
            <a:pPr>
              <a:spcBef>
                <a:spcPts val="0"/>
              </a:spcBef>
            </a:pPr>
            <a:r>
              <a:rPr lang="ru-RU" sz="2400" dirty="0" smtClean="0">
                <a:solidFill>
                  <a:schemeClr val="tx1"/>
                </a:solidFill>
                <a:latin typeface="Arial" panose="020B0604020202020204" pitchFamily="34" charset="0"/>
                <a:cs typeface="Arial" panose="020B0604020202020204" pitchFamily="34" charset="0"/>
              </a:rPr>
              <a:t>о </a:t>
            </a:r>
            <a:r>
              <a:rPr lang="ru-RU" sz="2400" dirty="0">
                <a:solidFill>
                  <a:schemeClr val="tx1"/>
                </a:solidFill>
                <a:latin typeface="Arial" panose="020B0604020202020204" pitchFamily="34" charset="0"/>
                <a:cs typeface="Arial" panose="020B0604020202020204" pitchFamily="34" charset="0"/>
              </a:rPr>
              <a:t>переводе на другую работу, </a:t>
            </a:r>
            <a:endParaRPr lang="ru-RU" sz="2400" dirty="0" smtClean="0">
              <a:solidFill>
                <a:schemeClr val="tx1"/>
              </a:solidFill>
              <a:latin typeface="Arial" panose="020B0604020202020204" pitchFamily="34" charset="0"/>
              <a:cs typeface="Arial" panose="020B0604020202020204" pitchFamily="34" charset="0"/>
            </a:endParaRPr>
          </a:p>
          <a:p>
            <a:pPr>
              <a:spcBef>
                <a:spcPts val="0"/>
              </a:spcBef>
            </a:pPr>
            <a:r>
              <a:rPr lang="ru-RU" sz="2400" dirty="0" smtClean="0">
                <a:solidFill>
                  <a:schemeClr val="tx1"/>
                </a:solidFill>
                <a:latin typeface="Arial" panose="020B0604020202020204" pitchFamily="34" charset="0"/>
                <a:cs typeface="Arial" panose="020B0604020202020204" pitchFamily="34" charset="0"/>
              </a:rPr>
              <a:t>об </a:t>
            </a:r>
            <a:r>
              <a:rPr lang="ru-RU" sz="2400" dirty="0">
                <a:solidFill>
                  <a:schemeClr val="tx1"/>
                </a:solidFill>
                <a:latin typeface="Arial" panose="020B0604020202020204" pitchFamily="34" charset="0"/>
                <a:cs typeface="Arial" panose="020B0604020202020204" pitchFamily="34" charset="0"/>
              </a:rPr>
              <a:t>оплате за время вынужденного прогула либо о выплате разницы в заработной плате за время выполнения нижеоплачиваемой работы, </a:t>
            </a:r>
            <a:endParaRPr lang="ru-RU" sz="2400" dirty="0" smtClean="0">
              <a:solidFill>
                <a:schemeClr val="tx1"/>
              </a:solidFill>
              <a:latin typeface="Arial" panose="020B0604020202020204" pitchFamily="34" charset="0"/>
              <a:cs typeface="Arial" panose="020B0604020202020204" pitchFamily="34" charset="0"/>
            </a:endParaRPr>
          </a:p>
          <a:p>
            <a:pPr>
              <a:spcBef>
                <a:spcPts val="0"/>
              </a:spcBef>
            </a:pPr>
            <a:r>
              <a:rPr lang="ru-RU" sz="2400" dirty="0" smtClean="0">
                <a:solidFill>
                  <a:schemeClr val="tx1"/>
                </a:solidFill>
                <a:latin typeface="Arial" panose="020B0604020202020204" pitchFamily="34" charset="0"/>
                <a:cs typeface="Arial" panose="020B0604020202020204" pitchFamily="34" charset="0"/>
              </a:rPr>
              <a:t>о </a:t>
            </a:r>
            <a:r>
              <a:rPr lang="ru-RU" sz="2400" dirty="0">
                <a:solidFill>
                  <a:schemeClr val="tx1"/>
                </a:solidFill>
                <a:latin typeface="Arial" panose="020B0604020202020204" pitchFamily="34" charset="0"/>
                <a:cs typeface="Arial" panose="020B0604020202020204" pitchFamily="34" charset="0"/>
              </a:rPr>
              <a:t>неправомерных действиях (бездействии) работодателя при обработке и защите персональных данных работника, </a:t>
            </a:r>
            <a:endParaRPr lang="ru-RU" sz="2400" dirty="0" smtClean="0">
              <a:solidFill>
                <a:schemeClr val="tx1"/>
              </a:solidFill>
              <a:latin typeface="Arial" panose="020B0604020202020204" pitchFamily="34" charset="0"/>
              <a:cs typeface="Arial" panose="020B0604020202020204" pitchFamily="34" charset="0"/>
            </a:endParaRPr>
          </a:p>
          <a:p>
            <a:pPr>
              <a:spcBef>
                <a:spcPts val="0"/>
              </a:spcBef>
            </a:pPr>
            <a:r>
              <a:rPr lang="ru-RU" sz="2400" dirty="0" smtClean="0">
                <a:solidFill>
                  <a:schemeClr val="tx1"/>
                </a:solidFill>
                <a:latin typeface="Arial" panose="020B0604020202020204" pitchFamily="34" charset="0"/>
                <a:cs typeface="Arial" panose="020B0604020202020204" pitchFamily="34" charset="0"/>
              </a:rPr>
              <a:t>о </a:t>
            </a:r>
            <a:r>
              <a:rPr lang="ru-RU" sz="2400" dirty="0">
                <a:solidFill>
                  <a:schemeClr val="tx1"/>
                </a:solidFill>
                <a:latin typeface="Arial" panose="020B0604020202020204" pitchFamily="34" charset="0"/>
                <a:cs typeface="Arial" panose="020B0604020202020204" pitchFamily="34" charset="0"/>
              </a:rPr>
              <a:t>компенсации морального вреда, причиненного работнику неправомерными действиями (бездействием) работодателя;</a:t>
            </a:r>
          </a:p>
        </p:txBody>
      </p:sp>
    </p:spTree>
    <p:extLst>
      <p:ext uri="{BB962C8B-B14F-4D97-AF65-F5344CB8AC3E}">
        <p14:creationId xmlns:p14="http://schemas.microsoft.com/office/powerpoint/2010/main" val="4160579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363272" cy="1512168"/>
          </a:xfrm>
        </p:spPr>
        <p:txBody>
          <a:bodyPr/>
          <a:lstStyle/>
          <a:p>
            <a:r>
              <a:rPr lang="ru-RU" sz="2400" dirty="0" smtClean="0">
                <a:solidFill>
                  <a:srgbClr val="FF0000"/>
                </a:solidFill>
                <a:latin typeface="Arial" panose="020B0604020202020204" pitchFamily="34" charset="0"/>
                <a:cs typeface="Arial" panose="020B0604020202020204" pitchFamily="34" charset="0"/>
              </a:rPr>
              <a:t>Ст.391 ТК РФ:  в </a:t>
            </a:r>
            <a:r>
              <a:rPr lang="ru-RU" sz="2400" dirty="0">
                <a:solidFill>
                  <a:srgbClr val="FF0000"/>
                </a:solidFill>
                <a:latin typeface="Arial" panose="020B0604020202020204" pitchFamily="34" charset="0"/>
                <a:cs typeface="Arial" panose="020B0604020202020204" pitchFamily="34" charset="0"/>
              </a:rPr>
              <a:t>судах рассматриваются индивидуальные трудовые споры по </a:t>
            </a:r>
            <a:r>
              <a:rPr lang="ru-RU" sz="2400" dirty="0" smtClean="0">
                <a:solidFill>
                  <a:srgbClr val="FF0000"/>
                </a:solidFill>
                <a:latin typeface="Arial" panose="020B0604020202020204" pitchFamily="34" charset="0"/>
                <a:cs typeface="Arial" panose="020B0604020202020204" pitchFamily="34" charset="0"/>
              </a:rPr>
              <a:t>заявлениям работодателя:</a:t>
            </a:r>
            <a:r>
              <a:rPr lang="ru-RU" sz="2400" dirty="0">
                <a:solidFill>
                  <a:srgbClr val="FF0000"/>
                </a:solidFill>
                <a:latin typeface="Arial" panose="020B0604020202020204" pitchFamily="34" charset="0"/>
                <a:cs typeface="Arial" panose="020B0604020202020204" pitchFamily="34" charset="0"/>
              </a:rPr>
              <a:t/>
            </a:r>
            <a:br>
              <a:rPr lang="ru-RU" sz="2400" dirty="0">
                <a:solidFill>
                  <a:srgbClr val="FF0000"/>
                </a:solidFill>
                <a:latin typeface="Arial" panose="020B0604020202020204" pitchFamily="34" charset="0"/>
                <a:cs typeface="Arial" panose="020B0604020202020204" pitchFamily="34" charset="0"/>
              </a:rPr>
            </a:br>
            <a:endParaRPr lang="ru-RU" sz="2400"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457200" y="2348880"/>
            <a:ext cx="8229600" cy="3777283"/>
          </a:xfrm>
        </p:spPr>
        <p:txBody>
          <a:bodyPr/>
          <a:lstStyle/>
          <a:p>
            <a:pPr>
              <a:spcBef>
                <a:spcPts val="0"/>
              </a:spcBef>
            </a:pPr>
            <a:r>
              <a:rPr lang="ru-RU" sz="2400" dirty="0">
                <a:solidFill>
                  <a:schemeClr val="tx1"/>
                </a:solidFill>
                <a:latin typeface="Arial" panose="020B0604020202020204" pitchFamily="34" charset="0"/>
                <a:cs typeface="Arial" panose="020B0604020202020204" pitchFamily="34" charset="0"/>
              </a:rPr>
              <a:t>о возмещении работником ущерба, причиненного работодателю, если иное не предусмотрено федеральными законами.</a:t>
            </a:r>
          </a:p>
          <a:p>
            <a:pPr>
              <a:spcBef>
                <a:spcPts val="0"/>
              </a:spcBef>
            </a:pPr>
            <a:endParaRPr lang="ru-RU"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2599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908720"/>
            <a:ext cx="7272808" cy="5217443"/>
          </a:xfrm>
        </p:spPr>
        <p:txBody>
          <a:bodyPr/>
          <a:lstStyle/>
          <a:p>
            <a:pPr marL="0" indent="0">
              <a:buNone/>
            </a:pPr>
            <a:r>
              <a:rPr lang="ru-RU" sz="2800" dirty="0" smtClean="0">
                <a:solidFill>
                  <a:schemeClr val="tx1"/>
                </a:solidFill>
                <a:latin typeface="Arial" panose="020B0604020202020204" pitchFamily="34" charset="0"/>
                <a:cs typeface="Arial" panose="020B0604020202020204" pitchFamily="34" charset="0"/>
              </a:rPr>
              <a:t>Работник </a:t>
            </a:r>
            <a:r>
              <a:rPr lang="ru-RU" sz="2800" dirty="0">
                <a:solidFill>
                  <a:schemeClr val="tx1"/>
                </a:solidFill>
                <a:latin typeface="Arial" panose="020B0604020202020204" pitchFamily="34" charset="0"/>
                <a:cs typeface="Arial" panose="020B0604020202020204" pitchFamily="34" charset="0"/>
              </a:rPr>
              <a:t>имеет право обратиться в суд за разрешением индивидуального трудового спора в течение </a:t>
            </a:r>
            <a:r>
              <a:rPr lang="ru-RU" sz="2800" dirty="0" smtClean="0">
                <a:solidFill>
                  <a:srgbClr val="FF0000"/>
                </a:solidFill>
                <a:latin typeface="Arial" panose="020B0604020202020204" pitchFamily="34" charset="0"/>
                <a:cs typeface="Arial" panose="020B0604020202020204" pitchFamily="34" charset="0"/>
              </a:rPr>
              <a:t>_____________</a:t>
            </a:r>
            <a:r>
              <a:rPr lang="ru-RU" sz="2800" dirty="0" smtClean="0">
                <a:solidFill>
                  <a:schemeClr val="tx1"/>
                </a:solidFill>
                <a:latin typeface="Arial" panose="020B0604020202020204" pitchFamily="34" charset="0"/>
                <a:cs typeface="Arial" panose="020B0604020202020204" pitchFamily="34" charset="0"/>
              </a:rPr>
              <a:t>со </a:t>
            </a:r>
            <a:r>
              <a:rPr lang="ru-RU" sz="2800" dirty="0">
                <a:solidFill>
                  <a:schemeClr val="tx1"/>
                </a:solidFill>
                <a:latin typeface="Arial" panose="020B0604020202020204" pitchFamily="34" charset="0"/>
                <a:cs typeface="Arial" panose="020B0604020202020204" pitchFamily="34" charset="0"/>
              </a:rPr>
              <a:t>дня, когда он узнал или должен был узнать о нарушении своего права, а по спорам об увольнении - в течение </a:t>
            </a:r>
            <a:r>
              <a:rPr lang="ru-RU" sz="2800" dirty="0" smtClean="0">
                <a:solidFill>
                  <a:srgbClr val="FF0000"/>
                </a:solidFill>
                <a:latin typeface="Arial" panose="020B0604020202020204" pitchFamily="34" charset="0"/>
                <a:cs typeface="Arial" panose="020B0604020202020204" pitchFamily="34" charset="0"/>
              </a:rPr>
              <a:t>____________</a:t>
            </a:r>
            <a:r>
              <a:rPr lang="ru-RU" sz="2800" dirty="0" smtClean="0">
                <a:solidFill>
                  <a:schemeClr val="tx1"/>
                </a:solidFill>
                <a:latin typeface="Arial" panose="020B0604020202020204" pitchFamily="34" charset="0"/>
                <a:cs typeface="Arial" panose="020B0604020202020204" pitchFamily="34" charset="0"/>
              </a:rPr>
              <a:t>со </a:t>
            </a:r>
            <a:r>
              <a:rPr lang="ru-RU" sz="2800" dirty="0">
                <a:solidFill>
                  <a:schemeClr val="tx1"/>
                </a:solidFill>
                <a:latin typeface="Arial" panose="020B0604020202020204" pitchFamily="34" charset="0"/>
                <a:cs typeface="Arial" panose="020B0604020202020204" pitchFamily="34" charset="0"/>
              </a:rPr>
              <a:t>дня вручения ему копии приказа об увольнении </a:t>
            </a:r>
            <a:endParaRPr lang="ru-RU" sz="2800" dirty="0" smtClean="0">
              <a:solidFill>
                <a:schemeClr val="tx1"/>
              </a:solidFill>
              <a:latin typeface="Arial" panose="020B0604020202020204" pitchFamily="34" charset="0"/>
              <a:cs typeface="Arial" panose="020B0604020202020204" pitchFamily="34" charset="0"/>
            </a:endParaRPr>
          </a:p>
          <a:p>
            <a:pPr marL="0" indent="0">
              <a:buNone/>
            </a:pPr>
            <a:r>
              <a:rPr lang="ru-RU" sz="2800" i="1" dirty="0" smtClean="0">
                <a:solidFill>
                  <a:schemeClr val="tx1"/>
                </a:solidFill>
                <a:latin typeface="Arial" panose="020B0604020202020204" pitchFamily="34" charset="0"/>
                <a:cs typeface="Arial" panose="020B0604020202020204" pitchFamily="34" charset="0"/>
              </a:rPr>
              <a:t>Ст</a:t>
            </a:r>
            <a:r>
              <a:rPr lang="ru-RU" sz="2800" i="1" dirty="0">
                <a:solidFill>
                  <a:schemeClr val="tx1"/>
                </a:solidFill>
                <a:latin typeface="Arial" panose="020B0604020202020204" pitchFamily="34" charset="0"/>
                <a:cs typeface="Arial" panose="020B0604020202020204" pitchFamily="34" charset="0"/>
              </a:rPr>
              <a:t>. 392 ТК </a:t>
            </a:r>
            <a:r>
              <a:rPr lang="ru-RU" sz="2800" i="1" dirty="0" smtClean="0">
                <a:solidFill>
                  <a:schemeClr val="tx1"/>
                </a:solidFill>
                <a:latin typeface="Arial" panose="020B0604020202020204" pitchFamily="34" charset="0"/>
                <a:cs typeface="Arial" panose="020B0604020202020204" pitchFamily="34" charset="0"/>
              </a:rPr>
              <a:t>РФ</a:t>
            </a:r>
            <a:r>
              <a:rPr lang="ru-RU" sz="2800" dirty="0" smtClean="0">
                <a:solidFill>
                  <a:schemeClr val="tx1"/>
                </a:solidFill>
                <a:latin typeface="Arial" panose="020B0604020202020204" pitchFamily="34" charset="0"/>
                <a:cs typeface="Arial" panose="020B0604020202020204" pitchFamily="34" charset="0"/>
              </a:rPr>
              <a:t> </a:t>
            </a:r>
            <a:endParaRPr lang="ru-RU" sz="2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9212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908720"/>
            <a:ext cx="7272808" cy="5217443"/>
          </a:xfrm>
        </p:spPr>
        <p:txBody>
          <a:bodyPr/>
          <a:lstStyle/>
          <a:p>
            <a:pPr marL="0" indent="0">
              <a:buNone/>
            </a:pPr>
            <a:r>
              <a:rPr lang="ru-RU" sz="2800" dirty="0" smtClean="0">
                <a:solidFill>
                  <a:schemeClr val="tx1"/>
                </a:solidFill>
                <a:latin typeface="Arial" panose="020B0604020202020204" pitchFamily="34" charset="0"/>
                <a:cs typeface="Arial" panose="020B0604020202020204" pitchFamily="34" charset="0"/>
              </a:rPr>
              <a:t>Работник </a:t>
            </a:r>
            <a:r>
              <a:rPr lang="ru-RU" sz="2800" dirty="0">
                <a:solidFill>
                  <a:schemeClr val="tx1"/>
                </a:solidFill>
                <a:latin typeface="Arial" panose="020B0604020202020204" pitchFamily="34" charset="0"/>
                <a:cs typeface="Arial" panose="020B0604020202020204" pitchFamily="34" charset="0"/>
              </a:rPr>
              <a:t>имеет право обратиться в суд за разрешением индивидуального трудового спора в течение </a:t>
            </a:r>
            <a:r>
              <a:rPr lang="ru-RU" sz="2800" dirty="0">
                <a:solidFill>
                  <a:srgbClr val="FF0000"/>
                </a:solidFill>
                <a:latin typeface="Arial" panose="020B0604020202020204" pitchFamily="34" charset="0"/>
                <a:cs typeface="Arial" panose="020B0604020202020204" pitchFamily="34" charset="0"/>
              </a:rPr>
              <a:t>трех месяцев </a:t>
            </a:r>
            <a:r>
              <a:rPr lang="ru-RU" sz="2800" dirty="0">
                <a:solidFill>
                  <a:schemeClr val="tx1"/>
                </a:solidFill>
                <a:latin typeface="Arial" panose="020B0604020202020204" pitchFamily="34" charset="0"/>
                <a:cs typeface="Arial" panose="020B0604020202020204" pitchFamily="34" charset="0"/>
              </a:rPr>
              <a:t>со дня, когда он узнал или должен был узнать о нарушении своего права, а по спорам об увольнении - в течение </a:t>
            </a:r>
            <a:r>
              <a:rPr lang="ru-RU" sz="2800" dirty="0" smtClean="0">
                <a:solidFill>
                  <a:srgbClr val="FF0000"/>
                </a:solidFill>
                <a:latin typeface="Arial" panose="020B0604020202020204" pitchFamily="34" charset="0"/>
                <a:cs typeface="Arial" panose="020B0604020202020204" pitchFamily="34" charset="0"/>
              </a:rPr>
              <a:t>______________</a:t>
            </a:r>
            <a:r>
              <a:rPr lang="ru-RU" sz="2800" dirty="0" smtClean="0">
                <a:solidFill>
                  <a:schemeClr val="tx1"/>
                </a:solidFill>
                <a:latin typeface="Arial" panose="020B0604020202020204" pitchFamily="34" charset="0"/>
                <a:cs typeface="Arial" panose="020B0604020202020204" pitchFamily="34" charset="0"/>
              </a:rPr>
              <a:t>со </a:t>
            </a:r>
            <a:r>
              <a:rPr lang="ru-RU" sz="2800" dirty="0">
                <a:solidFill>
                  <a:schemeClr val="tx1"/>
                </a:solidFill>
                <a:latin typeface="Arial" panose="020B0604020202020204" pitchFamily="34" charset="0"/>
                <a:cs typeface="Arial" panose="020B0604020202020204" pitchFamily="34" charset="0"/>
              </a:rPr>
              <a:t>дня вручения ему копии приказа об увольнении </a:t>
            </a:r>
            <a:endParaRPr lang="ru-RU" sz="2800" dirty="0" smtClean="0">
              <a:solidFill>
                <a:schemeClr val="tx1"/>
              </a:solidFill>
              <a:latin typeface="Arial" panose="020B0604020202020204" pitchFamily="34" charset="0"/>
              <a:cs typeface="Arial" panose="020B0604020202020204" pitchFamily="34" charset="0"/>
            </a:endParaRPr>
          </a:p>
          <a:p>
            <a:pPr marL="0" indent="0">
              <a:buNone/>
            </a:pPr>
            <a:r>
              <a:rPr lang="ru-RU" sz="2800" i="1" dirty="0" smtClean="0">
                <a:solidFill>
                  <a:schemeClr val="tx1"/>
                </a:solidFill>
                <a:latin typeface="Arial" panose="020B0604020202020204" pitchFamily="34" charset="0"/>
                <a:cs typeface="Arial" panose="020B0604020202020204" pitchFamily="34" charset="0"/>
              </a:rPr>
              <a:t>Ст</a:t>
            </a:r>
            <a:r>
              <a:rPr lang="ru-RU" sz="2800" i="1" dirty="0">
                <a:solidFill>
                  <a:schemeClr val="tx1"/>
                </a:solidFill>
                <a:latin typeface="Arial" panose="020B0604020202020204" pitchFamily="34" charset="0"/>
                <a:cs typeface="Arial" panose="020B0604020202020204" pitchFamily="34" charset="0"/>
              </a:rPr>
              <a:t>. 392 ТК </a:t>
            </a:r>
            <a:r>
              <a:rPr lang="ru-RU" sz="2800" i="1" dirty="0" smtClean="0">
                <a:solidFill>
                  <a:schemeClr val="tx1"/>
                </a:solidFill>
                <a:latin typeface="Arial" panose="020B0604020202020204" pitchFamily="34" charset="0"/>
                <a:cs typeface="Arial" panose="020B0604020202020204" pitchFamily="34" charset="0"/>
              </a:rPr>
              <a:t>РФ</a:t>
            </a:r>
            <a:r>
              <a:rPr lang="ru-RU" sz="2800" dirty="0" smtClean="0">
                <a:solidFill>
                  <a:schemeClr val="tx1"/>
                </a:solidFill>
                <a:latin typeface="Arial" panose="020B0604020202020204" pitchFamily="34" charset="0"/>
                <a:cs typeface="Arial" panose="020B0604020202020204" pitchFamily="34" charset="0"/>
              </a:rPr>
              <a:t> </a:t>
            </a:r>
            <a:endParaRPr lang="ru-RU" sz="2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70211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908720"/>
            <a:ext cx="7272808" cy="5217443"/>
          </a:xfrm>
        </p:spPr>
        <p:txBody>
          <a:bodyPr/>
          <a:lstStyle/>
          <a:p>
            <a:pPr marL="0" indent="0">
              <a:buNone/>
            </a:pPr>
            <a:r>
              <a:rPr lang="ru-RU" sz="2800" dirty="0" smtClean="0">
                <a:solidFill>
                  <a:schemeClr val="tx1"/>
                </a:solidFill>
                <a:latin typeface="Arial" panose="020B0604020202020204" pitchFamily="34" charset="0"/>
                <a:cs typeface="Arial" panose="020B0604020202020204" pitchFamily="34" charset="0"/>
              </a:rPr>
              <a:t>Работник </a:t>
            </a:r>
            <a:r>
              <a:rPr lang="ru-RU" sz="2800" dirty="0">
                <a:solidFill>
                  <a:schemeClr val="tx1"/>
                </a:solidFill>
                <a:latin typeface="Arial" panose="020B0604020202020204" pitchFamily="34" charset="0"/>
                <a:cs typeface="Arial" panose="020B0604020202020204" pitchFamily="34" charset="0"/>
              </a:rPr>
              <a:t>имеет право обратиться в суд за разрешением индивидуального трудового спора в течение </a:t>
            </a:r>
            <a:r>
              <a:rPr lang="ru-RU" sz="2800" dirty="0">
                <a:solidFill>
                  <a:srgbClr val="FF0000"/>
                </a:solidFill>
                <a:latin typeface="Arial" panose="020B0604020202020204" pitchFamily="34" charset="0"/>
                <a:cs typeface="Arial" panose="020B0604020202020204" pitchFamily="34" charset="0"/>
              </a:rPr>
              <a:t>трех месяцев </a:t>
            </a:r>
            <a:r>
              <a:rPr lang="ru-RU" sz="2800" dirty="0">
                <a:solidFill>
                  <a:schemeClr val="tx1"/>
                </a:solidFill>
                <a:latin typeface="Arial" panose="020B0604020202020204" pitchFamily="34" charset="0"/>
                <a:cs typeface="Arial" panose="020B0604020202020204" pitchFamily="34" charset="0"/>
              </a:rPr>
              <a:t>со дня, когда он узнал или должен был узнать о нарушении своего права, а по спорам об увольнении - в течение </a:t>
            </a:r>
            <a:r>
              <a:rPr lang="ru-RU" sz="2800" dirty="0">
                <a:solidFill>
                  <a:srgbClr val="FF0000"/>
                </a:solidFill>
                <a:latin typeface="Arial" panose="020B0604020202020204" pitchFamily="34" charset="0"/>
                <a:cs typeface="Arial" panose="020B0604020202020204" pitchFamily="34" charset="0"/>
              </a:rPr>
              <a:t>одного месяца </a:t>
            </a:r>
            <a:r>
              <a:rPr lang="ru-RU" sz="2800" dirty="0">
                <a:solidFill>
                  <a:schemeClr val="tx1"/>
                </a:solidFill>
                <a:latin typeface="Arial" panose="020B0604020202020204" pitchFamily="34" charset="0"/>
                <a:cs typeface="Arial" panose="020B0604020202020204" pitchFamily="34" charset="0"/>
              </a:rPr>
              <a:t>со дня вручения ему копии приказа об увольнении </a:t>
            </a:r>
            <a:endParaRPr lang="ru-RU" sz="2800" dirty="0" smtClean="0">
              <a:solidFill>
                <a:schemeClr val="tx1"/>
              </a:solidFill>
              <a:latin typeface="Arial" panose="020B0604020202020204" pitchFamily="34" charset="0"/>
              <a:cs typeface="Arial" panose="020B0604020202020204" pitchFamily="34" charset="0"/>
            </a:endParaRPr>
          </a:p>
          <a:p>
            <a:pPr marL="0" indent="0">
              <a:buNone/>
            </a:pPr>
            <a:r>
              <a:rPr lang="ru-RU" sz="2800" i="1" dirty="0" smtClean="0">
                <a:solidFill>
                  <a:schemeClr val="tx1"/>
                </a:solidFill>
                <a:latin typeface="Arial" panose="020B0604020202020204" pitchFamily="34" charset="0"/>
                <a:cs typeface="Arial" panose="020B0604020202020204" pitchFamily="34" charset="0"/>
              </a:rPr>
              <a:t>Ст</a:t>
            </a:r>
            <a:r>
              <a:rPr lang="ru-RU" sz="2800" i="1" dirty="0">
                <a:solidFill>
                  <a:schemeClr val="tx1"/>
                </a:solidFill>
                <a:latin typeface="Arial" panose="020B0604020202020204" pitchFamily="34" charset="0"/>
                <a:cs typeface="Arial" panose="020B0604020202020204" pitchFamily="34" charset="0"/>
              </a:rPr>
              <a:t>. 392 ТК </a:t>
            </a:r>
            <a:r>
              <a:rPr lang="ru-RU" sz="2800" i="1" dirty="0" smtClean="0">
                <a:solidFill>
                  <a:schemeClr val="tx1"/>
                </a:solidFill>
                <a:latin typeface="Arial" panose="020B0604020202020204" pitchFamily="34" charset="0"/>
                <a:cs typeface="Arial" panose="020B0604020202020204" pitchFamily="34" charset="0"/>
              </a:rPr>
              <a:t>РФ</a:t>
            </a:r>
            <a:r>
              <a:rPr lang="ru-RU" sz="2800" dirty="0" smtClean="0">
                <a:solidFill>
                  <a:schemeClr val="tx1"/>
                </a:solidFill>
                <a:latin typeface="Arial" panose="020B0604020202020204" pitchFamily="34" charset="0"/>
                <a:cs typeface="Arial" panose="020B0604020202020204" pitchFamily="34" charset="0"/>
              </a:rPr>
              <a:t> </a:t>
            </a:r>
            <a:endParaRPr lang="ru-RU" sz="2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89153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lvl="0" indent="0" algn="ctr">
              <a:buNone/>
            </a:pPr>
            <a:r>
              <a:rPr lang="ru-RU" sz="4800" b="1" dirty="0" smtClean="0">
                <a:solidFill>
                  <a:srgbClr val="4BACC6">
                    <a:lumMod val="50000"/>
                  </a:srgbClr>
                </a:solidFill>
              </a:rPr>
              <a:t>КОЛЛЕКТИВНЫЙ ТРУДОВОЙ </a:t>
            </a:r>
            <a:r>
              <a:rPr lang="ru-RU" sz="4800" b="1" dirty="0">
                <a:solidFill>
                  <a:srgbClr val="4BACC6">
                    <a:lumMod val="50000"/>
                  </a:srgbClr>
                </a:solidFill>
              </a:rPr>
              <a:t>СПОР</a:t>
            </a:r>
          </a:p>
          <a:p>
            <a:endParaRPr lang="ru-RU" dirty="0"/>
          </a:p>
        </p:txBody>
      </p:sp>
    </p:spTree>
    <p:extLst>
      <p:ext uri="{BB962C8B-B14F-4D97-AF65-F5344CB8AC3E}">
        <p14:creationId xmlns:p14="http://schemas.microsoft.com/office/powerpoint/2010/main" val="9023601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908720"/>
            <a:ext cx="7560840" cy="5217443"/>
          </a:xfrm>
        </p:spPr>
        <p:txBody>
          <a:bodyPr/>
          <a:lstStyle/>
          <a:p>
            <a:pPr marL="0" indent="0" algn="just">
              <a:spcBef>
                <a:spcPts val="0"/>
              </a:spcBef>
              <a:buNone/>
            </a:pPr>
            <a:r>
              <a:rPr lang="ru-RU" dirty="0">
                <a:solidFill>
                  <a:schemeClr val="tx1"/>
                </a:solidFill>
                <a:latin typeface="Arial" panose="020B0604020202020204" pitchFamily="34" charset="0"/>
                <a:cs typeface="Arial" panose="020B0604020202020204" pitchFamily="34" charset="0"/>
              </a:rPr>
              <a:t>Порядок разрешения коллективного трудового спора состоит из следующих этапов: рассмотрение коллективного трудового спора </a:t>
            </a:r>
            <a:r>
              <a:rPr lang="ru-RU" dirty="0" smtClean="0">
                <a:solidFill>
                  <a:srgbClr val="FF0000"/>
                </a:solidFill>
                <a:latin typeface="Arial" panose="020B0604020202020204" pitchFamily="34" charset="0"/>
                <a:cs typeface="Arial" panose="020B0604020202020204" pitchFamily="34" charset="0"/>
              </a:rPr>
              <a:t>_______________________________</a:t>
            </a:r>
            <a:r>
              <a:rPr lang="ru-RU" dirty="0" smtClean="0">
                <a:solidFill>
                  <a:schemeClr val="tx1"/>
                </a:solidFill>
                <a:latin typeface="Arial" panose="020B0604020202020204" pitchFamily="34" charset="0"/>
                <a:cs typeface="Arial" panose="020B0604020202020204" pitchFamily="34" charset="0"/>
              </a:rPr>
              <a:t>, </a:t>
            </a:r>
            <a:r>
              <a:rPr lang="ru-RU" dirty="0">
                <a:solidFill>
                  <a:schemeClr val="tx1"/>
                </a:solidFill>
                <a:latin typeface="Arial" panose="020B0604020202020204" pitchFamily="34" charset="0"/>
                <a:cs typeface="Arial" panose="020B0604020202020204" pitchFamily="34" charset="0"/>
              </a:rPr>
              <a:t>рассмотрение коллективного трудового спора с участием </a:t>
            </a:r>
            <a:r>
              <a:rPr lang="ru-RU" dirty="0" smtClean="0">
                <a:solidFill>
                  <a:srgbClr val="FF0000"/>
                </a:solidFill>
                <a:latin typeface="Arial" panose="020B0604020202020204" pitchFamily="34" charset="0"/>
                <a:cs typeface="Arial" panose="020B0604020202020204" pitchFamily="34" charset="0"/>
              </a:rPr>
              <a:t>_______________</a:t>
            </a:r>
            <a:r>
              <a:rPr lang="ru-RU" dirty="0" smtClean="0">
                <a:solidFill>
                  <a:schemeClr val="tx1"/>
                </a:solidFill>
                <a:latin typeface="Arial" panose="020B0604020202020204" pitchFamily="34" charset="0"/>
                <a:cs typeface="Arial" panose="020B0604020202020204" pitchFamily="34" charset="0"/>
              </a:rPr>
              <a:t> </a:t>
            </a:r>
            <a:r>
              <a:rPr lang="ru-RU" dirty="0">
                <a:solidFill>
                  <a:schemeClr val="tx1"/>
                </a:solidFill>
                <a:latin typeface="Arial" panose="020B0604020202020204" pitchFamily="34" charset="0"/>
                <a:cs typeface="Arial" panose="020B0604020202020204" pitchFamily="34" charset="0"/>
              </a:rPr>
              <a:t>и (или) в трудовом </a:t>
            </a:r>
            <a:r>
              <a:rPr lang="ru-RU" dirty="0" smtClean="0">
                <a:solidFill>
                  <a:srgbClr val="FF0000"/>
                </a:solidFill>
                <a:latin typeface="Arial" panose="020B0604020202020204" pitchFamily="34" charset="0"/>
                <a:cs typeface="Arial" panose="020B0604020202020204" pitchFamily="34" charset="0"/>
              </a:rPr>
              <a:t>___________</a:t>
            </a:r>
            <a:r>
              <a:rPr lang="ru-RU" dirty="0" smtClean="0">
                <a:solidFill>
                  <a:schemeClr val="tx1"/>
                </a:solidFill>
                <a:latin typeface="Arial" panose="020B0604020202020204" pitchFamily="34" charset="0"/>
                <a:cs typeface="Arial" panose="020B0604020202020204" pitchFamily="34" charset="0"/>
              </a:rPr>
              <a:t>.</a:t>
            </a:r>
          </a:p>
          <a:p>
            <a:pPr marL="0" indent="0" algn="just">
              <a:spcBef>
                <a:spcPts val="0"/>
              </a:spcBef>
              <a:buNone/>
            </a:pPr>
            <a:r>
              <a:rPr lang="ru-RU" i="1" dirty="0" smtClean="0">
                <a:solidFill>
                  <a:schemeClr val="tx1"/>
                </a:solidFill>
                <a:latin typeface="Arial" panose="020B0604020202020204" pitchFamily="34" charset="0"/>
                <a:cs typeface="Arial" panose="020B0604020202020204" pitchFamily="34" charset="0"/>
              </a:rPr>
              <a:t>Ст.</a:t>
            </a:r>
            <a:r>
              <a:rPr lang="ru-RU" i="1" dirty="0" smtClean="0">
                <a:solidFill>
                  <a:srgbClr val="FF0000"/>
                </a:solidFill>
                <a:latin typeface="Arial" panose="020B0604020202020204" pitchFamily="34" charset="0"/>
                <a:cs typeface="Arial" panose="020B0604020202020204" pitchFamily="34" charset="0"/>
              </a:rPr>
              <a:t>____ </a:t>
            </a:r>
            <a:r>
              <a:rPr lang="ru-RU" i="1" dirty="0" smtClean="0">
                <a:solidFill>
                  <a:schemeClr val="tx1"/>
                </a:solidFill>
                <a:latin typeface="Arial" panose="020B0604020202020204" pitchFamily="34" charset="0"/>
                <a:cs typeface="Arial" panose="020B0604020202020204" pitchFamily="34" charset="0"/>
              </a:rPr>
              <a:t>ТК РФ</a:t>
            </a:r>
            <a:endParaRPr lang="ru-RU"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319598890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908720"/>
            <a:ext cx="7560840" cy="5217443"/>
          </a:xfrm>
        </p:spPr>
        <p:txBody>
          <a:bodyPr/>
          <a:lstStyle/>
          <a:p>
            <a:pPr marL="0" indent="0" algn="just">
              <a:spcBef>
                <a:spcPts val="0"/>
              </a:spcBef>
              <a:buNone/>
            </a:pPr>
            <a:r>
              <a:rPr lang="ru-RU" dirty="0">
                <a:solidFill>
                  <a:schemeClr val="tx1"/>
                </a:solidFill>
                <a:latin typeface="Arial" panose="020B0604020202020204" pitchFamily="34" charset="0"/>
                <a:cs typeface="Arial" panose="020B0604020202020204" pitchFamily="34" charset="0"/>
              </a:rPr>
              <a:t>Порядок разрешения коллективного трудового спора состоит из следующих этапов: рассмотрение коллективного трудового спора </a:t>
            </a:r>
            <a:r>
              <a:rPr lang="ru-RU" dirty="0">
                <a:solidFill>
                  <a:srgbClr val="FF0000"/>
                </a:solidFill>
                <a:latin typeface="Arial" panose="020B0604020202020204" pitchFamily="34" charset="0"/>
                <a:cs typeface="Arial" panose="020B0604020202020204" pitchFamily="34" charset="0"/>
              </a:rPr>
              <a:t>примирительной комиссией</a:t>
            </a:r>
            <a:r>
              <a:rPr lang="ru-RU" dirty="0">
                <a:solidFill>
                  <a:schemeClr val="tx1"/>
                </a:solidFill>
                <a:latin typeface="Arial" panose="020B0604020202020204" pitchFamily="34" charset="0"/>
                <a:cs typeface="Arial" panose="020B0604020202020204" pitchFamily="34" charset="0"/>
              </a:rPr>
              <a:t>, рассмотрение коллективного трудового спора с участием </a:t>
            </a:r>
            <a:r>
              <a:rPr lang="ru-RU" dirty="0" smtClean="0">
                <a:solidFill>
                  <a:schemeClr val="tx1"/>
                </a:solidFill>
                <a:latin typeface="Arial" panose="020B0604020202020204" pitchFamily="34" charset="0"/>
                <a:cs typeface="Arial" panose="020B0604020202020204" pitchFamily="34" charset="0"/>
              </a:rPr>
              <a:t>_________ </a:t>
            </a:r>
            <a:r>
              <a:rPr lang="ru-RU" dirty="0">
                <a:solidFill>
                  <a:schemeClr val="tx1"/>
                </a:solidFill>
                <a:latin typeface="Arial" panose="020B0604020202020204" pitchFamily="34" charset="0"/>
                <a:cs typeface="Arial" panose="020B0604020202020204" pitchFamily="34" charset="0"/>
              </a:rPr>
              <a:t>и (или) в трудовом </a:t>
            </a:r>
            <a:r>
              <a:rPr lang="ru-RU" dirty="0" smtClean="0">
                <a:solidFill>
                  <a:schemeClr val="tx1"/>
                </a:solidFill>
                <a:latin typeface="Arial" panose="020B0604020202020204" pitchFamily="34" charset="0"/>
                <a:cs typeface="Arial" panose="020B0604020202020204" pitchFamily="34" charset="0"/>
              </a:rPr>
              <a:t>___________.</a:t>
            </a:r>
          </a:p>
          <a:p>
            <a:pPr marL="0" indent="0" algn="just">
              <a:spcBef>
                <a:spcPts val="0"/>
              </a:spcBef>
              <a:buNone/>
            </a:pPr>
            <a:r>
              <a:rPr lang="ru-RU" i="1" dirty="0" smtClean="0">
                <a:solidFill>
                  <a:schemeClr val="tx1"/>
                </a:solidFill>
                <a:latin typeface="Arial" panose="020B0604020202020204" pitchFamily="34" charset="0"/>
                <a:cs typeface="Arial" panose="020B0604020202020204" pitchFamily="34" charset="0"/>
              </a:rPr>
              <a:t>Ст.____ ТК РФ</a:t>
            </a:r>
            <a:endParaRPr lang="ru-RU"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22188085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868958"/>
          </a:xfrm>
        </p:spPr>
        <p:txBody>
          <a:bodyPr/>
          <a:lstStyle/>
          <a:p>
            <a:r>
              <a:rPr lang="ru-RU" b="1" dirty="0" smtClean="0">
                <a:solidFill>
                  <a:srgbClr val="FF0000"/>
                </a:solidFill>
                <a:latin typeface="Arial" panose="020B0604020202020204" pitchFamily="34" charset="0"/>
                <a:cs typeface="Arial" panose="020B0604020202020204" pitchFamily="34" charset="0"/>
              </a:rPr>
              <a:t>1 вопрос</a:t>
            </a:r>
            <a:endParaRPr lang="ru-RU" b="1"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755576" y="1600200"/>
            <a:ext cx="7931224" cy="4525963"/>
          </a:xfrm>
        </p:spPr>
        <p:txBody>
          <a:bodyPr/>
          <a:lstStyle/>
          <a:p>
            <a:pPr marL="0" indent="0">
              <a:buNone/>
            </a:pPr>
            <a:r>
              <a:rPr lang="ru-RU" dirty="0" smtClean="0"/>
              <a:t> </a:t>
            </a:r>
            <a:r>
              <a:rPr lang="ru-RU" dirty="0">
                <a:solidFill>
                  <a:schemeClr val="tx1"/>
                </a:solidFill>
                <a:latin typeface="Arial" panose="020B0604020202020204" pitchFamily="34" charset="0"/>
                <a:cs typeface="Arial" panose="020B0604020202020204" pitchFamily="34" charset="0"/>
              </a:rPr>
              <a:t>В каком нормативном акте прописано трудовое законодательство</a:t>
            </a:r>
            <a:r>
              <a:rPr lang="ru-RU" dirty="0" smtClean="0">
                <a:solidFill>
                  <a:schemeClr val="tx1"/>
                </a:solidFill>
                <a:latin typeface="Arial" panose="020B0604020202020204" pitchFamily="34" charset="0"/>
                <a:cs typeface="Arial" panose="020B0604020202020204" pitchFamily="34" charset="0"/>
              </a:rPr>
              <a:t>?</a:t>
            </a:r>
          </a:p>
          <a:p>
            <a:pPr marL="0" indent="0">
              <a:buNone/>
            </a:pPr>
            <a:endParaRPr lang="ru-RU" dirty="0">
              <a:latin typeface="Arial" panose="020B0604020202020204" pitchFamily="34" charset="0"/>
              <a:cs typeface="Arial" panose="020B0604020202020204" pitchFamily="34" charset="0"/>
            </a:endParaRPr>
          </a:p>
          <a:p>
            <a:r>
              <a:rPr lang="ru-RU" sz="3600" b="1" dirty="0">
                <a:latin typeface="Arial" panose="020B0604020202020204" pitchFamily="34" charset="0"/>
                <a:cs typeface="Arial" panose="020B0604020202020204" pitchFamily="34" charset="0"/>
              </a:rPr>
              <a:t>В Трудовом кодексе РФ.</a:t>
            </a:r>
          </a:p>
          <a:p>
            <a:endParaRPr lang="ru-RU"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591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908720"/>
            <a:ext cx="7560840" cy="5217443"/>
          </a:xfrm>
        </p:spPr>
        <p:txBody>
          <a:bodyPr/>
          <a:lstStyle/>
          <a:p>
            <a:pPr marL="0" indent="0" algn="just">
              <a:spcBef>
                <a:spcPts val="0"/>
              </a:spcBef>
              <a:buNone/>
            </a:pPr>
            <a:r>
              <a:rPr lang="ru-RU" dirty="0">
                <a:solidFill>
                  <a:schemeClr val="tx1"/>
                </a:solidFill>
                <a:latin typeface="Arial" panose="020B0604020202020204" pitchFamily="34" charset="0"/>
                <a:cs typeface="Arial" panose="020B0604020202020204" pitchFamily="34" charset="0"/>
              </a:rPr>
              <a:t>Порядок разрешения коллективного трудового спора состоит из следующих этапов: рассмотрение коллективного трудового спора </a:t>
            </a:r>
            <a:r>
              <a:rPr lang="ru-RU" dirty="0">
                <a:solidFill>
                  <a:srgbClr val="FF0000"/>
                </a:solidFill>
                <a:latin typeface="Arial" panose="020B0604020202020204" pitchFamily="34" charset="0"/>
                <a:cs typeface="Arial" panose="020B0604020202020204" pitchFamily="34" charset="0"/>
              </a:rPr>
              <a:t>примирительной комиссией</a:t>
            </a:r>
            <a:r>
              <a:rPr lang="ru-RU" dirty="0">
                <a:solidFill>
                  <a:schemeClr val="tx1"/>
                </a:solidFill>
                <a:latin typeface="Arial" panose="020B0604020202020204" pitchFamily="34" charset="0"/>
                <a:cs typeface="Arial" panose="020B0604020202020204" pitchFamily="34" charset="0"/>
              </a:rPr>
              <a:t>, рассмотрение коллективного трудового спора с участием </a:t>
            </a:r>
            <a:r>
              <a:rPr lang="ru-RU" dirty="0">
                <a:solidFill>
                  <a:srgbClr val="FF0000"/>
                </a:solidFill>
                <a:latin typeface="Arial" panose="020B0604020202020204" pitchFamily="34" charset="0"/>
                <a:cs typeface="Arial" panose="020B0604020202020204" pitchFamily="34" charset="0"/>
              </a:rPr>
              <a:t>посредника</a:t>
            </a:r>
            <a:r>
              <a:rPr lang="ru-RU" dirty="0">
                <a:solidFill>
                  <a:schemeClr val="tx1"/>
                </a:solidFill>
                <a:latin typeface="Arial" panose="020B0604020202020204" pitchFamily="34" charset="0"/>
                <a:cs typeface="Arial" panose="020B0604020202020204" pitchFamily="34" charset="0"/>
              </a:rPr>
              <a:t> и (или) в трудовом </a:t>
            </a:r>
            <a:r>
              <a:rPr lang="ru-RU" dirty="0" smtClean="0">
                <a:solidFill>
                  <a:schemeClr val="tx1"/>
                </a:solidFill>
                <a:latin typeface="Arial" panose="020B0604020202020204" pitchFamily="34" charset="0"/>
                <a:cs typeface="Arial" panose="020B0604020202020204" pitchFamily="34" charset="0"/>
              </a:rPr>
              <a:t>__________.</a:t>
            </a:r>
          </a:p>
          <a:p>
            <a:pPr marL="0" indent="0" algn="just">
              <a:spcBef>
                <a:spcPts val="0"/>
              </a:spcBef>
              <a:buNone/>
            </a:pPr>
            <a:r>
              <a:rPr lang="ru-RU" i="1" dirty="0" smtClean="0">
                <a:solidFill>
                  <a:schemeClr val="tx1"/>
                </a:solidFill>
                <a:latin typeface="Arial" panose="020B0604020202020204" pitchFamily="34" charset="0"/>
                <a:cs typeface="Arial" panose="020B0604020202020204" pitchFamily="34" charset="0"/>
              </a:rPr>
              <a:t>Ст.____ ТК РФ</a:t>
            </a:r>
            <a:endParaRPr lang="ru-RU"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5788582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908720"/>
            <a:ext cx="7560840" cy="5217443"/>
          </a:xfrm>
        </p:spPr>
        <p:txBody>
          <a:bodyPr/>
          <a:lstStyle/>
          <a:p>
            <a:pPr marL="0" indent="0" algn="just">
              <a:spcBef>
                <a:spcPts val="0"/>
              </a:spcBef>
              <a:buNone/>
            </a:pPr>
            <a:r>
              <a:rPr lang="ru-RU" dirty="0">
                <a:solidFill>
                  <a:schemeClr val="tx1"/>
                </a:solidFill>
                <a:latin typeface="Arial" panose="020B0604020202020204" pitchFamily="34" charset="0"/>
                <a:cs typeface="Arial" panose="020B0604020202020204" pitchFamily="34" charset="0"/>
              </a:rPr>
              <a:t>Порядок разрешения коллективного трудового спора состоит из следующих этапов: рассмотрение коллективного трудового спора </a:t>
            </a:r>
            <a:r>
              <a:rPr lang="ru-RU" dirty="0">
                <a:solidFill>
                  <a:srgbClr val="FF0000"/>
                </a:solidFill>
                <a:latin typeface="Arial" panose="020B0604020202020204" pitchFamily="34" charset="0"/>
                <a:cs typeface="Arial" panose="020B0604020202020204" pitchFamily="34" charset="0"/>
              </a:rPr>
              <a:t>примирительной комиссией</a:t>
            </a:r>
            <a:r>
              <a:rPr lang="ru-RU" dirty="0">
                <a:solidFill>
                  <a:schemeClr val="tx1"/>
                </a:solidFill>
                <a:latin typeface="Arial" panose="020B0604020202020204" pitchFamily="34" charset="0"/>
                <a:cs typeface="Arial" panose="020B0604020202020204" pitchFamily="34" charset="0"/>
              </a:rPr>
              <a:t>, рассмотрение коллективного трудового спора с участием </a:t>
            </a:r>
            <a:r>
              <a:rPr lang="ru-RU" dirty="0">
                <a:solidFill>
                  <a:srgbClr val="FF0000"/>
                </a:solidFill>
                <a:latin typeface="Arial" panose="020B0604020202020204" pitchFamily="34" charset="0"/>
                <a:cs typeface="Arial" panose="020B0604020202020204" pitchFamily="34" charset="0"/>
              </a:rPr>
              <a:t>посредника</a:t>
            </a:r>
            <a:r>
              <a:rPr lang="ru-RU" dirty="0">
                <a:solidFill>
                  <a:schemeClr val="tx1"/>
                </a:solidFill>
                <a:latin typeface="Arial" panose="020B0604020202020204" pitchFamily="34" charset="0"/>
                <a:cs typeface="Arial" panose="020B0604020202020204" pitchFamily="34" charset="0"/>
              </a:rPr>
              <a:t> и (или) в трудовом </a:t>
            </a:r>
            <a:r>
              <a:rPr lang="ru-RU" dirty="0">
                <a:solidFill>
                  <a:srgbClr val="FF0000"/>
                </a:solidFill>
                <a:latin typeface="Arial" panose="020B0604020202020204" pitchFamily="34" charset="0"/>
                <a:cs typeface="Arial" panose="020B0604020202020204" pitchFamily="34" charset="0"/>
              </a:rPr>
              <a:t>арбитраже</a:t>
            </a:r>
            <a:r>
              <a:rPr lang="ru-RU" dirty="0" smtClean="0">
                <a:solidFill>
                  <a:schemeClr val="tx1"/>
                </a:solidFill>
                <a:latin typeface="Arial" panose="020B0604020202020204" pitchFamily="34" charset="0"/>
                <a:cs typeface="Arial" panose="020B0604020202020204" pitchFamily="34" charset="0"/>
              </a:rPr>
              <a:t>.</a:t>
            </a:r>
          </a:p>
          <a:p>
            <a:pPr marL="0" indent="0" algn="just">
              <a:spcBef>
                <a:spcPts val="0"/>
              </a:spcBef>
              <a:buNone/>
            </a:pPr>
            <a:r>
              <a:rPr lang="ru-RU" i="1" dirty="0" smtClean="0">
                <a:solidFill>
                  <a:schemeClr val="tx1"/>
                </a:solidFill>
                <a:latin typeface="Arial" panose="020B0604020202020204" pitchFamily="34" charset="0"/>
                <a:cs typeface="Arial" panose="020B0604020202020204" pitchFamily="34" charset="0"/>
              </a:rPr>
              <a:t>Ст.____ ТК РФ</a:t>
            </a:r>
            <a:endParaRPr lang="ru-RU"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11795970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908720"/>
            <a:ext cx="7560840" cy="5217443"/>
          </a:xfrm>
        </p:spPr>
        <p:txBody>
          <a:bodyPr/>
          <a:lstStyle/>
          <a:p>
            <a:pPr marL="0" indent="0" algn="just">
              <a:spcBef>
                <a:spcPts val="0"/>
              </a:spcBef>
              <a:buNone/>
            </a:pPr>
            <a:r>
              <a:rPr lang="ru-RU" dirty="0">
                <a:solidFill>
                  <a:schemeClr val="tx1"/>
                </a:solidFill>
                <a:latin typeface="Arial" panose="020B0604020202020204" pitchFamily="34" charset="0"/>
                <a:cs typeface="Arial" panose="020B0604020202020204" pitchFamily="34" charset="0"/>
              </a:rPr>
              <a:t>Порядок разрешения коллективного трудового спора состоит из следующих этапов: рассмотрение коллективного трудового спора </a:t>
            </a:r>
            <a:r>
              <a:rPr lang="ru-RU" dirty="0">
                <a:solidFill>
                  <a:srgbClr val="FF0000"/>
                </a:solidFill>
                <a:latin typeface="Arial" panose="020B0604020202020204" pitchFamily="34" charset="0"/>
                <a:cs typeface="Arial" panose="020B0604020202020204" pitchFamily="34" charset="0"/>
              </a:rPr>
              <a:t>примирительной комиссией</a:t>
            </a:r>
            <a:r>
              <a:rPr lang="ru-RU" dirty="0">
                <a:solidFill>
                  <a:schemeClr val="tx1"/>
                </a:solidFill>
                <a:latin typeface="Arial" panose="020B0604020202020204" pitchFamily="34" charset="0"/>
                <a:cs typeface="Arial" panose="020B0604020202020204" pitchFamily="34" charset="0"/>
              </a:rPr>
              <a:t>, рассмотрение коллективного трудового спора с участием </a:t>
            </a:r>
            <a:r>
              <a:rPr lang="ru-RU" dirty="0">
                <a:solidFill>
                  <a:srgbClr val="FF0000"/>
                </a:solidFill>
                <a:latin typeface="Arial" panose="020B0604020202020204" pitchFamily="34" charset="0"/>
                <a:cs typeface="Arial" panose="020B0604020202020204" pitchFamily="34" charset="0"/>
              </a:rPr>
              <a:t>посредника</a:t>
            </a:r>
            <a:r>
              <a:rPr lang="ru-RU" dirty="0">
                <a:solidFill>
                  <a:schemeClr val="tx1"/>
                </a:solidFill>
                <a:latin typeface="Arial" panose="020B0604020202020204" pitchFamily="34" charset="0"/>
                <a:cs typeface="Arial" panose="020B0604020202020204" pitchFamily="34" charset="0"/>
              </a:rPr>
              <a:t> и (или) в трудовом </a:t>
            </a:r>
            <a:r>
              <a:rPr lang="ru-RU" dirty="0">
                <a:solidFill>
                  <a:srgbClr val="FF0000"/>
                </a:solidFill>
                <a:latin typeface="Arial" panose="020B0604020202020204" pitchFamily="34" charset="0"/>
                <a:cs typeface="Arial" panose="020B0604020202020204" pitchFamily="34" charset="0"/>
              </a:rPr>
              <a:t>арбитраже</a:t>
            </a:r>
            <a:r>
              <a:rPr lang="ru-RU" dirty="0" smtClean="0">
                <a:solidFill>
                  <a:schemeClr val="tx1"/>
                </a:solidFill>
                <a:latin typeface="Arial" panose="020B0604020202020204" pitchFamily="34" charset="0"/>
                <a:cs typeface="Arial" panose="020B0604020202020204" pitchFamily="34" charset="0"/>
              </a:rPr>
              <a:t>.</a:t>
            </a:r>
          </a:p>
          <a:p>
            <a:pPr marL="0" indent="0" algn="just">
              <a:spcBef>
                <a:spcPts val="0"/>
              </a:spcBef>
              <a:buNone/>
            </a:pPr>
            <a:r>
              <a:rPr lang="ru-RU" i="1" dirty="0" smtClean="0">
                <a:solidFill>
                  <a:schemeClr val="tx1"/>
                </a:solidFill>
                <a:latin typeface="Arial" panose="020B0604020202020204" pitchFamily="34" charset="0"/>
                <a:cs typeface="Arial" panose="020B0604020202020204" pitchFamily="34" charset="0"/>
              </a:rPr>
              <a:t>Ст.</a:t>
            </a:r>
            <a:r>
              <a:rPr lang="ru-RU" i="1" dirty="0" smtClean="0">
                <a:solidFill>
                  <a:srgbClr val="FF0000"/>
                </a:solidFill>
                <a:latin typeface="Arial" panose="020B0604020202020204" pitchFamily="34" charset="0"/>
                <a:cs typeface="Arial" panose="020B0604020202020204" pitchFamily="34" charset="0"/>
              </a:rPr>
              <a:t>400</a:t>
            </a:r>
            <a:r>
              <a:rPr lang="ru-RU" i="1" dirty="0" smtClean="0">
                <a:solidFill>
                  <a:schemeClr val="tx1"/>
                </a:solidFill>
                <a:latin typeface="Arial" panose="020B0604020202020204" pitchFamily="34" charset="0"/>
                <a:cs typeface="Arial" panose="020B0604020202020204" pitchFamily="34" charset="0"/>
              </a:rPr>
              <a:t> ТК РФ</a:t>
            </a:r>
            <a:endParaRPr lang="ru-RU"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19503732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457200" y="704850"/>
            <a:ext cx="8229600" cy="723900"/>
          </a:xfrm>
        </p:spPr>
        <p:txBody>
          <a:bodyPr/>
          <a:lstStyle/>
          <a:p>
            <a:pPr eaLnBrk="1" hangingPunct="1"/>
            <a:r>
              <a:rPr lang="ru-RU" sz="3200" b="1" u="sng" dirty="0" smtClean="0">
                <a:solidFill>
                  <a:srgbClr val="FF0000"/>
                </a:solidFill>
                <a:latin typeface="Arial" panose="020B0604020202020204" pitchFamily="34" charset="0"/>
                <a:cs typeface="Arial" panose="020B0604020202020204" pitchFamily="34" charset="0"/>
              </a:rPr>
              <a:t>Статья 400 ТК РФ  Примирительные процедуры</a:t>
            </a:r>
          </a:p>
        </p:txBody>
      </p:sp>
      <p:sp>
        <p:nvSpPr>
          <p:cNvPr id="3" name="Содержимое 2"/>
          <p:cNvSpPr>
            <a:spLocks noGrp="1"/>
          </p:cNvSpPr>
          <p:nvPr>
            <p:ph idx="1"/>
          </p:nvPr>
        </p:nvSpPr>
        <p:spPr>
          <a:xfrm>
            <a:off x="457200" y="1935163"/>
            <a:ext cx="8401050" cy="4389437"/>
          </a:xfrm>
          <a:ln>
            <a:solidFill>
              <a:schemeClr val="accent1"/>
            </a:solidFill>
          </a:ln>
        </p:spPr>
        <p:txBody>
          <a:bodyPr/>
          <a:lstStyle/>
          <a:p>
            <a:pPr eaLnBrk="1" hangingPunct="1">
              <a:lnSpc>
                <a:spcPct val="200000"/>
              </a:lnSpc>
              <a:buFont typeface="Wingdings 2" pitchFamily="18" charset="2"/>
              <a:buNone/>
              <a:defRPr/>
            </a:pPr>
            <a:r>
              <a:rPr lang="ru-RU" b="1" dirty="0" smtClean="0">
                <a:solidFill>
                  <a:schemeClr val="tx1"/>
                </a:solidFill>
                <a:latin typeface="Arial" panose="020B0604020202020204" pitchFamily="34" charset="0"/>
                <a:cs typeface="Arial" panose="020B0604020202020204" pitchFamily="34" charset="0"/>
              </a:rPr>
              <a:t>1. Примирительной комиссия</a:t>
            </a:r>
          </a:p>
          <a:p>
            <a:pPr eaLnBrk="1" hangingPunct="1">
              <a:lnSpc>
                <a:spcPct val="200000"/>
              </a:lnSpc>
              <a:buFont typeface="Wingdings 2" pitchFamily="18" charset="2"/>
              <a:buNone/>
              <a:defRPr/>
            </a:pPr>
            <a:r>
              <a:rPr lang="ru-RU" b="1" dirty="0" smtClean="0">
                <a:solidFill>
                  <a:schemeClr val="tx1"/>
                </a:solidFill>
                <a:latin typeface="Arial" panose="020B0604020202020204" pitchFamily="34" charset="0"/>
                <a:cs typeface="Arial" panose="020B0604020202020204" pitchFamily="34" charset="0"/>
              </a:rPr>
              <a:t>2. Рассмотрение спора с участием   посредника</a:t>
            </a:r>
          </a:p>
          <a:p>
            <a:pPr eaLnBrk="1" hangingPunct="1">
              <a:lnSpc>
                <a:spcPct val="200000"/>
              </a:lnSpc>
              <a:buFont typeface="Wingdings 2" pitchFamily="18" charset="2"/>
              <a:buNone/>
              <a:defRPr/>
            </a:pPr>
            <a:r>
              <a:rPr lang="ru-RU" b="1" dirty="0" smtClean="0">
                <a:solidFill>
                  <a:schemeClr val="tx1"/>
                </a:solidFill>
                <a:latin typeface="Arial" panose="020B0604020202020204" pitchFamily="34" charset="0"/>
                <a:cs typeface="Arial" panose="020B0604020202020204" pitchFamily="34" charset="0"/>
              </a:rPr>
              <a:t>3. Трудовой арбитраж</a:t>
            </a:r>
            <a:endParaRPr lang="ru-RU"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87251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15616" y="908720"/>
            <a:ext cx="7200800" cy="5217443"/>
          </a:xfrm>
        </p:spPr>
        <p:txBody>
          <a:bodyPr/>
          <a:lstStyle/>
          <a:p>
            <a:pPr marL="0" indent="0" algn="just">
              <a:buNone/>
            </a:pPr>
            <a:r>
              <a:rPr lang="ru-RU" sz="2800" dirty="0" smtClean="0">
                <a:solidFill>
                  <a:schemeClr val="tx1"/>
                </a:solidFill>
                <a:latin typeface="Arial" panose="020B0604020202020204" pitchFamily="34" charset="0"/>
                <a:cs typeface="Arial" panose="020B0604020202020204" pitchFamily="34" charset="0"/>
              </a:rPr>
              <a:t>В </a:t>
            </a:r>
            <a:r>
              <a:rPr lang="ru-RU" sz="2800" dirty="0">
                <a:solidFill>
                  <a:schemeClr val="tx1"/>
                </a:solidFill>
                <a:latin typeface="Arial" panose="020B0604020202020204" pitchFamily="34" charset="0"/>
                <a:cs typeface="Arial" panose="020B0604020202020204" pitchFamily="34" charset="0"/>
              </a:rPr>
              <a:t>случае возникновения коллективного трудового спора на локальном уровне социального партнерства примирительная комиссия создается в срок до </a:t>
            </a:r>
            <a:r>
              <a:rPr lang="ru-RU" sz="2800" dirty="0" smtClean="0">
                <a:solidFill>
                  <a:srgbClr val="FF0000"/>
                </a:solidFill>
                <a:latin typeface="Arial" panose="020B0604020202020204" pitchFamily="34" charset="0"/>
                <a:cs typeface="Arial" panose="020B0604020202020204" pitchFamily="34" charset="0"/>
              </a:rPr>
              <a:t>_________________</a:t>
            </a:r>
            <a:r>
              <a:rPr lang="ru-RU" sz="2800" dirty="0" smtClean="0">
                <a:solidFill>
                  <a:schemeClr val="tx1"/>
                </a:solidFill>
                <a:latin typeface="Arial" panose="020B0604020202020204" pitchFamily="34" charset="0"/>
                <a:cs typeface="Arial" panose="020B0604020202020204" pitchFamily="34" charset="0"/>
              </a:rPr>
              <a:t>со </a:t>
            </a:r>
            <a:r>
              <a:rPr lang="ru-RU" sz="2800" dirty="0">
                <a:solidFill>
                  <a:schemeClr val="tx1"/>
                </a:solidFill>
                <a:latin typeface="Arial" panose="020B0604020202020204" pitchFamily="34" charset="0"/>
                <a:cs typeface="Arial" panose="020B0604020202020204" pitchFamily="34" charset="0"/>
              </a:rPr>
              <a:t>дня начала коллективного трудового спора, а в случае возникновения коллективного трудового спора на иных уровнях </a:t>
            </a:r>
            <a:r>
              <a:rPr lang="ru-RU" sz="2800" dirty="0" smtClean="0">
                <a:solidFill>
                  <a:schemeClr val="tx1"/>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в срок до</a:t>
            </a:r>
            <a:r>
              <a:rPr lang="ru-RU" sz="2800" dirty="0">
                <a:latin typeface="Arial" panose="020B0604020202020204" pitchFamily="34" charset="0"/>
                <a:cs typeface="Arial" panose="020B0604020202020204" pitchFamily="34" charset="0"/>
              </a:rPr>
              <a:t> </a:t>
            </a:r>
            <a:r>
              <a:rPr lang="ru-RU" sz="2800" dirty="0" smtClean="0">
                <a:solidFill>
                  <a:srgbClr val="FF0000"/>
                </a:solidFill>
                <a:latin typeface="Arial" panose="020B0604020202020204" pitchFamily="34" charset="0"/>
                <a:cs typeface="Arial" panose="020B0604020202020204" pitchFamily="34" charset="0"/>
              </a:rPr>
              <a:t>________________</a:t>
            </a:r>
            <a:r>
              <a:rPr lang="ru-RU" sz="2800" dirty="0" smtClean="0">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со дня начала коллективного трудового спора</a:t>
            </a:r>
            <a:r>
              <a:rPr lang="ru-RU" sz="2800" dirty="0" smtClean="0">
                <a:solidFill>
                  <a:schemeClr val="tx1"/>
                </a:solidFill>
                <a:latin typeface="Arial" panose="020B0604020202020204" pitchFamily="34" charset="0"/>
                <a:cs typeface="Arial" panose="020B0604020202020204" pitchFamily="34" charset="0"/>
              </a:rPr>
              <a:t>.</a:t>
            </a:r>
          </a:p>
          <a:p>
            <a:pPr marL="0" indent="0" algn="just">
              <a:buNone/>
            </a:pPr>
            <a:r>
              <a:rPr lang="ru-RU" sz="2800" i="1" dirty="0" smtClean="0">
                <a:solidFill>
                  <a:schemeClr val="tx1"/>
                </a:solidFill>
                <a:latin typeface="Arial" panose="020B0604020202020204" pitchFamily="34" charset="0"/>
                <a:cs typeface="Arial" panose="020B0604020202020204" pitchFamily="34" charset="0"/>
              </a:rPr>
              <a:t>Ст.____ ТК РФ</a:t>
            </a:r>
            <a:endParaRPr lang="ru-RU" sz="2800"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27264167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15616" y="908720"/>
            <a:ext cx="7200800" cy="5217443"/>
          </a:xfrm>
        </p:spPr>
        <p:txBody>
          <a:bodyPr/>
          <a:lstStyle/>
          <a:p>
            <a:pPr marL="0" indent="0" algn="just">
              <a:buNone/>
            </a:pPr>
            <a:r>
              <a:rPr lang="ru-RU" sz="2800" dirty="0" smtClean="0">
                <a:solidFill>
                  <a:schemeClr val="tx1"/>
                </a:solidFill>
                <a:latin typeface="Arial" panose="020B0604020202020204" pitchFamily="34" charset="0"/>
                <a:cs typeface="Arial" panose="020B0604020202020204" pitchFamily="34" charset="0"/>
              </a:rPr>
              <a:t>В </a:t>
            </a:r>
            <a:r>
              <a:rPr lang="ru-RU" sz="2800" dirty="0">
                <a:solidFill>
                  <a:schemeClr val="tx1"/>
                </a:solidFill>
                <a:latin typeface="Arial" panose="020B0604020202020204" pitchFamily="34" charset="0"/>
                <a:cs typeface="Arial" panose="020B0604020202020204" pitchFamily="34" charset="0"/>
              </a:rPr>
              <a:t>случае возникновения коллективного трудового спора на локальном уровне социального партнерства примирительная комиссия создается в срок до </a:t>
            </a:r>
            <a:r>
              <a:rPr lang="ru-RU" sz="2800" dirty="0" smtClean="0">
                <a:solidFill>
                  <a:srgbClr val="FF0000"/>
                </a:solidFill>
                <a:latin typeface="Arial" panose="020B0604020202020204" pitchFamily="34" charset="0"/>
                <a:cs typeface="Arial" panose="020B0604020202020204" pitchFamily="34" charset="0"/>
              </a:rPr>
              <a:t>двух рабочих дней </a:t>
            </a:r>
            <a:r>
              <a:rPr lang="ru-RU" sz="2800" dirty="0" smtClean="0">
                <a:solidFill>
                  <a:schemeClr val="tx1"/>
                </a:solidFill>
                <a:latin typeface="Arial" panose="020B0604020202020204" pitchFamily="34" charset="0"/>
                <a:cs typeface="Arial" panose="020B0604020202020204" pitchFamily="34" charset="0"/>
              </a:rPr>
              <a:t>со </a:t>
            </a:r>
            <a:r>
              <a:rPr lang="ru-RU" sz="2800" dirty="0">
                <a:solidFill>
                  <a:schemeClr val="tx1"/>
                </a:solidFill>
                <a:latin typeface="Arial" panose="020B0604020202020204" pitchFamily="34" charset="0"/>
                <a:cs typeface="Arial" panose="020B0604020202020204" pitchFamily="34" charset="0"/>
              </a:rPr>
              <a:t>дня начала коллективного трудового спора, а в случае возникновения коллективного трудового спора на иных уровнях </a:t>
            </a:r>
            <a:r>
              <a:rPr lang="ru-RU" sz="2800" dirty="0" smtClean="0">
                <a:solidFill>
                  <a:schemeClr val="tx1"/>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в срок до</a:t>
            </a:r>
            <a:r>
              <a:rPr lang="ru-RU" sz="2800" dirty="0">
                <a:latin typeface="Arial" panose="020B0604020202020204" pitchFamily="34" charset="0"/>
                <a:cs typeface="Arial" panose="020B0604020202020204" pitchFamily="34" charset="0"/>
              </a:rPr>
              <a:t> </a:t>
            </a:r>
            <a:r>
              <a:rPr lang="ru-RU" sz="2800" dirty="0" smtClean="0">
                <a:solidFill>
                  <a:srgbClr val="FF0000"/>
                </a:solidFill>
                <a:latin typeface="Arial" panose="020B0604020202020204" pitchFamily="34" charset="0"/>
                <a:cs typeface="Arial" panose="020B0604020202020204" pitchFamily="34" charset="0"/>
              </a:rPr>
              <a:t>________________</a:t>
            </a:r>
            <a:r>
              <a:rPr lang="ru-RU" sz="2800" dirty="0" smtClean="0">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со дня начала коллективного трудового спора</a:t>
            </a:r>
            <a:r>
              <a:rPr lang="ru-RU" sz="2800" dirty="0" smtClean="0">
                <a:solidFill>
                  <a:schemeClr val="tx1"/>
                </a:solidFill>
                <a:latin typeface="Arial" panose="020B0604020202020204" pitchFamily="34" charset="0"/>
                <a:cs typeface="Arial" panose="020B0604020202020204" pitchFamily="34" charset="0"/>
              </a:rPr>
              <a:t>.</a:t>
            </a:r>
          </a:p>
          <a:p>
            <a:pPr marL="0" indent="0" algn="just">
              <a:buNone/>
            </a:pPr>
            <a:r>
              <a:rPr lang="ru-RU" sz="2800" i="1" dirty="0" smtClean="0">
                <a:solidFill>
                  <a:schemeClr val="tx1"/>
                </a:solidFill>
                <a:latin typeface="Arial" panose="020B0604020202020204" pitchFamily="34" charset="0"/>
                <a:cs typeface="Arial" panose="020B0604020202020204" pitchFamily="34" charset="0"/>
              </a:rPr>
              <a:t>Ст.____ ТК РФ</a:t>
            </a:r>
            <a:endParaRPr lang="ru-RU" sz="2800"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13530721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15616" y="908720"/>
            <a:ext cx="7200800" cy="5217443"/>
          </a:xfrm>
        </p:spPr>
        <p:txBody>
          <a:bodyPr/>
          <a:lstStyle/>
          <a:p>
            <a:pPr marL="0" indent="0" algn="just">
              <a:buNone/>
            </a:pPr>
            <a:r>
              <a:rPr lang="ru-RU" sz="2800" dirty="0" smtClean="0">
                <a:solidFill>
                  <a:schemeClr val="tx1"/>
                </a:solidFill>
                <a:latin typeface="Arial" panose="020B0604020202020204" pitchFamily="34" charset="0"/>
                <a:cs typeface="Arial" panose="020B0604020202020204" pitchFamily="34" charset="0"/>
              </a:rPr>
              <a:t>В </a:t>
            </a:r>
            <a:r>
              <a:rPr lang="ru-RU" sz="2800" dirty="0">
                <a:solidFill>
                  <a:schemeClr val="tx1"/>
                </a:solidFill>
                <a:latin typeface="Arial" panose="020B0604020202020204" pitchFamily="34" charset="0"/>
                <a:cs typeface="Arial" panose="020B0604020202020204" pitchFamily="34" charset="0"/>
              </a:rPr>
              <a:t>случае возникновения коллективного трудового спора на локальном уровне социального партнерства примирительная комиссия создается в срок до </a:t>
            </a:r>
            <a:r>
              <a:rPr lang="ru-RU" sz="2800" dirty="0" smtClean="0">
                <a:solidFill>
                  <a:srgbClr val="FF0000"/>
                </a:solidFill>
                <a:latin typeface="Arial" panose="020B0604020202020204" pitchFamily="34" charset="0"/>
                <a:cs typeface="Arial" panose="020B0604020202020204" pitchFamily="34" charset="0"/>
              </a:rPr>
              <a:t>двух рабочих дней </a:t>
            </a:r>
            <a:r>
              <a:rPr lang="ru-RU" sz="2800" dirty="0" smtClean="0">
                <a:solidFill>
                  <a:schemeClr val="tx1"/>
                </a:solidFill>
                <a:latin typeface="Arial" panose="020B0604020202020204" pitchFamily="34" charset="0"/>
                <a:cs typeface="Arial" panose="020B0604020202020204" pitchFamily="34" charset="0"/>
              </a:rPr>
              <a:t>со </a:t>
            </a:r>
            <a:r>
              <a:rPr lang="ru-RU" sz="2800" dirty="0">
                <a:solidFill>
                  <a:schemeClr val="tx1"/>
                </a:solidFill>
                <a:latin typeface="Arial" panose="020B0604020202020204" pitchFamily="34" charset="0"/>
                <a:cs typeface="Arial" panose="020B0604020202020204" pitchFamily="34" charset="0"/>
              </a:rPr>
              <a:t>дня начала коллективного трудового спора, а в случае возникновения коллективного трудового спора на иных уровнях </a:t>
            </a:r>
            <a:r>
              <a:rPr lang="ru-RU" sz="2800" dirty="0" smtClean="0">
                <a:solidFill>
                  <a:schemeClr val="tx1"/>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в срок до </a:t>
            </a:r>
            <a:r>
              <a:rPr lang="ru-RU" sz="2800" dirty="0" smtClean="0">
                <a:solidFill>
                  <a:srgbClr val="FF0000"/>
                </a:solidFill>
                <a:latin typeface="Arial" panose="020B0604020202020204" pitchFamily="34" charset="0"/>
                <a:cs typeface="Arial" panose="020B0604020202020204" pitchFamily="34" charset="0"/>
              </a:rPr>
              <a:t> </a:t>
            </a:r>
            <a:r>
              <a:rPr lang="ru-RU" sz="2800" dirty="0">
                <a:solidFill>
                  <a:srgbClr val="FF0000"/>
                </a:solidFill>
                <a:latin typeface="Arial" panose="020B0604020202020204" pitchFamily="34" charset="0"/>
                <a:cs typeface="Arial" panose="020B0604020202020204" pitchFamily="34" charset="0"/>
              </a:rPr>
              <a:t>трех рабочих дней</a:t>
            </a:r>
            <a:r>
              <a:rPr lang="ru-RU" sz="2800" dirty="0" smtClean="0">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со дня начала коллективного трудового спора</a:t>
            </a:r>
            <a:r>
              <a:rPr lang="ru-RU" sz="2800" dirty="0" smtClean="0">
                <a:solidFill>
                  <a:schemeClr val="tx1"/>
                </a:solidFill>
                <a:latin typeface="Arial" panose="020B0604020202020204" pitchFamily="34" charset="0"/>
                <a:cs typeface="Arial" panose="020B0604020202020204" pitchFamily="34" charset="0"/>
              </a:rPr>
              <a:t>.</a:t>
            </a:r>
          </a:p>
          <a:p>
            <a:pPr marL="0" indent="0" algn="just">
              <a:buNone/>
            </a:pPr>
            <a:r>
              <a:rPr lang="ru-RU" sz="2800" i="1" dirty="0" smtClean="0">
                <a:solidFill>
                  <a:schemeClr val="tx1"/>
                </a:solidFill>
                <a:latin typeface="Arial" panose="020B0604020202020204" pitchFamily="34" charset="0"/>
                <a:cs typeface="Arial" panose="020B0604020202020204" pitchFamily="34" charset="0"/>
              </a:rPr>
              <a:t>Ст.____ ТК РФ</a:t>
            </a:r>
            <a:endParaRPr lang="ru-RU" sz="2800"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14320184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15616" y="908720"/>
            <a:ext cx="7200800" cy="5217443"/>
          </a:xfrm>
        </p:spPr>
        <p:txBody>
          <a:bodyPr/>
          <a:lstStyle/>
          <a:p>
            <a:pPr marL="0" indent="0" algn="just">
              <a:buNone/>
            </a:pPr>
            <a:r>
              <a:rPr lang="ru-RU" sz="2800" dirty="0" smtClean="0">
                <a:solidFill>
                  <a:schemeClr val="tx1"/>
                </a:solidFill>
                <a:latin typeface="Arial" panose="020B0604020202020204" pitchFamily="34" charset="0"/>
                <a:cs typeface="Arial" panose="020B0604020202020204" pitchFamily="34" charset="0"/>
              </a:rPr>
              <a:t>В </a:t>
            </a:r>
            <a:r>
              <a:rPr lang="ru-RU" sz="2800" dirty="0">
                <a:solidFill>
                  <a:schemeClr val="tx1"/>
                </a:solidFill>
                <a:latin typeface="Arial" panose="020B0604020202020204" pitchFamily="34" charset="0"/>
                <a:cs typeface="Arial" panose="020B0604020202020204" pitchFamily="34" charset="0"/>
              </a:rPr>
              <a:t>случае возникновения коллективного трудового спора на локальном уровне социального партнерства примирительная комиссия создается в срок до </a:t>
            </a:r>
            <a:r>
              <a:rPr lang="ru-RU" sz="2800" dirty="0" smtClean="0">
                <a:solidFill>
                  <a:srgbClr val="FF0000"/>
                </a:solidFill>
                <a:latin typeface="Arial" panose="020B0604020202020204" pitchFamily="34" charset="0"/>
                <a:cs typeface="Arial" panose="020B0604020202020204" pitchFamily="34" charset="0"/>
              </a:rPr>
              <a:t>двух рабочих дней </a:t>
            </a:r>
            <a:r>
              <a:rPr lang="ru-RU" sz="2800" dirty="0" smtClean="0">
                <a:solidFill>
                  <a:schemeClr val="tx1"/>
                </a:solidFill>
                <a:latin typeface="Arial" panose="020B0604020202020204" pitchFamily="34" charset="0"/>
                <a:cs typeface="Arial" panose="020B0604020202020204" pitchFamily="34" charset="0"/>
              </a:rPr>
              <a:t>со </a:t>
            </a:r>
            <a:r>
              <a:rPr lang="ru-RU" sz="2800" dirty="0">
                <a:solidFill>
                  <a:schemeClr val="tx1"/>
                </a:solidFill>
                <a:latin typeface="Arial" panose="020B0604020202020204" pitchFamily="34" charset="0"/>
                <a:cs typeface="Arial" panose="020B0604020202020204" pitchFamily="34" charset="0"/>
              </a:rPr>
              <a:t>дня начала коллективного трудового спора, а в случае возникновения коллективного трудового спора на иных уровнях </a:t>
            </a:r>
            <a:r>
              <a:rPr lang="ru-RU" sz="2800" dirty="0" smtClean="0">
                <a:solidFill>
                  <a:schemeClr val="tx1"/>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в срок до</a:t>
            </a:r>
            <a:r>
              <a:rPr lang="ru-RU" sz="2800" dirty="0">
                <a:latin typeface="Arial" panose="020B0604020202020204" pitchFamily="34" charset="0"/>
                <a:cs typeface="Arial" panose="020B0604020202020204" pitchFamily="34" charset="0"/>
              </a:rPr>
              <a:t> </a:t>
            </a:r>
            <a:r>
              <a:rPr lang="ru-RU" sz="2800" dirty="0" smtClean="0">
                <a:solidFill>
                  <a:srgbClr val="FF0000"/>
                </a:solidFill>
                <a:latin typeface="Arial" panose="020B0604020202020204" pitchFamily="34" charset="0"/>
                <a:cs typeface="Arial" panose="020B0604020202020204" pitchFamily="34" charset="0"/>
              </a:rPr>
              <a:t> </a:t>
            </a:r>
            <a:r>
              <a:rPr lang="ru-RU" sz="2800" dirty="0">
                <a:solidFill>
                  <a:srgbClr val="FF0000"/>
                </a:solidFill>
                <a:latin typeface="Arial" panose="020B0604020202020204" pitchFamily="34" charset="0"/>
                <a:cs typeface="Arial" panose="020B0604020202020204" pitchFamily="34" charset="0"/>
              </a:rPr>
              <a:t>трех рабочих дней</a:t>
            </a:r>
            <a:r>
              <a:rPr lang="ru-RU" sz="2800" dirty="0" smtClean="0">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со дня начала коллективного трудового спора</a:t>
            </a:r>
            <a:r>
              <a:rPr lang="ru-RU" sz="2800" dirty="0" smtClean="0">
                <a:solidFill>
                  <a:schemeClr val="tx1"/>
                </a:solidFill>
                <a:latin typeface="Arial" panose="020B0604020202020204" pitchFamily="34" charset="0"/>
                <a:cs typeface="Arial" panose="020B0604020202020204" pitchFamily="34" charset="0"/>
              </a:rPr>
              <a:t>.</a:t>
            </a:r>
          </a:p>
          <a:p>
            <a:pPr marL="0" indent="0" algn="just">
              <a:buNone/>
            </a:pPr>
            <a:r>
              <a:rPr lang="ru-RU" sz="2800" i="1" dirty="0" smtClean="0">
                <a:solidFill>
                  <a:schemeClr val="tx1"/>
                </a:solidFill>
                <a:latin typeface="Arial" panose="020B0604020202020204" pitchFamily="34" charset="0"/>
                <a:cs typeface="Arial" panose="020B0604020202020204" pitchFamily="34" charset="0"/>
              </a:rPr>
              <a:t>Ст.402 ТК РФ</a:t>
            </a:r>
            <a:endParaRPr lang="ru-RU" sz="2800" i="1" dirty="0">
              <a:solidFill>
                <a:schemeClr val="tx1"/>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240397252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692696"/>
            <a:ext cx="7560840" cy="5433467"/>
          </a:xfrm>
        </p:spPr>
        <p:txBody>
          <a:bodyPr/>
          <a:lstStyle/>
          <a:p>
            <a:pPr algn="just"/>
            <a:r>
              <a:rPr lang="ru-RU" sz="2800" dirty="0">
                <a:solidFill>
                  <a:schemeClr val="tx1"/>
                </a:solidFill>
                <a:latin typeface="Arial" panose="020B0604020202020204" pitchFamily="34" charset="0"/>
                <a:cs typeface="Arial" panose="020B0604020202020204" pitchFamily="34" charset="0"/>
              </a:rPr>
              <a:t>Рассмотрение коллективного трудового спора с участием посредника осуществляется на локальном уровне социального партнерства в срок </a:t>
            </a:r>
            <a:r>
              <a:rPr lang="ru-RU" sz="2800" dirty="0" smtClean="0">
                <a:solidFill>
                  <a:srgbClr val="FF0000"/>
                </a:solidFill>
                <a:latin typeface="Arial" panose="020B0604020202020204" pitchFamily="34" charset="0"/>
                <a:cs typeface="Arial" panose="020B0604020202020204" pitchFamily="34" charset="0"/>
              </a:rPr>
              <a:t>_________________</a:t>
            </a:r>
            <a:r>
              <a:rPr lang="ru-RU" sz="2800" dirty="0" smtClean="0">
                <a:solidFill>
                  <a:schemeClr val="tx1"/>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а на иных уровнях социального партнерства - в срок </a:t>
            </a:r>
            <a:r>
              <a:rPr lang="ru-RU" sz="2800" dirty="0" smtClean="0">
                <a:solidFill>
                  <a:srgbClr val="FF0000"/>
                </a:solidFill>
                <a:latin typeface="Arial" panose="020B0604020202020204" pitchFamily="34" charset="0"/>
                <a:cs typeface="Arial" panose="020B0604020202020204" pitchFamily="34" charset="0"/>
              </a:rPr>
              <a:t>________________________</a:t>
            </a:r>
            <a:r>
              <a:rPr lang="ru-RU" sz="2800" dirty="0" smtClean="0">
                <a:solidFill>
                  <a:schemeClr val="tx1"/>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со дня приглашения (назначения) посредника и завершается принятием сторонами коллективного трудового </a:t>
            </a:r>
            <a:r>
              <a:rPr lang="ru-RU" sz="2800" dirty="0" smtClean="0">
                <a:solidFill>
                  <a:schemeClr val="tx1"/>
                </a:solidFill>
                <a:latin typeface="Arial" panose="020B0604020202020204" pitchFamily="34" charset="0"/>
                <a:cs typeface="Arial" panose="020B0604020202020204" pitchFamily="34" charset="0"/>
              </a:rPr>
              <a:t>спора. </a:t>
            </a:r>
          </a:p>
          <a:p>
            <a:pPr algn="just"/>
            <a:r>
              <a:rPr lang="ru-RU" sz="2800" dirty="0" smtClean="0">
                <a:solidFill>
                  <a:schemeClr val="tx1"/>
                </a:solidFill>
                <a:latin typeface="Arial" panose="020B0604020202020204" pitchFamily="34" charset="0"/>
                <a:cs typeface="Arial" panose="020B0604020202020204" pitchFamily="34" charset="0"/>
              </a:rPr>
              <a:t>Ст._____ ТК РФ</a:t>
            </a:r>
            <a:endParaRPr lang="ru-RU" sz="2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15176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692696"/>
            <a:ext cx="7560840" cy="5433467"/>
          </a:xfrm>
        </p:spPr>
        <p:txBody>
          <a:bodyPr/>
          <a:lstStyle/>
          <a:p>
            <a:pPr algn="just"/>
            <a:r>
              <a:rPr lang="ru-RU" sz="2800" dirty="0">
                <a:solidFill>
                  <a:schemeClr val="tx1"/>
                </a:solidFill>
                <a:latin typeface="Arial" panose="020B0604020202020204" pitchFamily="34" charset="0"/>
                <a:cs typeface="Arial" panose="020B0604020202020204" pitchFamily="34" charset="0"/>
              </a:rPr>
              <a:t>Рассмотрение коллективного трудового спора с участием посредника осуществляется на локальном уровне социального партнерства в срок </a:t>
            </a:r>
            <a:r>
              <a:rPr lang="ru-RU" sz="2800" dirty="0">
                <a:solidFill>
                  <a:srgbClr val="FF0000"/>
                </a:solidFill>
                <a:latin typeface="Arial" panose="020B0604020202020204" pitchFamily="34" charset="0"/>
                <a:cs typeface="Arial" panose="020B0604020202020204" pitchFamily="34" charset="0"/>
              </a:rPr>
              <a:t>до трех рабочих дней</a:t>
            </a:r>
            <a:r>
              <a:rPr lang="ru-RU" sz="2800" dirty="0">
                <a:solidFill>
                  <a:schemeClr val="tx1"/>
                </a:solidFill>
                <a:latin typeface="Arial" panose="020B0604020202020204" pitchFamily="34" charset="0"/>
                <a:cs typeface="Arial" panose="020B0604020202020204" pitchFamily="34" charset="0"/>
              </a:rPr>
              <a:t>, а на иных уровнях социального партнерства - в срок </a:t>
            </a:r>
            <a:r>
              <a:rPr lang="ru-RU" sz="2800" dirty="0" smtClean="0">
                <a:solidFill>
                  <a:srgbClr val="FF0000"/>
                </a:solidFill>
                <a:latin typeface="Arial" panose="020B0604020202020204" pitchFamily="34" charset="0"/>
                <a:cs typeface="Arial" panose="020B0604020202020204" pitchFamily="34" charset="0"/>
              </a:rPr>
              <a:t>_________________</a:t>
            </a:r>
            <a:r>
              <a:rPr lang="ru-RU" sz="2800" dirty="0" smtClean="0">
                <a:solidFill>
                  <a:schemeClr val="tx1"/>
                </a:solidFill>
                <a:latin typeface="Arial" panose="020B0604020202020204" pitchFamily="34" charset="0"/>
                <a:cs typeface="Arial" panose="020B0604020202020204" pitchFamily="34" charset="0"/>
              </a:rPr>
              <a:t> </a:t>
            </a:r>
            <a:r>
              <a:rPr lang="ru-RU" sz="2800" dirty="0">
                <a:solidFill>
                  <a:schemeClr val="tx1"/>
                </a:solidFill>
                <a:latin typeface="Arial" panose="020B0604020202020204" pitchFamily="34" charset="0"/>
                <a:cs typeface="Arial" panose="020B0604020202020204" pitchFamily="34" charset="0"/>
              </a:rPr>
              <a:t>со дня приглашения (назначения) посредника и завершается принятием сторонами коллективного трудового </a:t>
            </a:r>
            <a:r>
              <a:rPr lang="ru-RU" sz="2800" dirty="0" smtClean="0">
                <a:solidFill>
                  <a:schemeClr val="tx1"/>
                </a:solidFill>
                <a:latin typeface="Arial" panose="020B0604020202020204" pitchFamily="34" charset="0"/>
                <a:cs typeface="Arial" panose="020B0604020202020204" pitchFamily="34" charset="0"/>
              </a:rPr>
              <a:t>спора. </a:t>
            </a:r>
          </a:p>
          <a:p>
            <a:pPr algn="just"/>
            <a:r>
              <a:rPr lang="ru-RU" sz="2800" dirty="0" smtClean="0">
                <a:solidFill>
                  <a:schemeClr val="tx1"/>
                </a:solidFill>
                <a:latin typeface="Arial" panose="020B0604020202020204" pitchFamily="34" charset="0"/>
                <a:cs typeface="Arial" panose="020B0604020202020204" pitchFamily="34" charset="0"/>
              </a:rPr>
              <a:t>Ст. ___ ТК РФ</a:t>
            </a:r>
            <a:endParaRPr lang="ru-RU" sz="2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76609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lstStyle/>
          <a:p>
            <a:r>
              <a:rPr lang="ru-RU" b="1" dirty="0" smtClean="0">
                <a:solidFill>
                  <a:srgbClr val="FF0000"/>
                </a:solidFill>
                <a:latin typeface="Arial" panose="020B0604020202020204" pitchFamily="34" charset="0"/>
                <a:cs typeface="Arial" panose="020B0604020202020204" pitchFamily="34" charset="0"/>
              </a:rPr>
              <a:t>2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683568" y="1600200"/>
            <a:ext cx="7776864" cy="4525963"/>
          </a:xfrm>
        </p:spPr>
        <p:txBody>
          <a:bodyPr/>
          <a:lstStyle/>
          <a:p>
            <a:pPr marL="0" indent="0">
              <a:buNone/>
            </a:pPr>
            <a:r>
              <a:rPr lang="ru-RU" dirty="0" smtClean="0">
                <a:solidFill>
                  <a:schemeClr val="tx1"/>
                </a:solidFill>
                <a:latin typeface="Arial" panose="020B0604020202020204" pitchFamily="34" charset="0"/>
                <a:cs typeface="Arial" panose="020B0604020202020204" pitchFamily="34" charset="0"/>
              </a:rPr>
              <a:t>При </a:t>
            </a:r>
            <a:r>
              <a:rPr lang="ru-RU" dirty="0">
                <a:solidFill>
                  <a:schemeClr val="tx1"/>
                </a:solidFill>
                <a:latin typeface="Arial" panose="020B0604020202020204" pitchFamily="34" charset="0"/>
                <a:cs typeface="Arial" panose="020B0604020202020204" pitchFamily="34" charset="0"/>
              </a:rPr>
              <a:t>приеме на работу не требуется документ:</a:t>
            </a:r>
          </a:p>
          <a:p>
            <a:pPr marL="0" indent="0">
              <a:buNone/>
            </a:pPr>
            <a:r>
              <a:rPr lang="ru-RU" dirty="0">
                <a:solidFill>
                  <a:schemeClr val="tx1"/>
                </a:solidFill>
                <a:latin typeface="Arial" panose="020B0604020202020204" pitchFamily="34" charset="0"/>
                <a:cs typeface="Arial" panose="020B0604020202020204" pitchFamily="34" charset="0"/>
              </a:rPr>
              <a:t>А. паспорт</a:t>
            </a:r>
          </a:p>
          <a:p>
            <a:pPr marL="0" indent="0">
              <a:buNone/>
            </a:pPr>
            <a:r>
              <a:rPr lang="ru-RU" dirty="0">
                <a:solidFill>
                  <a:schemeClr val="tx1"/>
                </a:solidFill>
                <a:latin typeface="Arial" panose="020B0604020202020204" pitchFamily="34" charset="0"/>
                <a:cs typeface="Arial" panose="020B0604020202020204" pitchFamily="34" charset="0"/>
              </a:rPr>
              <a:t>Б. свидетельство о рождении</a:t>
            </a:r>
          </a:p>
          <a:p>
            <a:pPr marL="0" indent="0">
              <a:buNone/>
            </a:pPr>
            <a:r>
              <a:rPr lang="ru-RU" dirty="0">
                <a:solidFill>
                  <a:schemeClr val="tx1"/>
                </a:solidFill>
                <a:latin typeface="Arial" panose="020B0604020202020204" pitchFamily="34" charset="0"/>
                <a:cs typeface="Arial" panose="020B0604020202020204" pitchFamily="34" charset="0"/>
              </a:rPr>
              <a:t>В. трудовая книжка</a:t>
            </a:r>
          </a:p>
          <a:p>
            <a:pPr marL="0" indent="0">
              <a:buNone/>
            </a:pPr>
            <a:r>
              <a:rPr lang="ru-RU" dirty="0">
                <a:solidFill>
                  <a:schemeClr val="tx1"/>
                </a:solidFill>
                <a:latin typeface="Arial" panose="020B0604020202020204" pitchFamily="34" charset="0"/>
                <a:cs typeface="Arial" panose="020B0604020202020204" pitchFamily="34" charset="0"/>
              </a:rPr>
              <a:t>Г. диплом</a:t>
            </a:r>
          </a:p>
          <a:p>
            <a:endParaRPr lang="ru-RU" dirty="0"/>
          </a:p>
        </p:txBody>
      </p:sp>
    </p:spTree>
    <p:extLst>
      <p:ext uri="{BB962C8B-B14F-4D97-AF65-F5344CB8AC3E}">
        <p14:creationId xmlns:p14="http://schemas.microsoft.com/office/powerpoint/2010/main" val="253181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692696"/>
            <a:ext cx="7560840" cy="5433467"/>
          </a:xfrm>
        </p:spPr>
        <p:txBody>
          <a:bodyPr/>
          <a:lstStyle/>
          <a:p>
            <a:pPr algn="just"/>
            <a:r>
              <a:rPr lang="ru-RU" sz="2800" dirty="0">
                <a:solidFill>
                  <a:schemeClr val="tx1"/>
                </a:solidFill>
                <a:latin typeface="Arial" panose="020B0604020202020204" pitchFamily="34" charset="0"/>
                <a:cs typeface="Arial" panose="020B0604020202020204" pitchFamily="34" charset="0"/>
              </a:rPr>
              <a:t>Рассмотрение коллективного трудового спора с участием посредника осуществляется на локальном уровне социального партнерства в срок </a:t>
            </a:r>
            <a:r>
              <a:rPr lang="ru-RU" sz="2800" dirty="0">
                <a:solidFill>
                  <a:srgbClr val="FF0000"/>
                </a:solidFill>
                <a:latin typeface="Arial" panose="020B0604020202020204" pitchFamily="34" charset="0"/>
                <a:cs typeface="Arial" panose="020B0604020202020204" pitchFamily="34" charset="0"/>
              </a:rPr>
              <a:t>до трех рабочих дней</a:t>
            </a:r>
            <a:r>
              <a:rPr lang="ru-RU" sz="2800" dirty="0">
                <a:solidFill>
                  <a:schemeClr val="tx1"/>
                </a:solidFill>
                <a:latin typeface="Arial" panose="020B0604020202020204" pitchFamily="34" charset="0"/>
                <a:cs typeface="Arial" panose="020B0604020202020204" pitchFamily="34" charset="0"/>
              </a:rPr>
              <a:t>, а на иных уровнях социального партнерства - в срок </a:t>
            </a:r>
            <a:r>
              <a:rPr lang="ru-RU" sz="2800" dirty="0">
                <a:solidFill>
                  <a:srgbClr val="FF0000"/>
                </a:solidFill>
                <a:latin typeface="Arial" panose="020B0604020202020204" pitchFamily="34" charset="0"/>
                <a:cs typeface="Arial" panose="020B0604020202020204" pitchFamily="34" charset="0"/>
              </a:rPr>
              <a:t>до пяти рабочих дней</a:t>
            </a:r>
            <a:r>
              <a:rPr lang="ru-RU" sz="2800" dirty="0">
                <a:solidFill>
                  <a:schemeClr val="tx1"/>
                </a:solidFill>
                <a:latin typeface="Arial" panose="020B0604020202020204" pitchFamily="34" charset="0"/>
                <a:cs typeface="Arial" panose="020B0604020202020204" pitchFamily="34" charset="0"/>
              </a:rPr>
              <a:t> со дня приглашения (назначения) посредника и завершается принятием сторонами коллективного трудового </a:t>
            </a:r>
            <a:r>
              <a:rPr lang="ru-RU" sz="2800" dirty="0" smtClean="0">
                <a:solidFill>
                  <a:schemeClr val="tx1"/>
                </a:solidFill>
                <a:latin typeface="Arial" panose="020B0604020202020204" pitchFamily="34" charset="0"/>
                <a:cs typeface="Arial" panose="020B0604020202020204" pitchFamily="34" charset="0"/>
              </a:rPr>
              <a:t>спора. </a:t>
            </a:r>
          </a:p>
          <a:p>
            <a:pPr algn="just"/>
            <a:r>
              <a:rPr lang="ru-RU" sz="2800" dirty="0" smtClean="0">
                <a:solidFill>
                  <a:schemeClr val="tx1"/>
                </a:solidFill>
                <a:latin typeface="Arial" panose="020B0604020202020204" pitchFamily="34" charset="0"/>
                <a:cs typeface="Arial" panose="020B0604020202020204" pitchFamily="34" charset="0"/>
              </a:rPr>
              <a:t>Ст.____ ТК РФ</a:t>
            </a:r>
            <a:endParaRPr lang="ru-RU" sz="2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031424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692696"/>
            <a:ext cx="7560840" cy="5433467"/>
          </a:xfrm>
        </p:spPr>
        <p:txBody>
          <a:bodyPr/>
          <a:lstStyle/>
          <a:p>
            <a:pPr algn="just"/>
            <a:r>
              <a:rPr lang="ru-RU" sz="2800" dirty="0">
                <a:solidFill>
                  <a:schemeClr val="tx1"/>
                </a:solidFill>
                <a:latin typeface="Arial" panose="020B0604020202020204" pitchFamily="34" charset="0"/>
                <a:cs typeface="Arial" panose="020B0604020202020204" pitchFamily="34" charset="0"/>
              </a:rPr>
              <a:t>Рассмотрение коллективного трудового спора с участием посредника осуществляется на локальном уровне социального партнерства в срок </a:t>
            </a:r>
            <a:r>
              <a:rPr lang="ru-RU" sz="2800" dirty="0">
                <a:solidFill>
                  <a:srgbClr val="FF0000"/>
                </a:solidFill>
                <a:latin typeface="Arial" panose="020B0604020202020204" pitchFamily="34" charset="0"/>
                <a:cs typeface="Arial" panose="020B0604020202020204" pitchFamily="34" charset="0"/>
              </a:rPr>
              <a:t>до трех рабочих дней</a:t>
            </a:r>
            <a:r>
              <a:rPr lang="ru-RU" sz="2800" dirty="0">
                <a:solidFill>
                  <a:schemeClr val="tx1"/>
                </a:solidFill>
                <a:latin typeface="Arial" panose="020B0604020202020204" pitchFamily="34" charset="0"/>
                <a:cs typeface="Arial" panose="020B0604020202020204" pitchFamily="34" charset="0"/>
              </a:rPr>
              <a:t>, а на иных уровнях социального партнерства - в срок </a:t>
            </a:r>
            <a:r>
              <a:rPr lang="ru-RU" sz="2800" dirty="0">
                <a:solidFill>
                  <a:srgbClr val="FF0000"/>
                </a:solidFill>
                <a:latin typeface="Arial" panose="020B0604020202020204" pitchFamily="34" charset="0"/>
                <a:cs typeface="Arial" panose="020B0604020202020204" pitchFamily="34" charset="0"/>
              </a:rPr>
              <a:t>до пяти рабочих дней</a:t>
            </a:r>
            <a:r>
              <a:rPr lang="ru-RU" sz="2800" dirty="0">
                <a:solidFill>
                  <a:schemeClr val="tx1"/>
                </a:solidFill>
                <a:latin typeface="Arial" panose="020B0604020202020204" pitchFamily="34" charset="0"/>
                <a:cs typeface="Arial" panose="020B0604020202020204" pitchFamily="34" charset="0"/>
              </a:rPr>
              <a:t> со дня приглашения (назначения) посредника и завершается принятием сторонами коллективного трудового </a:t>
            </a:r>
            <a:r>
              <a:rPr lang="ru-RU" sz="2800" dirty="0" smtClean="0">
                <a:solidFill>
                  <a:schemeClr val="tx1"/>
                </a:solidFill>
                <a:latin typeface="Arial" panose="020B0604020202020204" pitchFamily="34" charset="0"/>
                <a:cs typeface="Arial" panose="020B0604020202020204" pitchFamily="34" charset="0"/>
              </a:rPr>
              <a:t>спора. </a:t>
            </a:r>
          </a:p>
          <a:p>
            <a:pPr algn="just"/>
            <a:r>
              <a:rPr lang="ru-RU" sz="2800" dirty="0" smtClean="0">
                <a:solidFill>
                  <a:schemeClr val="tx1"/>
                </a:solidFill>
                <a:latin typeface="Arial" panose="020B0604020202020204" pitchFamily="34" charset="0"/>
                <a:cs typeface="Arial" panose="020B0604020202020204" pitchFamily="34" charset="0"/>
              </a:rPr>
              <a:t>Ст.403 ТК РФ</a:t>
            </a:r>
            <a:endParaRPr lang="ru-RU" sz="2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85216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1600200"/>
            <a:ext cx="7128792" cy="4525963"/>
          </a:xfrm>
        </p:spPr>
        <p:txBody>
          <a:bodyPr/>
          <a:lstStyle/>
          <a:p>
            <a:pPr algn="just"/>
            <a:r>
              <a:rPr lang="ru-RU" sz="3600" dirty="0">
                <a:solidFill>
                  <a:schemeClr val="tx1"/>
                </a:solidFill>
                <a:latin typeface="Arial" panose="020B0604020202020204" pitchFamily="34" charset="0"/>
                <a:cs typeface="Arial" panose="020B0604020202020204" pitchFamily="34" charset="0"/>
              </a:rPr>
              <a:t>Трудовой арбитраж представляет собой орган по рассмотрению коллективного трудового спора. </a:t>
            </a:r>
            <a:endParaRPr lang="ru-RU" sz="3600" dirty="0" smtClean="0">
              <a:solidFill>
                <a:schemeClr val="tx1"/>
              </a:solidFill>
              <a:latin typeface="Arial" panose="020B0604020202020204" pitchFamily="34" charset="0"/>
              <a:cs typeface="Arial" panose="020B0604020202020204" pitchFamily="34" charset="0"/>
            </a:endParaRPr>
          </a:p>
          <a:p>
            <a:pPr algn="just"/>
            <a:r>
              <a:rPr lang="ru-RU" sz="3600" dirty="0" smtClean="0">
                <a:solidFill>
                  <a:schemeClr val="tx1"/>
                </a:solidFill>
                <a:latin typeface="Arial" panose="020B0604020202020204" pitchFamily="34" charset="0"/>
                <a:cs typeface="Arial" panose="020B0604020202020204" pitchFamily="34" charset="0"/>
              </a:rPr>
              <a:t>Ст.___ ТК РФ</a:t>
            </a:r>
            <a:endParaRPr lang="ru-RU" sz="3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37047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1600200"/>
            <a:ext cx="7128792" cy="4525963"/>
          </a:xfrm>
        </p:spPr>
        <p:txBody>
          <a:bodyPr/>
          <a:lstStyle/>
          <a:p>
            <a:pPr algn="just"/>
            <a:r>
              <a:rPr lang="ru-RU" sz="3600" dirty="0">
                <a:solidFill>
                  <a:schemeClr val="tx1"/>
                </a:solidFill>
                <a:latin typeface="Arial" panose="020B0604020202020204" pitchFamily="34" charset="0"/>
                <a:cs typeface="Arial" panose="020B0604020202020204" pitchFamily="34" charset="0"/>
              </a:rPr>
              <a:t>Трудовой арбитраж представляет собой орган по рассмотрению коллективного трудового спора. </a:t>
            </a:r>
            <a:endParaRPr lang="ru-RU" sz="3600" dirty="0" smtClean="0">
              <a:solidFill>
                <a:schemeClr val="tx1"/>
              </a:solidFill>
              <a:latin typeface="Arial" panose="020B0604020202020204" pitchFamily="34" charset="0"/>
              <a:cs typeface="Arial" panose="020B0604020202020204" pitchFamily="34" charset="0"/>
            </a:endParaRPr>
          </a:p>
          <a:p>
            <a:pPr algn="just"/>
            <a:r>
              <a:rPr lang="ru-RU" sz="3600" dirty="0" smtClean="0">
                <a:solidFill>
                  <a:schemeClr val="tx1"/>
                </a:solidFill>
                <a:latin typeface="Arial" panose="020B0604020202020204" pitchFamily="34" charset="0"/>
                <a:cs typeface="Arial" panose="020B0604020202020204" pitchFamily="34" charset="0"/>
              </a:rPr>
              <a:t>Ст. 404 ТК РФ</a:t>
            </a:r>
            <a:endParaRPr lang="ru-RU" sz="3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5584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lstStyle/>
          <a:p>
            <a:r>
              <a:rPr lang="ru-RU" dirty="0" smtClean="0">
                <a:solidFill>
                  <a:srgbClr val="FF0000"/>
                </a:solidFill>
                <a:latin typeface="Arial" charset="0"/>
                <a:cs typeface="Arial" charset="0"/>
              </a:rPr>
              <a:t>Забастовка-</a:t>
            </a:r>
            <a:endParaRPr lang="ru-RU" dirty="0"/>
          </a:p>
        </p:txBody>
      </p:sp>
      <p:sp>
        <p:nvSpPr>
          <p:cNvPr id="3" name="Объект 2"/>
          <p:cNvSpPr>
            <a:spLocks noGrp="1"/>
          </p:cNvSpPr>
          <p:nvPr>
            <p:ph idx="1"/>
          </p:nvPr>
        </p:nvSpPr>
        <p:spPr>
          <a:xfrm>
            <a:off x="755576" y="1600200"/>
            <a:ext cx="7704856" cy="4525963"/>
          </a:xfrm>
        </p:spPr>
        <p:txBody>
          <a:bodyPr/>
          <a:lstStyle/>
          <a:p>
            <a:pPr marL="0" indent="0">
              <a:buNone/>
            </a:pPr>
            <a:r>
              <a:rPr lang="ru-RU" sz="3600" dirty="0" smtClean="0">
                <a:solidFill>
                  <a:schemeClr val="tx1"/>
                </a:solidFill>
                <a:latin typeface="Arial" charset="0"/>
                <a:cs typeface="Arial" charset="0"/>
              </a:rPr>
              <a:t>это </a:t>
            </a:r>
            <a:r>
              <a:rPr lang="ru-RU" sz="3600" dirty="0">
                <a:solidFill>
                  <a:schemeClr val="tx1"/>
                </a:solidFill>
                <a:latin typeface="Arial" charset="0"/>
                <a:cs typeface="Arial" charset="0"/>
              </a:rPr>
              <a:t>временный добровольный отказ работников от исполнения трудовых обязанностей (полностью или частично) в целях разрешения коллективного трудового спора</a:t>
            </a:r>
            <a:r>
              <a:rPr lang="ru-RU" sz="3600" b="1" dirty="0">
                <a:solidFill>
                  <a:schemeClr val="tx1"/>
                </a:solidFill>
                <a:latin typeface="Arial" charset="0"/>
                <a:cs typeface="Arial" charset="0"/>
              </a:rPr>
              <a:t>.  (ст. </a:t>
            </a:r>
            <a:r>
              <a:rPr lang="ru-RU" sz="3600" b="1" dirty="0" smtClean="0">
                <a:solidFill>
                  <a:schemeClr val="tx1"/>
                </a:solidFill>
                <a:latin typeface="Arial" charset="0"/>
                <a:cs typeface="Arial" charset="0"/>
              </a:rPr>
              <a:t>_____ </a:t>
            </a:r>
            <a:r>
              <a:rPr lang="ru-RU" sz="3600" b="1" dirty="0">
                <a:solidFill>
                  <a:schemeClr val="tx1"/>
                </a:solidFill>
                <a:latin typeface="Arial" charset="0"/>
                <a:cs typeface="Arial" charset="0"/>
              </a:rPr>
              <a:t>ТК РФ)</a:t>
            </a:r>
          </a:p>
          <a:p>
            <a:endParaRPr lang="ru-RU" dirty="0"/>
          </a:p>
        </p:txBody>
      </p:sp>
    </p:spTree>
    <p:extLst>
      <p:ext uri="{BB962C8B-B14F-4D97-AF65-F5344CB8AC3E}">
        <p14:creationId xmlns:p14="http://schemas.microsoft.com/office/powerpoint/2010/main" val="296344263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lstStyle/>
          <a:p>
            <a:r>
              <a:rPr lang="ru-RU" dirty="0" smtClean="0">
                <a:solidFill>
                  <a:srgbClr val="FF0000"/>
                </a:solidFill>
                <a:latin typeface="Arial" charset="0"/>
                <a:cs typeface="Arial" charset="0"/>
              </a:rPr>
              <a:t>Забастовка-</a:t>
            </a:r>
            <a:endParaRPr lang="ru-RU" dirty="0"/>
          </a:p>
        </p:txBody>
      </p:sp>
      <p:sp>
        <p:nvSpPr>
          <p:cNvPr id="3" name="Объект 2"/>
          <p:cNvSpPr>
            <a:spLocks noGrp="1"/>
          </p:cNvSpPr>
          <p:nvPr>
            <p:ph idx="1"/>
          </p:nvPr>
        </p:nvSpPr>
        <p:spPr>
          <a:xfrm>
            <a:off x="755576" y="1600200"/>
            <a:ext cx="7704856" cy="4525963"/>
          </a:xfrm>
        </p:spPr>
        <p:txBody>
          <a:bodyPr/>
          <a:lstStyle/>
          <a:p>
            <a:pPr marL="0" indent="0">
              <a:buNone/>
            </a:pPr>
            <a:r>
              <a:rPr lang="ru-RU" sz="3600" dirty="0" smtClean="0">
                <a:solidFill>
                  <a:schemeClr val="tx1"/>
                </a:solidFill>
                <a:latin typeface="Arial" charset="0"/>
                <a:cs typeface="Arial" charset="0"/>
              </a:rPr>
              <a:t>это </a:t>
            </a:r>
            <a:r>
              <a:rPr lang="ru-RU" sz="3600" dirty="0">
                <a:solidFill>
                  <a:schemeClr val="tx1"/>
                </a:solidFill>
                <a:latin typeface="Arial" charset="0"/>
                <a:cs typeface="Arial" charset="0"/>
              </a:rPr>
              <a:t>временный добровольный отказ работников от исполнения трудовых обязанностей (полностью или частично) в целях разрешения коллективного трудового спора</a:t>
            </a:r>
            <a:r>
              <a:rPr lang="ru-RU" sz="3600" b="1" dirty="0">
                <a:solidFill>
                  <a:schemeClr val="tx1"/>
                </a:solidFill>
                <a:latin typeface="Arial" charset="0"/>
                <a:cs typeface="Arial" charset="0"/>
              </a:rPr>
              <a:t>.  (ст. </a:t>
            </a:r>
            <a:r>
              <a:rPr lang="ru-RU" sz="3600" b="1" dirty="0" smtClean="0">
                <a:solidFill>
                  <a:schemeClr val="tx1"/>
                </a:solidFill>
                <a:latin typeface="Arial" charset="0"/>
                <a:cs typeface="Arial" charset="0"/>
              </a:rPr>
              <a:t>409 </a:t>
            </a:r>
            <a:r>
              <a:rPr lang="ru-RU" sz="3600" b="1" dirty="0">
                <a:solidFill>
                  <a:schemeClr val="tx1"/>
                </a:solidFill>
                <a:latin typeface="Arial" charset="0"/>
                <a:cs typeface="Arial" charset="0"/>
              </a:rPr>
              <a:t>ТК РФ)</a:t>
            </a:r>
          </a:p>
          <a:p>
            <a:endParaRPr lang="ru-RU" dirty="0"/>
          </a:p>
        </p:txBody>
      </p:sp>
    </p:spTree>
    <p:extLst>
      <p:ext uri="{BB962C8B-B14F-4D97-AF65-F5344CB8AC3E}">
        <p14:creationId xmlns:p14="http://schemas.microsoft.com/office/powerpoint/2010/main" val="33384417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868958"/>
          </a:xfrm>
        </p:spPr>
        <p:txBody>
          <a:bodyPr/>
          <a:lstStyle/>
          <a:p>
            <a:r>
              <a:rPr lang="ru-RU" sz="2800" b="1" dirty="0" smtClean="0">
                <a:solidFill>
                  <a:srgbClr val="FF0000"/>
                </a:solidFill>
                <a:latin typeface="Arial" panose="020B0604020202020204" pitchFamily="34" charset="0"/>
                <a:cs typeface="Arial" panose="020B0604020202020204" pitchFamily="34" charset="0"/>
              </a:rPr>
              <a:t>Как </a:t>
            </a:r>
            <a:r>
              <a:rPr lang="ru-RU" sz="2800" b="1" dirty="0">
                <a:solidFill>
                  <a:srgbClr val="FF0000"/>
                </a:solidFill>
                <a:latin typeface="Arial" panose="020B0604020202020204" pitchFamily="34" charset="0"/>
                <a:cs typeface="Arial" panose="020B0604020202020204" pitchFamily="34" charset="0"/>
              </a:rPr>
              <a:t>необходимо поступить в сложившейся </a:t>
            </a:r>
            <a:r>
              <a:rPr lang="ru-RU" sz="2800" b="1" dirty="0" smtClean="0">
                <a:solidFill>
                  <a:srgbClr val="FF0000"/>
                </a:solidFill>
                <a:latin typeface="Arial" panose="020B0604020202020204" pitchFamily="34" charset="0"/>
                <a:cs typeface="Arial" panose="020B0604020202020204" pitchFamily="34" charset="0"/>
              </a:rPr>
              <a:t>ситуации работнику или работникам? </a:t>
            </a:r>
            <a:endParaRPr lang="ru-RU" sz="2800" b="1" dirty="0">
              <a:solidFill>
                <a:srgbClr val="FF0000"/>
              </a:solidFill>
              <a:latin typeface="Arial" panose="020B0604020202020204" pitchFamily="34" charset="0"/>
              <a:cs typeface="Arial" panose="020B0604020202020204" pitchFamily="34"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672809269"/>
              </p:ext>
            </p:extLst>
          </p:nvPr>
        </p:nvGraphicFramePr>
        <p:xfrm>
          <a:off x="683568" y="1484784"/>
          <a:ext cx="8003232" cy="5256694"/>
        </p:xfrm>
        <a:graphic>
          <a:graphicData uri="http://schemas.openxmlformats.org/drawingml/2006/table">
            <a:tbl>
              <a:tblPr firstRow="1" bandRow="1">
                <a:tableStyleId>{5940675A-B579-460E-94D1-54222C63F5DA}</a:tableStyleId>
              </a:tblPr>
              <a:tblGrid>
                <a:gridCol w="3240360"/>
                <a:gridCol w="4762872"/>
              </a:tblGrid>
              <a:tr h="5256694">
                <a:tc>
                  <a:txBody>
                    <a:bodyPr/>
                    <a:lstStyle/>
                    <a:p>
                      <a:r>
                        <a:rPr lang="ru-RU" sz="2000" kern="1200" dirty="0" smtClean="0">
                          <a:solidFill>
                            <a:schemeClr val="tx1"/>
                          </a:solidFill>
                          <a:effectLst/>
                          <a:latin typeface="Arial" panose="020B0604020202020204" pitchFamily="34" charset="0"/>
                          <a:ea typeface="+mn-ea"/>
                          <a:cs typeface="Arial" panose="020B0604020202020204" pitchFamily="34" charset="0"/>
                        </a:rPr>
                        <a:t>Работник обратился в КТС с заявлением о снятии дисциплинарного взыскания в виде выговора.  КТС отказала в рассмотрении заявления работника, так как работник пропустил трехмесячный срок со дня издания приказа без уважительной причины..</a:t>
                      </a:r>
                      <a:endParaRPr lang="ru-RU" sz="2000" dirty="0" smtClean="0">
                        <a:effectLst/>
                        <a:latin typeface="Arial" panose="020B0604020202020204" pitchFamily="34" charset="0"/>
                        <a:cs typeface="Arial" panose="020B0604020202020204" pitchFamily="34" charset="0"/>
                      </a:endParaRPr>
                    </a:p>
                    <a:p>
                      <a:endParaRPr lang="ru-RU" sz="200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kern="1200" dirty="0" smtClean="0">
                          <a:solidFill>
                            <a:schemeClr val="tx1"/>
                          </a:solidFill>
                          <a:effectLst/>
                          <a:latin typeface="Arial" panose="020B0604020202020204" pitchFamily="34" charset="0"/>
                          <a:ea typeface="+mn-ea"/>
                          <a:cs typeface="Arial" panose="020B0604020202020204" pitchFamily="34" charset="0"/>
                        </a:rPr>
                        <a:t>В ПАО «</a:t>
                      </a:r>
                      <a:r>
                        <a:rPr lang="ru-RU" sz="2000" kern="1200" dirty="0" err="1" smtClean="0">
                          <a:solidFill>
                            <a:schemeClr val="tx1"/>
                          </a:solidFill>
                          <a:effectLst/>
                          <a:latin typeface="Arial" panose="020B0604020202020204" pitchFamily="34" charset="0"/>
                          <a:ea typeface="+mn-ea"/>
                          <a:cs typeface="Arial" panose="020B0604020202020204" pitchFamily="34" charset="0"/>
                        </a:rPr>
                        <a:t>Станкострой</a:t>
                      </a:r>
                      <a:r>
                        <a:rPr lang="ru-RU" sz="2000" kern="1200" dirty="0" smtClean="0">
                          <a:solidFill>
                            <a:schemeClr val="tx1"/>
                          </a:solidFill>
                          <a:effectLst/>
                          <a:latin typeface="Arial" panose="020B0604020202020204" pitchFamily="34" charset="0"/>
                          <a:ea typeface="+mn-ea"/>
                          <a:cs typeface="Arial" panose="020B0604020202020204" pitchFamily="34" charset="0"/>
                        </a:rPr>
                        <a:t>» началось разрешение коллективного трудового спора. Примирительной комиссией спор до конца не был разрешен, сторонами был составлен протокол разногласий. Профсоюзный орган, выступающий как представитель работников, предложил кандидатуру посредника, однако представители работодателя не одобрили кандидатуру посредника и альтернативной кандидатуры не предложили.</a:t>
                      </a:r>
                      <a:endParaRPr lang="ru-RU" sz="2000" dirty="0" smtClean="0">
                        <a:effectLst/>
                        <a:latin typeface="Arial" panose="020B0604020202020204" pitchFamily="34" charset="0"/>
                        <a:cs typeface="Arial" panose="020B0604020202020204" pitchFamily="34" charset="0"/>
                      </a:endParaRPr>
                    </a:p>
                    <a:p>
                      <a:endParaRPr lang="ru-RU"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96542702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764704"/>
            <a:ext cx="7704856" cy="5361459"/>
          </a:xfrm>
        </p:spPr>
        <p:txBody>
          <a:bodyPr/>
          <a:lstStyle/>
          <a:p>
            <a:r>
              <a:rPr lang="ru-RU" sz="3600" dirty="0">
                <a:solidFill>
                  <a:schemeClr val="tx1"/>
                </a:solidFill>
                <a:latin typeface="Arial" panose="020B0604020202020204" pitchFamily="34" charset="0"/>
                <a:cs typeface="Arial" panose="020B0604020202020204" pitchFamily="34" charset="0"/>
              </a:rPr>
              <a:t>Какова была тема занятия? </a:t>
            </a:r>
          </a:p>
          <a:p>
            <a:r>
              <a:rPr lang="ru-RU" sz="3600" dirty="0">
                <a:solidFill>
                  <a:schemeClr val="tx1"/>
                </a:solidFill>
                <a:latin typeface="Arial" panose="020B0604020202020204" pitchFamily="34" charset="0"/>
                <a:cs typeface="Arial" panose="020B0604020202020204" pitchFamily="34" charset="0"/>
              </a:rPr>
              <a:t>О каких видах трудовых споров мы с вами  сегодня говорили? </a:t>
            </a:r>
          </a:p>
          <a:p>
            <a:r>
              <a:rPr lang="ru-RU" sz="3600" dirty="0">
                <a:solidFill>
                  <a:schemeClr val="tx1"/>
                </a:solidFill>
                <a:latin typeface="Arial" panose="020B0604020202020204" pitchFamily="34" charset="0"/>
                <a:cs typeface="Arial" panose="020B0604020202020204" pitchFamily="34" charset="0"/>
              </a:rPr>
              <a:t>Назовите, кто может разрешить трудовые споры? </a:t>
            </a:r>
          </a:p>
          <a:p>
            <a:r>
              <a:rPr lang="ru-RU" sz="3600" dirty="0" smtClean="0">
                <a:solidFill>
                  <a:schemeClr val="tx1"/>
                </a:solidFill>
                <a:latin typeface="Arial" panose="020B0604020202020204" pitchFamily="34" charset="0"/>
                <a:cs typeface="Arial" panose="020B0604020202020204" pitchFamily="34" charset="0"/>
              </a:rPr>
              <a:t>Что </a:t>
            </a:r>
            <a:r>
              <a:rPr lang="ru-RU" sz="3600" dirty="0">
                <a:solidFill>
                  <a:schemeClr val="tx1"/>
                </a:solidFill>
                <a:latin typeface="Arial" panose="020B0604020202020204" pitchFamily="34" charset="0"/>
                <a:cs typeface="Arial" panose="020B0604020202020204" pitchFamily="34" charset="0"/>
              </a:rPr>
              <a:t>нового вы узнали сегодня на </a:t>
            </a:r>
            <a:r>
              <a:rPr lang="ru-RU" sz="3600" dirty="0" smtClean="0">
                <a:solidFill>
                  <a:schemeClr val="tx1"/>
                </a:solidFill>
                <a:latin typeface="Arial" panose="020B0604020202020204" pitchFamily="34" charset="0"/>
                <a:cs typeface="Arial" panose="020B0604020202020204" pitchFamily="34" charset="0"/>
              </a:rPr>
              <a:t>уроке?</a:t>
            </a:r>
            <a:endParaRPr lang="ru-RU" sz="3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891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940966"/>
          </a:xfrm>
        </p:spPr>
        <p:txBody>
          <a:bodyPr/>
          <a:lstStyle/>
          <a:p>
            <a:r>
              <a:rPr lang="ru-RU" dirty="0" smtClean="0">
                <a:solidFill>
                  <a:srgbClr val="FF0000"/>
                </a:solidFill>
                <a:latin typeface="Arial" panose="020B0604020202020204" pitchFamily="34" charset="0"/>
                <a:cs typeface="Arial" panose="020B0604020202020204" pitchFamily="34" charset="0"/>
              </a:rPr>
              <a:t>Домашнее задание:</a:t>
            </a:r>
            <a:endParaRPr lang="ru-RU"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457200" y="1340768"/>
            <a:ext cx="8229600" cy="4785395"/>
          </a:xfrm>
        </p:spPr>
        <p:txBody>
          <a:bodyPr/>
          <a:lstStyle/>
          <a:p>
            <a:r>
              <a:rPr lang="ru-RU" dirty="0">
                <a:solidFill>
                  <a:schemeClr val="tx1"/>
                </a:solidFill>
              </a:rPr>
              <a:t>Выучить определения, записанные в </a:t>
            </a:r>
            <a:r>
              <a:rPr lang="ru-RU" dirty="0" smtClean="0">
                <a:solidFill>
                  <a:schemeClr val="tx1"/>
                </a:solidFill>
              </a:rPr>
              <a:t>тетради. </a:t>
            </a:r>
          </a:p>
          <a:p>
            <a:r>
              <a:rPr lang="ru-RU" dirty="0" smtClean="0">
                <a:solidFill>
                  <a:schemeClr val="tx1"/>
                </a:solidFill>
              </a:rPr>
              <a:t>Прочитать </a:t>
            </a:r>
            <a:r>
              <a:rPr lang="ru-RU" dirty="0">
                <a:solidFill>
                  <a:schemeClr val="tx1"/>
                </a:solidFill>
              </a:rPr>
              <a:t>главу 13 в </a:t>
            </a:r>
            <a:r>
              <a:rPr lang="ru-RU" dirty="0" smtClean="0">
                <a:solidFill>
                  <a:schemeClr val="tx1"/>
                </a:solidFill>
              </a:rPr>
              <a:t>учебнике.</a:t>
            </a:r>
            <a:endParaRPr lang="ru-RU" dirty="0">
              <a:solidFill>
                <a:schemeClr val="tx1"/>
              </a:solidFill>
              <a:latin typeface="Arial" panose="020B0604020202020204" pitchFamily="34" charset="0"/>
              <a:cs typeface="Arial" panose="020B0604020202020204" pitchFamily="34" charset="0"/>
            </a:endParaRP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7864" y="3186251"/>
            <a:ext cx="2808312" cy="280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213177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lstStyle/>
          <a:p>
            <a:r>
              <a:rPr lang="ru-RU" b="1" dirty="0" smtClean="0">
                <a:solidFill>
                  <a:srgbClr val="FF0000"/>
                </a:solidFill>
                <a:latin typeface="Arial" panose="020B0604020202020204" pitchFamily="34" charset="0"/>
                <a:cs typeface="Arial" panose="020B0604020202020204" pitchFamily="34" charset="0"/>
              </a:rPr>
              <a:t>Рефлексия:</a:t>
            </a:r>
            <a:endParaRPr lang="ru-RU" b="1" dirty="0">
              <a:solidFill>
                <a:srgbClr val="FF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683568" y="1600200"/>
            <a:ext cx="7920880" cy="4525963"/>
          </a:xfrm>
        </p:spPr>
        <p:txBody>
          <a:bodyPr/>
          <a:lstStyle/>
          <a:p>
            <a:r>
              <a:rPr lang="ru-RU" dirty="0">
                <a:solidFill>
                  <a:schemeClr val="tx1"/>
                </a:solidFill>
                <a:latin typeface="Arial" panose="020B0604020202020204" pitchFamily="34" charset="0"/>
                <a:cs typeface="Arial" panose="020B0604020202020204" pitchFamily="34" charset="0"/>
              </a:rPr>
              <a:t>Интересно ли вам было? </a:t>
            </a:r>
          </a:p>
          <a:p>
            <a:r>
              <a:rPr lang="ru-RU" dirty="0" smtClean="0">
                <a:solidFill>
                  <a:schemeClr val="tx1"/>
                </a:solidFill>
                <a:latin typeface="Arial" panose="020B0604020202020204" pitchFamily="34" charset="0"/>
                <a:cs typeface="Arial" panose="020B0604020202020204" pitchFamily="34" charset="0"/>
              </a:rPr>
              <a:t>Как </a:t>
            </a:r>
            <a:r>
              <a:rPr lang="ru-RU" dirty="0">
                <a:solidFill>
                  <a:schemeClr val="tx1"/>
                </a:solidFill>
                <a:latin typeface="Arial" panose="020B0604020202020204" pitchFamily="34" charset="0"/>
                <a:cs typeface="Arial" panose="020B0604020202020204" pitchFamily="34" charset="0"/>
              </a:rPr>
              <a:t>вы считаете, какую практическую значимость имеет наш сегодняшний урок? </a:t>
            </a:r>
            <a:endParaRPr lang="ru-RU" dirty="0" smtClean="0">
              <a:solidFill>
                <a:schemeClr val="tx1"/>
              </a:solidFill>
              <a:latin typeface="Arial" panose="020B0604020202020204" pitchFamily="34" charset="0"/>
              <a:cs typeface="Arial" panose="020B0604020202020204" pitchFamily="34" charset="0"/>
            </a:endParaRPr>
          </a:p>
          <a:p>
            <a:r>
              <a:rPr lang="ru-RU" dirty="0" smtClean="0">
                <a:solidFill>
                  <a:schemeClr val="tx1"/>
                </a:solidFill>
                <a:latin typeface="Arial" panose="020B0604020202020204" pitchFamily="34" charset="0"/>
                <a:cs typeface="Arial" panose="020B0604020202020204" pitchFamily="34" charset="0"/>
              </a:rPr>
              <a:t>Пригодятся </a:t>
            </a:r>
            <a:r>
              <a:rPr lang="ru-RU" dirty="0">
                <a:solidFill>
                  <a:schemeClr val="tx1"/>
                </a:solidFill>
                <a:latin typeface="Arial" panose="020B0604020202020204" pitchFamily="34" charset="0"/>
                <a:cs typeface="Arial" panose="020B0604020202020204" pitchFamily="34" charset="0"/>
              </a:rPr>
              <a:t>ли Вам в вашей профессиональной деятельности те знания, которые вы получили на уроке? Каким образом?</a:t>
            </a:r>
          </a:p>
          <a:p>
            <a:endParaRPr lang="ru-RU" dirty="0"/>
          </a:p>
        </p:txBody>
      </p:sp>
    </p:spTree>
    <p:extLst>
      <p:ext uri="{BB962C8B-B14F-4D97-AF65-F5344CB8AC3E}">
        <p14:creationId xmlns:p14="http://schemas.microsoft.com/office/powerpoint/2010/main" val="3331567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lstStyle/>
          <a:p>
            <a:r>
              <a:rPr lang="ru-RU" b="1" dirty="0" smtClean="0">
                <a:solidFill>
                  <a:srgbClr val="FF0000"/>
                </a:solidFill>
                <a:latin typeface="Arial" panose="020B0604020202020204" pitchFamily="34" charset="0"/>
                <a:cs typeface="Arial" panose="020B0604020202020204" pitchFamily="34" charset="0"/>
              </a:rPr>
              <a:t>2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683568" y="1600200"/>
            <a:ext cx="7776864" cy="4525963"/>
          </a:xfrm>
        </p:spPr>
        <p:txBody>
          <a:bodyPr/>
          <a:lstStyle/>
          <a:p>
            <a:pPr marL="0" indent="0">
              <a:buNone/>
            </a:pPr>
            <a:r>
              <a:rPr lang="ru-RU" dirty="0" smtClean="0">
                <a:solidFill>
                  <a:schemeClr val="tx1"/>
                </a:solidFill>
                <a:latin typeface="Arial" panose="020B0604020202020204" pitchFamily="34" charset="0"/>
                <a:cs typeface="Arial" panose="020B0604020202020204" pitchFamily="34" charset="0"/>
              </a:rPr>
              <a:t>При </a:t>
            </a:r>
            <a:r>
              <a:rPr lang="ru-RU" dirty="0">
                <a:solidFill>
                  <a:schemeClr val="tx1"/>
                </a:solidFill>
                <a:latin typeface="Arial" panose="020B0604020202020204" pitchFamily="34" charset="0"/>
                <a:cs typeface="Arial" panose="020B0604020202020204" pitchFamily="34" charset="0"/>
              </a:rPr>
              <a:t>приеме на работу не требуется документ:</a:t>
            </a:r>
          </a:p>
          <a:p>
            <a:pPr marL="0" indent="0">
              <a:buNone/>
            </a:pPr>
            <a:r>
              <a:rPr lang="ru-RU" b="1" dirty="0" smtClean="0">
                <a:solidFill>
                  <a:schemeClr val="tx2"/>
                </a:solidFill>
                <a:latin typeface="Arial" panose="020B0604020202020204" pitchFamily="34" charset="0"/>
                <a:cs typeface="Arial" panose="020B0604020202020204" pitchFamily="34" charset="0"/>
              </a:rPr>
              <a:t>Б</a:t>
            </a:r>
            <a:r>
              <a:rPr lang="ru-RU" b="1" dirty="0">
                <a:solidFill>
                  <a:schemeClr val="tx2"/>
                </a:solidFill>
                <a:latin typeface="Arial" panose="020B0604020202020204" pitchFamily="34" charset="0"/>
                <a:cs typeface="Arial" panose="020B0604020202020204" pitchFamily="34" charset="0"/>
              </a:rPr>
              <a:t>. свидетельство о рождении</a:t>
            </a:r>
          </a:p>
          <a:p>
            <a:endParaRPr lang="ru-RU" dirty="0"/>
          </a:p>
        </p:txBody>
      </p:sp>
    </p:spTree>
    <p:extLst>
      <p:ext uri="{BB962C8B-B14F-4D97-AF65-F5344CB8AC3E}">
        <p14:creationId xmlns:p14="http://schemas.microsoft.com/office/powerpoint/2010/main" val="374490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836712"/>
            <a:ext cx="7488832"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6501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lstStyle/>
          <a:p>
            <a:r>
              <a:rPr lang="ru-RU" b="1" dirty="0" smtClean="0">
                <a:solidFill>
                  <a:srgbClr val="FF0000"/>
                </a:solidFill>
                <a:latin typeface="Arial" panose="020B0604020202020204" pitchFamily="34" charset="0"/>
                <a:cs typeface="Arial" panose="020B0604020202020204" pitchFamily="34" charset="0"/>
              </a:rPr>
              <a:t>3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899592" y="1628800"/>
            <a:ext cx="7560840" cy="4525963"/>
          </a:xfrm>
        </p:spPr>
        <p:txBody>
          <a:bodyPr/>
          <a:lstStyle/>
          <a:p>
            <a:pPr marL="0" indent="0">
              <a:buNone/>
            </a:pPr>
            <a:r>
              <a:rPr lang="ru-RU" sz="3600" dirty="0">
                <a:solidFill>
                  <a:schemeClr val="tx1"/>
                </a:solidFill>
              </a:rPr>
              <a:t>Укажите 2 вида трудового договора</a:t>
            </a:r>
            <a:r>
              <a:rPr lang="ru-RU" sz="3600" dirty="0" smtClean="0">
                <a:solidFill>
                  <a:schemeClr val="tx1"/>
                </a:solidFill>
              </a:rPr>
              <a:t>:</a:t>
            </a:r>
          </a:p>
          <a:p>
            <a:pPr marL="0" indent="0">
              <a:buNone/>
            </a:pPr>
            <a:endParaRPr lang="ru-RU" sz="3600" dirty="0">
              <a:solidFill>
                <a:schemeClr val="tx1"/>
              </a:solidFill>
            </a:endParaRPr>
          </a:p>
          <a:p>
            <a:r>
              <a:rPr lang="ru-RU" sz="3600" b="1" dirty="0">
                <a:latin typeface="Arial" panose="020B0604020202020204" pitchFamily="34" charset="0"/>
                <a:cs typeface="Arial" panose="020B0604020202020204" pitchFamily="34" charset="0"/>
              </a:rPr>
              <a:t>Бессрочный  и срочный</a:t>
            </a:r>
          </a:p>
          <a:p>
            <a:endParaRPr lang="ru-RU" dirty="0"/>
          </a:p>
        </p:txBody>
      </p:sp>
    </p:spTree>
    <p:extLst>
      <p:ext uri="{BB962C8B-B14F-4D97-AF65-F5344CB8AC3E}">
        <p14:creationId xmlns:p14="http://schemas.microsoft.com/office/powerpoint/2010/main" val="1944810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868958"/>
          </a:xfrm>
        </p:spPr>
        <p:txBody>
          <a:bodyPr/>
          <a:lstStyle/>
          <a:p>
            <a:r>
              <a:rPr lang="ru-RU" b="1" dirty="0" smtClean="0">
                <a:solidFill>
                  <a:srgbClr val="FF0000"/>
                </a:solidFill>
                <a:latin typeface="Arial" panose="020B0604020202020204" pitchFamily="34" charset="0"/>
                <a:cs typeface="Arial" panose="020B0604020202020204" pitchFamily="34" charset="0"/>
              </a:rPr>
              <a:t>4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827584" y="1600200"/>
            <a:ext cx="7560840" cy="4525963"/>
          </a:xfrm>
        </p:spPr>
        <p:txBody>
          <a:bodyPr/>
          <a:lstStyle/>
          <a:p>
            <a:pPr algn="just">
              <a:buNone/>
            </a:pPr>
            <a:r>
              <a:rPr lang="ru-RU" sz="3600" dirty="0">
                <a:solidFill>
                  <a:schemeClr val="tx1"/>
                </a:solidFill>
                <a:latin typeface="Arial" panose="020B0604020202020204" pitchFamily="34" charset="0"/>
                <a:cs typeface="Arial" panose="020B0604020202020204" pitchFamily="34" charset="0"/>
              </a:rPr>
              <a:t>Укажите на какой срок заключается срочный договор.</a:t>
            </a:r>
          </a:p>
          <a:p>
            <a:pPr algn="ctr">
              <a:buNone/>
            </a:pPr>
            <a:endParaRPr lang="ru-RU" sz="3600" dirty="0" smtClean="0">
              <a:solidFill>
                <a:schemeClr val="tx1"/>
              </a:solidFill>
              <a:latin typeface="Arial" panose="020B0604020202020204" pitchFamily="34" charset="0"/>
              <a:cs typeface="Arial" panose="020B0604020202020204" pitchFamily="34" charset="0"/>
            </a:endParaRPr>
          </a:p>
          <a:p>
            <a:pPr algn="ctr">
              <a:buNone/>
            </a:pPr>
            <a:endParaRPr lang="ru-RU" dirty="0"/>
          </a:p>
          <a:p>
            <a:pPr algn="ctr">
              <a:buNone/>
            </a:pPr>
            <a:r>
              <a:rPr lang="ru-RU" sz="3600" b="1" dirty="0" smtClean="0">
                <a:latin typeface="Arial" panose="020B0604020202020204" pitchFamily="34" charset="0"/>
                <a:cs typeface="Arial" panose="020B0604020202020204" pitchFamily="34" charset="0"/>
              </a:rPr>
              <a:t>Не </a:t>
            </a:r>
            <a:r>
              <a:rPr lang="ru-RU" sz="3600" b="1" dirty="0">
                <a:latin typeface="Arial" panose="020B0604020202020204" pitchFamily="34" charset="0"/>
                <a:cs typeface="Arial" panose="020B0604020202020204" pitchFamily="34" charset="0"/>
              </a:rPr>
              <a:t>более 5 лет</a:t>
            </a:r>
          </a:p>
          <a:p>
            <a:endParaRPr lang="ru-RU" dirty="0"/>
          </a:p>
        </p:txBody>
      </p:sp>
    </p:spTree>
    <p:extLst>
      <p:ext uri="{BB962C8B-B14F-4D97-AF65-F5344CB8AC3E}">
        <p14:creationId xmlns:p14="http://schemas.microsoft.com/office/powerpoint/2010/main" val="285508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lstStyle/>
          <a:p>
            <a:r>
              <a:rPr lang="ru-RU" b="1" dirty="0" smtClean="0">
                <a:solidFill>
                  <a:srgbClr val="FF0000"/>
                </a:solidFill>
                <a:latin typeface="Arial" panose="020B0604020202020204" pitchFamily="34" charset="0"/>
                <a:cs typeface="Arial" panose="020B0604020202020204" pitchFamily="34" charset="0"/>
              </a:rPr>
              <a:t>5 </a:t>
            </a:r>
            <a:r>
              <a:rPr lang="ru-RU" b="1" dirty="0">
                <a:solidFill>
                  <a:srgbClr val="FF0000"/>
                </a:solidFill>
                <a:latin typeface="Arial" panose="020B0604020202020204" pitchFamily="34" charset="0"/>
                <a:cs typeface="Arial" panose="020B0604020202020204" pitchFamily="34" charset="0"/>
              </a:rPr>
              <a:t>вопрос</a:t>
            </a:r>
            <a:endParaRPr lang="ru-RU" dirty="0"/>
          </a:p>
        </p:txBody>
      </p:sp>
      <p:sp>
        <p:nvSpPr>
          <p:cNvPr id="3" name="Объект 2"/>
          <p:cNvSpPr>
            <a:spLocks noGrp="1"/>
          </p:cNvSpPr>
          <p:nvPr>
            <p:ph idx="1"/>
          </p:nvPr>
        </p:nvSpPr>
        <p:spPr>
          <a:xfrm>
            <a:off x="827584" y="1600200"/>
            <a:ext cx="7488832" cy="4525963"/>
          </a:xfrm>
        </p:spPr>
        <p:txBody>
          <a:bodyPr/>
          <a:lstStyle/>
          <a:p>
            <a:pPr marL="0" indent="0" algn="just">
              <a:buNone/>
            </a:pPr>
            <a:r>
              <a:rPr lang="ru-RU" sz="3600" dirty="0" smtClean="0">
                <a:solidFill>
                  <a:schemeClr val="tx1"/>
                </a:solidFill>
                <a:latin typeface="Arial" panose="020B0604020202020204" pitchFamily="34" charset="0"/>
                <a:cs typeface="Arial" panose="020B0604020202020204" pitchFamily="34" charset="0"/>
              </a:rPr>
              <a:t>Какой срок может отработать работник </a:t>
            </a:r>
            <a:r>
              <a:rPr lang="ru-RU" sz="3600" dirty="0">
                <a:solidFill>
                  <a:schemeClr val="tx1"/>
                </a:solidFill>
                <a:latin typeface="Arial" panose="020B0604020202020204" pitchFamily="34" charset="0"/>
                <a:cs typeface="Arial" panose="020B0604020202020204" pitchFamily="34" charset="0"/>
              </a:rPr>
              <a:t>после </a:t>
            </a:r>
            <a:r>
              <a:rPr lang="ru-RU" sz="3600" dirty="0" smtClean="0">
                <a:solidFill>
                  <a:schemeClr val="tx1"/>
                </a:solidFill>
                <a:latin typeface="Arial" panose="020B0604020202020204" pitchFamily="34" charset="0"/>
                <a:cs typeface="Arial" panose="020B0604020202020204" pitchFamily="34" charset="0"/>
              </a:rPr>
              <a:t>увольнения?</a:t>
            </a:r>
            <a:endParaRPr lang="ru-RU" sz="3600" dirty="0">
              <a:solidFill>
                <a:schemeClr val="tx1"/>
              </a:solidFill>
              <a:latin typeface="Arial" panose="020B0604020202020204" pitchFamily="34" charset="0"/>
              <a:cs typeface="Arial" panose="020B0604020202020204" pitchFamily="34" charset="0"/>
            </a:endParaRPr>
          </a:p>
          <a:p>
            <a:pPr marL="514350" indent="-514350" algn="ctr">
              <a:buNone/>
            </a:pPr>
            <a:endParaRPr lang="ru-RU" dirty="0" smtClean="0"/>
          </a:p>
          <a:p>
            <a:pPr marL="514350" indent="-514350" algn="ctr">
              <a:buNone/>
            </a:pPr>
            <a:r>
              <a:rPr lang="ru-RU" sz="3600" b="1" dirty="0" smtClean="0">
                <a:latin typeface="Arial" panose="020B0604020202020204" pitchFamily="34" charset="0"/>
                <a:cs typeface="Arial" panose="020B0604020202020204" pitchFamily="34" charset="0"/>
              </a:rPr>
              <a:t>2 </a:t>
            </a:r>
            <a:r>
              <a:rPr lang="ru-RU" sz="3600" b="1" dirty="0">
                <a:latin typeface="Arial" panose="020B0604020202020204" pitchFamily="34" charset="0"/>
                <a:cs typeface="Arial" panose="020B0604020202020204" pitchFamily="34" charset="0"/>
              </a:rPr>
              <a:t>недели</a:t>
            </a:r>
          </a:p>
          <a:p>
            <a:endParaRPr lang="ru-RU" dirty="0"/>
          </a:p>
        </p:txBody>
      </p:sp>
    </p:spTree>
    <p:extLst>
      <p:ext uri="{BB962C8B-B14F-4D97-AF65-F5344CB8AC3E}">
        <p14:creationId xmlns:p14="http://schemas.microsoft.com/office/powerpoint/2010/main" val="385840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Тема Office">
  <a:themeElements>
    <a:clrScheme name="Другая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F497D"/>
      </a:hlink>
      <a:folHlink>
        <a:srgbClr val="1F497D"/>
      </a:folHlink>
    </a:clrScheme>
    <a:fontScheme name="для шаблонов синий">
      <a:majorFont>
        <a:latin typeface="Comic Sans MS"/>
        <a:ea typeface=""/>
        <a:cs typeface=""/>
      </a:majorFont>
      <a:minorFont>
        <a:latin typeface="Comic Sans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834</TotalTime>
  <Words>1775</Words>
  <Application>Microsoft Office PowerPoint</Application>
  <PresentationFormat>Экран (4:3)</PresentationFormat>
  <Paragraphs>173</Paragraphs>
  <Slides>60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60</vt:i4>
      </vt:variant>
    </vt:vector>
  </HeadingPairs>
  <TitlesOfParts>
    <vt:vector size="65" baseType="lpstr">
      <vt:lpstr>Calibri</vt:lpstr>
      <vt:lpstr>Wingdings 2</vt:lpstr>
      <vt:lpstr>Arial</vt:lpstr>
      <vt:lpstr>Comic Sans MS</vt:lpstr>
      <vt:lpstr>1_Тема Office</vt:lpstr>
      <vt:lpstr>Презентация PowerPoint</vt:lpstr>
      <vt:lpstr>Роли в группе:</vt:lpstr>
      <vt:lpstr>Викторина:</vt:lpstr>
      <vt:lpstr>1 вопрос</vt:lpstr>
      <vt:lpstr>2 вопрос</vt:lpstr>
      <vt:lpstr>2 вопрос</vt:lpstr>
      <vt:lpstr>3 вопрос</vt:lpstr>
      <vt:lpstr>4 вопрос</vt:lpstr>
      <vt:lpstr>5 вопрос</vt:lpstr>
      <vt:lpstr>6 вопрос</vt:lpstr>
      <vt:lpstr>7 вопрос</vt:lpstr>
      <vt:lpstr>8 вопрос</vt:lpstr>
      <vt:lpstr>9 вопрос</vt:lpstr>
      <vt:lpstr>10 вопрос</vt:lpstr>
      <vt:lpstr>Презентация PowerPoint</vt:lpstr>
      <vt:lpstr>ПОНЯТИЕ ТРУДОВЫХ СПОРОВ </vt:lpstr>
      <vt:lpstr>Что такое спор?</vt:lpstr>
      <vt:lpstr>Трудовые споры - </vt:lpstr>
      <vt:lpstr>Виды трудовых споров:</vt:lpstr>
      <vt:lpstr>Презентация PowerPoint</vt:lpstr>
      <vt:lpstr>Индивидуальный трудовой спор - </vt:lpstr>
      <vt:lpstr>Коллективный трудовой спор- </vt:lpstr>
      <vt:lpstr>Участники трудового спора:</vt:lpstr>
      <vt:lpstr>Способы разрешения трудовых споров:</vt:lpstr>
      <vt:lpstr>Презентация PowerPoint</vt:lpstr>
      <vt:lpstr>Ст. 382 ТК РФ</vt:lpstr>
      <vt:lpstr>Презентация PowerPoint</vt:lpstr>
      <vt:lpstr>Презентация PowerPoint</vt:lpstr>
      <vt:lpstr>Презентация PowerPoint</vt:lpstr>
      <vt:lpstr>Презентация PowerPoint</vt:lpstr>
      <vt:lpstr>Презентация PowerPoint</vt:lpstr>
      <vt:lpstr>Ст.391 ТК РФ:  в судах рассматриваются индивидуальные трудовые споры по заявлениям работника: </vt:lpstr>
      <vt:lpstr>Ст.391 ТК РФ:  в судах рассматриваются индивидуальные трудовые споры по заявлениям работодателя: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Статья 400 ТК РФ  Примирительные процедуры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Забастовка-</vt:lpstr>
      <vt:lpstr>Забастовка-</vt:lpstr>
      <vt:lpstr>Как необходимо поступить в сложившейся ситуации работнику или работникам? </vt:lpstr>
      <vt:lpstr>Презентация PowerPoint</vt:lpstr>
      <vt:lpstr>Домашнее задание:</vt:lpstr>
      <vt:lpstr>Рефлексия:</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Рамки</dc:title>
  <dc:creator>Фокина Лидия Петровна</dc:creator>
  <cp:keywords>Шаблон презентации</cp:keywords>
  <cp:lastModifiedBy>Зверева Надежда Сергеевна</cp:lastModifiedBy>
  <cp:revision>90</cp:revision>
  <dcterms:created xsi:type="dcterms:W3CDTF">2014-07-06T18:18:01Z</dcterms:created>
  <dcterms:modified xsi:type="dcterms:W3CDTF">2023-02-01T10:15:07Z</dcterms:modified>
</cp:coreProperties>
</file>