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38" autoAdjust="0"/>
    <p:restoredTop sz="94728" autoAdjust="0"/>
  </p:normalViewPr>
  <p:slideViewPr>
    <p:cSldViewPr>
      <p:cViewPr>
        <p:scale>
          <a:sx n="75" d="100"/>
          <a:sy n="75" d="100"/>
        </p:scale>
        <p:origin x="-582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58348496470679"/>
          <c:y val="1.8801600414674723E-2"/>
          <c:w val="0.75665179352580925"/>
          <c:h val="0.880982146856216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Лист1!$B$2:$B$6</c:f>
              <c:numCache>
                <c:formatCode>0%</c:formatCode>
                <c:ptCount val="5"/>
                <c:pt idx="0">
                  <c:v>0.7</c:v>
                </c:pt>
                <c:pt idx="1">
                  <c:v>0.55000000000000004</c:v>
                </c:pt>
                <c:pt idx="2">
                  <c:v>0.3</c:v>
                </c:pt>
                <c:pt idx="3">
                  <c:v>0.4</c:v>
                </c:pt>
                <c:pt idx="4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164864"/>
        <c:axId val="96252672"/>
      </c:barChart>
      <c:catAx>
        <c:axId val="96164864"/>
        <c:scaling>
          <c:orientation val="minMax"/>
        </c:scaling>
        <c:delete val="0"/>
        <c:axPos val="b"/>
        <c:majorTickMark val="out"/>
        <c:minorTickMark val="none"/>
        <c:tickLblPos val="nextTo"/>
        <c:crossAx val="96252672"/>
        <c:crosses val="autoZero"/>
        <c:auto val="1"/>
        <c:lblAlgn val="ctr"/>
        <c:lblOffset val="100"/>
        <c:noMultiLvlLbl val="0"/>
      </c:catAx>
      <c:valAx>
        <c:axId val="96252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61648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0.16643</cdr:x>
      <cdr:y>0.44444</cdr:y>
    </cdr:from>
    <cdr:to>
      <cdr:x>0.22797</cdr:x>
      <cdr:y>0.77778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6737" y="1219200"/>
          <a:ext cx="20955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0.17762</cdr:x>
      <cdr:y>0.40972</cdr:y>
    </cdr:from>
    <cdr:to>
      <cdr:x>0.26154</cdr:x>
      <cdr:y>0.72917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04837" y="1123950"/>
          <a:ext cx="285750" cy="876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" wrap="none" rtlCol="0"/>
        <a:lstStyle xmlns:a="http://schemas.openxmlformats.org/drawingml/2006/main"/>
        <a:p xmlns:a="http://schemas.openxmlformats.org/drawingml/2006/main">
          <a:r>
            <a:rPr lang="ru-RU" sz="2400" dirty="0">
              <a:solidFill>
                <a:srgbClr val="FFFF00"/>
              </a:solidFill>
            </a:rPr>
            <a:t>дроби</a:t>
          </a:r>
          <a:endParaRPr lang="ru-RU" sz="11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0.32821</cdr:x>
      <cdr:y>0.50116</cdr:y>
    </cdr:from>
    <cdr:to>
      <cdr:x>0.41212</cdr:x>
      <cdr:y>0.8206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117600" y="1374775"/>
          <a:ext cx="285750" cy="8763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>
              <a:solidFill>
                <a:sysClr val="windowText" lastClr="000000"/>
              </a:solidFill>
            </a:rPr>
            <a:t>уравнения</a:t>
          </a:r>
          <a:endParaRPr lang="ru-RU" sz="140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0.36842</cdr:x>
      <cdr:y>0.67073</cdr:y>
    </cdr:from>
    <cdr:to>
      <cdr:x>0.55303</cdr:x>
      <cdr:y>0.92329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512168" y="3960440"/>
          <a:ext cx="757724" cy="14912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horzOverflow="clip" vert="vert" wrap="square" rtlCol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>
              <a:solidFill>
                <a:sysClr val="windowText" lastClr="000000"/>
              </a:solidFill>
            </a:rPr>
            <a:t>порядок </a:t>
          </a:r>
          <a:r>
            <a:rPr lang="ru-RU" sz="1600" dirty="0">
              <a:solidFill>
                <a:srgbClr val="FFC000"/>
              </a:solidFill>
            </a:rPr>
            <a:t>действий</a:t>
          </a:r>
          <a:endParaRPr lang="ru-RU" sz="1200" dirty="0">
            <a:solidFill>
              <a:srgbClr val="FFC000"/>
            </a:solidFill>
          </a:endParaRPr>
        </a:p>
      </cdr:txBody>
    </cdr:sp>
  </cdr:relSizeAnchor>
  <cdr:relSizeAnchor xmlns:cdr="http://schemas.openxmlformats.org/drawingml/2006/chartDrawing">
    <cdr:from>
      <cdr:x>0.62751</cdr:x>
      <cdr:y>0.59499</cdr:y>
    </cdr:from>
    <cdr:to>
      <cdr:x>0.71142</cdr:x>
      <cdr:y>0.90899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136775" y="1660525"/>
          <a:ext cx="285750" cy="876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>
              <a:solidFill>
                <a:sysClr val="windowText" lastClr="000000"/>
              </a:solidFill>
            </a:rPr>
            <a:t>формулы</a:t>
          </a:r>
          <a:endParaRPr lang="ru-RU" sz="1400" dirty="0">
            <a:solidFill>
              <a:sysClr val="windowText" lastClr="000000"/>
            </a:solidFill>
          </a:endParaRPr>
        </a:p>
        <a:p xmlns:a="http://schemas.openxmlformats.org/drawingml/2006/main">
          <a:endParaRPr lang="ru-RU" sz="11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0.78415</cdr:x>
      <cdr:y>0.22639</cdr:y>
    </cdr:from>
    <cdr:to>
      <cdr:x>0.86807</cdr:x>
      <cdr:y>0.68601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670175" y="631824"/>
          <a:ext cx="285750" cy="12827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dirty="0">
              <a:solidFill>
                <a:srgbClr val="FFFF00"/>
              </a:solidFill>
            </a:rPr>
            <a:t>решение задач </a:t>
          </a:r>
          <a:endParaRPr lang="ru-RU" sz="16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8696E-BFD5-403E-BF6F-0F1BCC569375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FEC86-F881-4F9D-937B-5501F1FC0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05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5860 w 4917"/>
                <a:gd name="T3" fmla="*/ 0 h 1000"/>
                <a:gd name="T4" fmla="*/ 6524 w 4917"/>
                <a:gd name="T5" fmla="*/ 664 h 1000"/>
                <a:gd name="T6" fmla="*/ 5861 w 4917"/>
                <a:gd name="T7" fmla="*/ 1327 h 1000"/>
                <a:gd name="T8" fmla="*/ 0 w 4917"/>
                <a:gd name="T9" fmla="*/ 132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776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77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9014E911-523C-42C4-A21B-C4CB33F2D2BA}" type="datetime1">
              <a:rPr lang="ru-RU" smtClean="0"/>
              <a:t>14.03.2024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404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B4B144-CF72-4130-9036-4CD98564A526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5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599DD2-9412-4B7C-A63F-9CE0AA631644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12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57 w 64000"/>
                <a:gd name="T1" fmla="*/ 3 h 64000"/>
                <a:gd name="T2" fmla="*/ 83 w 64000"/>
                <a:gd name="T3" fmla="*/ 41 h 64000"/>
                <a:gd name="T4" fmla="*/ 57 w 64000"/>
                <a:gd name="T5" fmla="*/ 80 h 64000"/>
                <a:gd name="T6" fmla="*/ 57 w 64000"/>
                <a:gd name="T7" fmla="*/ 80 h 64000"/>
                <a:gd name="T8" fmla="*/ 57 w 64000"/>
                <a:gd name="T9" fmla="*/ 80 h 64000"/>
                <a:gd name="T10" fmla="*/ 57 w 64000"/>
                <a:gd name="T11" fmla="*/ 80 h 64000"/>
                <a:gd name="T12" fmla="*/ 57 w 64000"/>
                <a:gd name="T13" fmla="*/ 3 h 64000"/>
                <a:gd name="T14" fmla="*/ 57 w 64000"/>
                <a:gd name="T15" fmla="*/ 3 h 64000"/>
                <a:gd name="T16" fmla="*/ 57 w 64000"/>
                <a:gd name="T17" fmla="*/ 3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81 w 64000"/>
                <a:gd name="T1" fmla="*/ 10 h 64000"/>
                <a:gd name="T2" fmla="*/ 101 w 64000"/>
                <a:gd name="T3" fmla="*/ 51 h 64000"/>
                <a:gd name="T4" fmla="*/ 81 w 64000"/>
                <a:gd name="T5" fmla="*/ 91 h 64000"/>
                <a:gd name="T6" fmla="*/ 81 w 64000"/>
                <a:gd name="T7" fmla="*/ 91 h 64000"/>
                <a:gd name="T8" fmla="*/ 81 w 64000"/>
                <a:gd name="T9" fmla="*/ 91 h 64000"/>
                <a:gd name="T10" fmla="*/ 81 w 64000"/>
                <a:gd name="T11" fmla="*/ 91 h 64000"/>
                <a:gd name="T12" fmla="*/ 81 w 64000"/>
                <a:gd name="T13" fmla="*/ 10 h 64000"/>
                <a:gd name="T14" fmla="*/ 81 w 64000"/>
                <a:gd name="T15" fmla="*/ 10 h 64000"/>
                <a:gd name="T16" fmla="*/ 81 w 64000"/>
                <a:gd name="T17" fmla="*/ 1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0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795B-B594-41CA-A53F-603D0D17BDB7}" type="datetime1">
              <a:rPr lang="ru-RU" smtClean="0"/>
              <a:t>14.03.2024</a:t>
            </a:fld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6FB5-C9AC-4DA0-BB85-D0CBE05AF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876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79EF1-34A4-4F38-8E40-B6121C7ED2FD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85C9B-23F3-4A67-9C17-8C3C54146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59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F77A7-7FF7-46D4-B810-6143B08534E7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2148E-226E-4D0E-9C81-8E3860C08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82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6C71B-7555-4EBB-8DB1-F33A57B999BB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C08E5-8ADE-433E-BF7D-088C1E57A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814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19F54-7252-4269-8077-760490846C37}" type="datetime1">
              <a:rPr lang="ru-RU" smtClean="0"/>
              <a:t>14.03.2024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FEDA-9808-4AE8-B67F-D63D3CC9D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43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D6790-3F6B-4598-8BF3-9BC14C867E0E}" type="datetime1">
              <a:rPr lang="ru-RU" smtClean="0"/>
              <a:t>14.03.2024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5D09F-BBD3-4B81-8405-C8C7C475D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047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EAE33-7223-419B-8A95-D5745D4F5E45}" type="datetime1">
              <a:rPr lang="ru-RU" smtClean="0"/>
              <a:t>14.03.2024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85369-18C2-4ACF-A560-5C1AF6823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191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923E7-6306-4BF5-8C5A-8F61E5CC94C1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0EF63-05C7-4AB4-AB8F-87DB46A95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47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9655E3-0E9D-4D7C-A41E-18B2EFD4C5C5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76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7646-1FC6-4034-8860-248218D89854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A5-A1D6-4C28-B1EB-BA82DA652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419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DD466-11B0-46C6-9272-922DC7D294D0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67305-851A-4921-815A-F0FCD70E9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247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F1210-F4D1-45B6-B3B7-219A05D82471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38190-F00D-4F1A-ACFE-59E9BB084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94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8727A9-039B-4AA6-976D-D063F5A35034}" type="datetime1">
              <a:rPr lang="ru-RU" smtClean="0"/>
              <a:t>14.03.2024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A290B-1DE9-4BA8-A21C-C65F371AC529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BB5F41-0444-4DF6-BE36-B02205DA86FA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5E17D9-0B44-4176-BC07-CC7667DD2B3F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7D92D3-4E72-4565-B213-3A530ACE2BC1}" type="datetime1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794EB-FDE0-4E58-8A9E-6BA9F2C88780}" type="datetime1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C48E2B-3774-458E-89E7-8966FFAC9EC5}" type="datetime1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21D40B-31B3-4D2C-88A6-8235E7636772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176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1B0332F-6076-4C41-86B5-EFC4453D8A62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42E47E7-9BE2-4C83-808C-632DA4ACF13A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75CDE-FA97-46D8-A05A-721AF7A82488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8804B-23C4-4555-B879-B59275960E8F}" type="datetime1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7D672-D651-4D80-A858-3716336B80C0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24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284860-4DF0-45D1-8028-C21718FEE0C7}" type="datetime1">
              <a:rPr lang="ru-RU" smtClean="0"/>
              <a:t>14.03.2024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10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8E07D-5E35-43FC-BC0D-1F319516608A}" type="datetime1">
              <a:rPr lang="ru-RU" smtClean="0"/>
              <a:t>14.03.2024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0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13A689-17CB-4E46-8C87-B4431EC0E16E}" type="datetime1">
              <a:rPr lang="ru-RU" smtClean="0"/>
              <a:t>14.03.2024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421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5FF216-306F-4D15-A650-6357387A03B5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6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D893BB-D94F-4DDD-8A27-1F8119EA5347}" type="datetime1">
              <a:rPr lang="ru-RU" smtClean="0"/>
              <a:t>14.03.2024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89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3833 w 7000"/>
                <a:gd name="T3" fmla="*/ 0 h 1000"/>
                <a:gd name="T4" fmla="*/ 4129 w 7000"/>
                <a:gd name="T5" fmla="*/ 295 h 1000"/>
                <a:gd name="T6" fmla="*/ 3834 w 7000"/>
                <a:gd name="T7" fmla="*/ 590 h 1000"/>
                <a:gd name="T8" fmla="*/ 0 w 7000"/>
                <a:gd name="T9" fmla="*/ 59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67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fld id="{EDADFCB6-A8D6-43A9-8133-1E389A74230D}" type="datetime1">
              <a:rPr lang="ru-RU" smtClean="0"/>
              <a:t>14.03.2024</a:t>
            </a:fld>
            <a:endParaRPr lang="ru-RU"/>
          </a:p>
        </p:txBody>
      </p:sp>
      <p:sp>
        <p:nvSpPr>
          <p:cNvPr id="116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16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2056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82 w 64000"/>
                <a:gd name="T1" fmla="*/ 5 h 64000"/>
                <a:gd name="T2" fmla="*/ 105 w 64000"/>
                <a:gd name="T3" fmla="*/ 30 h 64000"/>
                <a:gd name="T4" fmla="*/ 82 w 64000"/>
                <a:gd name="T5" fmla="*/ 55 h 64000"/>
                <a:gd name="T6" fmla="*/ 82 w 64000"/>
                <a:gd name="T7" fmla="*/ 55 h 64000"/>
                <a:gd name="T8" fmla="*/ 82 w 64000"/>
                <a:gd name="T9" fmla="*/ 55 h 64000"/>
                <a:gd name="T10" fmla="*/ 82 w 64000"/>
                <a:gd name="T11" fmla="*/ 55 h 64000"/>
                <a:gd name="T12" fmla="*/ 82 w 64000"/>
                <a:gd name="T13" fmla="*/ 5 h 64000"/>
                <a:gd name="T14" fmla="*/ 82 w 64000"/>
                <a:gd name="T15" fmla="*/ 5 h 64000"/>
                <a:gd name="T16" fmla="*/ 82 w 64000"/>
                <a:gd name="T17" fmla="*/ 5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46 w 64000"/>
                <a:gd name="T1" fmla="*/ 5 h 64000"/>
                <a:gd name="T2" fmla="*/ 59 w 64000"/>
                <a:gd name="T3" fmla="*/ 31 h 64000"/>
                <a:gd name="T4" fmla="*/ 46 w 64000"/>
                <a:gd name="T5" fmla="*/ 56 h 64000"/>
                <a:gd name="T6" fmla="*/ 46 w 64000"/>
                <a:gd name="T7" fmla="*/ 56 h 64000"/>
                <a:gd name="T8" fmla="*/ 46 w 64000"/>
                <a:gd name="T9" fmla="*/ 56 h 64000"/>
                <a:gd name="T10" fmla="*/ 46 w 64000"/>
                <a:gd name="T11" fmla="*/ 56 h 64000"/>
                <a:gd name="T12" fmla="*/ 46 w 64000"/>
                <a:gd name="T13" fmla="*/ 5 h 64000"/>
                <a:gd name="T14" fmla="*/ 46 w 64000"/>
                <a:gd name="T15" fmla="*/ 5 h 64000"/>
                <a:gd name="T16" fmla="*/ 46 w 64000"/>
                <a:gd name="T17" fmla="*/ 5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29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fld id="{86AA7029-9108-4EFF-B8B5-59D91388DD2D}" type="datetime1">
              <a:rPr lang="ru-RU" smtClean="0"/>
              <a:t>14.03.2024</a:t>
            </a:fld>
            <a:endParaRPr lang="ru-RU"/>
          </a:p>
        </p:txBody>
      </p:sp>
      <p:sp>
        <p:nvSpPr>
          <p:cNvPr id="129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A52C1882-39E5-43BC-8E18-0033EADEF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7906D33-7259-402C-A1EE-C0B8777349BC}" type="datetime1">
              <a:rPr lang="ru-RU" smtClean="0"/>
              <a:t>14.03.2024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0FC7776-61A7-4DFF-AB8C-B9D03FEBCE3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640960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effectLst/>
              </a:rPr>
              <a:t>ГБПОУ МО «Подольский колледж имени А. В. Никулина»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204864"/>
            <a:ext cx="8784976" cy="1199704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/>
            <a:r>
              <a:rPr lang="ru-RU" sz="3200" dirty="0"/>
              <a:t>элементы игровых технологий на уроках математики в СПО.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/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70738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Доклад подготовлен  </a:t>
            </a:r>
            <a:r>
              <a:rPr lang="ru-RU" sz="1600" dirty="0" smtClean="0"/>
              <a:t>педагогических чтений «Современные </a:t>
            </a:r>
            <a:r>
              <a:rPr lang="ru-RU" sz="1600" dirty="0"/>
              <a:t>педагогические технологии как средство повышения качества образования.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7984" y="6300028"/>
            <a:ext cx="9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2023г.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893951"/>
              </p:ext>
            </p:extLst>
          </p:nvPr>
        </p:nvGraphicFramePr>
        <p:xfrm>
          <a:off x="251520" y="5720333"/>
          <a:ext cx="3082965" cy="3324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82965"/>
              </a:tblGrid>
              <a:tr h="332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Автор Елена Владимировна Затеева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745" marR="118745" marT="0" marB="0"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78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Очень важно, чтобы игра была доступна всем учащимся, а цель игры – достижимой. Игра должна основываться на интересе, творчестве и самостоятельности ребят, позволить временно ослабить действие системы установок, открывая путь ранее недоступной  информации. Так происходит расширение опыта и затем, возможно, изменение реальных установок человека.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31102"/>
            <a:ext cx="6642484" cy="4981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1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структуру игры как деятельности органично входит </a:t>
            </a:r>
            <a:r>
              <a:rPr lang="ru-RU" i="1" dirty="0"/>
              <a:t>целеполагание</a:t>
            </a:r>
            <a:r>
              <a:rPr lang="ru-RU" dirty="0"/>
              <a:t>, </a:t>
            </a:r>
            <a:r>
              <a:rPr lang="ru-RU" i="1" dirty="0"/>
              <a:t>планирование</a:t>
            </a:r>
            <a:r>
              <a:rPr lang="ru-RU" dirty="0"/>
              <a:t>, </a:t>
            </a:r>
            <a:r>
              <a:rPr lang="ru-RU" i="1" dirty="0"/>
              <a:t>реализация цели</a:t>
            </a:r>
            <a:r>
              <a:rPr lang="ru-RU" dirty="0"/>
              <a:t>, а также </a:t>
            </a:r>
            <a:r>
              <a:rPr lang="ru-RU" i="1" dirty="0"/>
              <a:t>анализ результатов</a:t>
            </a:r>
            <a:r>
              <a:rPr lang="ru-RU" dirty="0"/>
              <a:t>, в которых личность полностью реализует себя как субъект. Мотивация игровой деятельности обеспечивается ее добровольностью, возможностями выбора и элементами </a:t>
            </a:r>
            <a:r>
              <a:rPr lang="ru-RU" dirty="0" err="1"/>
              <a:t>соревновательности</a:t>
            </a:r>
            <a:r>
              <a:rPr lang="ru-RU" dirty="0"/>
              <a:t>, удовлетворения потребности в самоутверждении, самореализации. </a:t>
            </a:r>
            <a:endParaRPr lang="ru-RU" dirty="0" smtClean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916832"/>
            <a:ext cx="6588224" cy="4941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2852936"/>
            <a:ext cx="2286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Еще долго после подобных мероприятий обсуждение решенных задач можно услышать не только на уроке, но и на переменах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  <a:effectLst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89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48680"/>
            <a:ext cx="34563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 чаще в нашей практике применяются короткие игры, используемые на различных этапах урока. Они решают сразу несколько задач:</a:t>
            </a:r>
          </a:p>
          <a:p>
            <a:pPr lvl="0"/>
            <a:r>
              <a:rPr lang="ru-RU" dirty="0"/>
              <a:t>Позволяют активизировать и интенсифицировать учебный процесс.</a:t>
            </a:r>
          </a:p>
          <a:p>
            <a:pPr lvl="0"/>
            <a:r>
              <a:rPr lang="ru-RU" dirty="0"/>
              <a:t>Разнообразить урок по видам деятельности  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Снимает утомление и имеет здоровье сберегающую направленность;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В игре значительно легче преодолеваются трудности, препятствия, психологические барьеры. 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843" y="908720"/>
            <a:ext cx="5558095" cy="4168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8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39"/>
            <a:ext cx="3635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Используются  различные  игровые технологии практически на каждом уроке по выбранной теме, которые занимают от 5 до 20 мин. </a:t>
            </a:r>
            <a:endParaRPr lang="ru-RU" dirty="0" smtClean="0">
              <a:effectLst/>
            </a:endParaRPr>
          </a:p>
          <a:p>
            <a:r>
              <a:rPr lang="ru-RU" dirty="0"/>
              <a:t>Приёмы игровых технологий можно использовать на разных этапах урока: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На этапе проверки домашнего задания             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На этапе актуализации знаний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На этапе погружения в тему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На этапе закрепления новых знаний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На этапе обобщения и систематизации знаний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Рефлексия.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348880"/>
            <a:ext cx="5143500" cy="3857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5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13" y="57836"/>
            <a:ext cx="91318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Рассмотрим некоторые примеры моделирования игровых ситуаций на уроке математики. Наибольший эффект  они дают при проверке приобретенных знаний и навыков, при формировании умений. Возможностей для организации игровых ситуаций достаточно много. Привлекает внимание студентов неожиданность и необычная подача задания, соревновательный элемент.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780" y="1556791"/>
            <a:ext cx="6696744" cy="5027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01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Итак, примеры:</a:t>
            </a:r>
            <a:endParaRPr lang="ru-RU" dirty="0" smtClean="0">
              <a:effectLst/>
            </a:endParaRPr>
          </a:p>
          <a:p>
            <a:r>
              <a:rPr lang="ru-RU" dirty="0"/>
              <a:t>«Математическая эстафета»</a:t>
            </a:r>
            <a:endParaRPr lang="ru-RU" dirty="0" smtClean="0">
              <a:effectLst/>
            </a:endParaRPr>
          </a:p>
          <a:p>
            <a:r>
              <a:rPr lang="ru-RU" dirty="0"/>
              <a:t>Группа делится на команды (обычно по рядам). На доске написаны разно уровневые примеры по количеству членов команды минус один пример. Ребята передают друг другу мелок как эстафетную палочку и решают по одному примеру, который выбирают сами так, чтобы и более слабые члены команды смогли решить свой пример.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056" y="2016802"/>
            <a:ext cx="6249888" cy="4687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8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Капитан может помочь одному из членов команды. Команда, закончившая первой, получает дополнительные баллы. </a:t>
            </a:r>
            <a:endParaRPr lang="ru-RU" dirty="0" smtClean="0">
              <a:effectLst/>
            </a:endParaRPr>
          </a:p>
          <a:p>
            <a:r>
              <a:rPr lang="ru-RU" dirty="0" smtClean="0"/>
              <a:t>В заключение коллективно проверяется правильность решения всех примеров. Подводятся итоги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8" t="29930" r="6560" b="22183"/>
          <a:stretch/>
        </p:blipFill>
        <p:spPr>
          <a:xfrm>
            <a:off x="611560" y="1762154"/>
            <a:ext cx="7416824" cy="4540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4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 показывает опыт, наибольшую отдачу игровая технология приносит в группах с низким уровнем </a:t>
            </a:r>
            <a:r>
              <a:rPr lang="ru-RU" dirty="0" err="1"/>
              <a:t>обученности</a:t>
            </a:r>
            <a:r>
              <a:rPr lang="ru-RU" dirty="0"/>
              <a:t>, неустойчивым вниманием и пониженным интересом к математике. Применение же даже небольших игровых элементов на уроках повышает интерес к дисциплине, вносит эмоциональную окраску в учебную работу, а самое главное – снимает утомление и имеет здоровье сберегающую направленность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68000"/>
            <a:ext cx="6642461" cy="49818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2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521519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подростковом возрасте наблюдается  обострение потребности в создании своего собственного мира, в стремлении к взрослости, бурное развитие воображения, фантазии… Особенностями игры в этом возрасте  является нацеленность на самоутверждение в обществе, стремление к розыгрышу, ориентация на речевую деятельность. Деловая игра используется для решения комплексных задач. Усвоение нового или закрепление материала, развитие творческих способностей, формирование </a:t>
            </a:r>
            <a:r>
              <a:rPr lang="ru-RU" dirty="0" err="1"/>
              <a:t>общеучебных</a:t>
            </a:r>
            <a:r>
              <a:rPr lang="ru-RU" dirty="0"/>
              <a:t> умений дает учащимся понять  учебный материал с различных позиций. В учебном процессе применяются различные модификации деловых игр: имитационные, операционные, ролевые игры, деловой театр, психолого- и </a:t>
            </a:r>
            <a:r>
              <a:rPr lang="ru-RU" dirty="0" err="1"/>
              <a:t>социограмма</a:t>
            </a:r>
            <a:r>
              <a:rPr lang="ru-RU" dirty="0"/>
              <a:t>. Ребята с удовольствием принимают участие в «Дискуссионном клубе», «Пресс конференции». </a:t>
            </a: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98" y="1052736"/>
            <a:ext cx="3813888" cy="5085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30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Подольском колледже </a:t>
            </a:r>
            <a:r>
              <a:rPr lang="ru-RU" dirty="0" smtClean="0"/>
              <a:t>ежегодно в </a:t>
            </a:r>
            <a:r>
              <a:rPr lang="ru-RU" dirty="0"/>
              <a:t>качестве внеурочного мероприятия </a:t>
            </a:r>
            <a:r>
              <a:rPr lang="ru-RU" dirty="0" smtClean="0"/>
              <a:t>проводится </a:t>
            </a:r>
            <a:r>
              <a:rPr lang="ru-RU" dirty="0"/>
              <a:t>Научно-исследовательская конференция студентов «Математика в моей будущей профессии». Участие </a:t>
            </a:r>
            <a:r>
              <a:rPr lang="ru-RU" dirty="0" smtClean="0"/>
              <a:t>принимают </a:t>
            </a:r>
            <a:r>
              <a:rPr lang="ru-RU" dirty="0"/>
              <a:t>обучающиеся 1-2 курсов. Ребята очень подробно и доказательно </a:t>
            </a:r>
            <a:r>
              <a:rPr lang="ru-RU" dirty="0" smtClean="0"/>
              <a:t>отвечают </a:t>
            </a:r>
            <a:r>
              <a:rPr lang="ru-RU" dirty="0"/>
              <a:t>на вопрос, который мои коллеги – математики часто слышат на уроках «Ну и зачем нам эта Ваша математика нужна в жизни?».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8424936" cy="47525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8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Уже более </a:t>
            </a:r>
            <a:r>
              <a:rPr lang="ru-RU" dirty="0" smtClean="0"/>
              <a:t>10 </a:t>
            </a:r>
            <a:r>
              <a:rPr lang="ru-RU" dirty="0"/>
              <a:t>лет все Российские образовательные учреждения руководствуются в своей деятельности  положениями  ФГОС.  Методологической основой Стандарта является системно-</a:t>
            </a:r>
            <a:r>
              <a:rPr lang="ru-RU" dirty="0" err="1"/>
              <a:t>деятельностный</a:t>
            </a:r>
            <a:r>
              <a:rPr lang="ru-RU" dirty="0"/>
              <a:t> подход, который обеспечивает: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формирование готовности обучающихся к саморазвитию и непрерывному образованию;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проектирование и конструирование развивающей образовательной среды образовательного учреждения;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активную учебно-познавательную деятельность обучающихся;</a:t>
            </a:r>
            <a:endParaRPr lang="ru-RU" dirty="0" smtClean="0">
              <a:effectLst/>
            </a:endParaRPr>
          </a:p>
          <a:p>
            <a:pPr lvl="0"/>
            <a:r>
              <a:rPr lang="ru-RU" dirty="0"/>
              <a:t>построение образовательного процесса с учетом индивидуальных, возрастных, психологических, физиологических особенностей и здоровья обучающихся.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416320"/>
            <a:ext cx="7065580" cy="4692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0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57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Мероприятие получилось очень зрелищным и информативным. Не только студенты, но и преподаватели услышали много нового для себя. Праздник закончился, а навыки, которые подростки приобрели и во время подготовки материала, и во время защиты своих работ, остались.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30590"/>
            <a:ext cx="7452320" cy="49299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Конечно, не только достоинства отличают игровую технологию. Есть и недостатки:</a:t>
            </a:r>
            <a:endParaRPr lang="ru-RU" dirty="0" smtClean="0">
              <a:effectLst/>
            </a:endParaRPr>
          </a:p>
          <a:p>
            <a:r>
              <a:rPr lang="ru-RU" dirty="0"/>
              <a:t>-Урок в игровой форме требует более тщательной подготовительной работы, больше затраченного времени;</a:t>
            </a:r>
            <a:endParaRPr lang="ru-RU" dirty="0" smtClean="0">
              <a:effectLst/>
            </a:endParaRPr>
          </a:p>
          <a:p>
            <a:r>
              <a:rPr lang="ru-RU" dirty="0"/>
              <a:t>- Игра не всегда предсказуема, иногда требует коррекции уже по ходу;</a:t>
            </a:r>
            <a:endParaRPr lang="ru-RU" dirty="0" smtClean="0">
              <a:effectLst/>
            </a:endParaRPr>
          </a:p>
          <a:p>
            <a:r>
              <a:rPr lang="ru-RU" dirty="0"/>
              <a:t>-Дети частенько заигрываются, и на первый план выступает желание выиграть любым путем, а не научиться чему-то.</a:t>
            </a: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64" y="2418708"/>
            <a:ext cx="7020272" cy="39489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60220" y="263841"/>
            <a:ext cx="410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уроках математики игра приобретает особенное значение, как писал </a:t>
            </a:r>
            <a:r>
              <a:rPr lang="ru-RU" dirty="0" err="1"/>
              <a:t>Я́ков</a:t>
            </a:r>
            <a:r>
              <a:rPr lang="ru-RU" dirty="0"/>
              <a:t> </a:t>
            </a:r>
            <a:r>
              <a:rPr lang="ru-RU" dirty="0" err="1"/>
              <a:t>Иси́дорович</a:t>
            </a:r>
            <a:r>
              <a:rPr lang="ru-RU" dirty="0"/>
              <a:t> Перельман, не столько для друзей математики, сколько для ее недругов, которых важно не приневолить, а приохотить к учению.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68" y="3881880"/>
            <a:ext cx="3968160" cy="2976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541" y="357301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 дидактическую игру нужно смотреть как на вид преобразующей творческой деятельности в тесной связи и системе с другими формами обучения, использование которых должно в конечном итоге привести к решению следующих задач: учитель должен дать учащимся знания, соответствующие современному уровню развития науки; он должен их научить самостоятельно приобретать знания.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6" y="392373"/>
            <a:ext cx="4064369" cy="30482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80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20840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Список литературы:</a:t>
            </a:r>
          </a:p>
          <a:p>
            <a:endParaRPr lang="ru-RU" dirty="0" smtClean="0"/>
          </a:p>
          <a:p>
            <a:r>
              <a:rPr lang="ru-RU" dirty="0" smtClean="0"/>
              <a:t>Г.К</a:t>
            </a:r>
            <a:r>
              <a:rPr lang="ru-RU" dirty="0"/>
              <a:t>. </a:t>
            </a:r>
            <a:r>
              <a:rPr lang="ru-RU" dirty="0" err="1"/>
              <a:t>Селевко</a:t>
            </a:r>
            <a:r>
              <a:rPr lang="ru-RU" dirty="0"/>
              <a:t> Современные образовательные технологии: Учебное пособие. – М.: Народное образование, 1998г.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«Педагогические технологии», под редакцией  В. С. </a:t>
            </a:r>
            <a:r>
              <a:rPr lang="ru-RU" dirty="0" err="1"/>
              <a:t>Кукушина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dirty="0"/>
              <a:t>Дидактические игры на уроках математики», В. Г. Коваленко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dirty="0"/>
              <a:t>Я. И. Перельман «Живая математика» - М. Наука, 1998г.</a:t>
            </a:r>
          </a:p>
        </p:txBody>
      </p:sp>
    </p:spTree>
    <p:extLst>
      <p:ext uri="{BB962C8B-B14F-4D97-AF65-F5344CB8AC3E}">
        <p14:creationId xmlns:p14="http://schemas.microsoft.com/office/powerpoint/2010/main" val="375474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24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990" y="332656"/>
            <a:ext cx="4112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0049"/>
            <a:ext cx="8100392" cy="53008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42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46449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Наше время предъявляет к выпускникам профессиональных  учебных заведений высокие требования. Уже не достаточно уметь выполнять 2-3 трудовые функции. Современные специалисты должны уметь разрешать сложные нестандартные ситуации, самостоятельно ориентироваться в многообразном современном мире, логически мыслить и принимать обоснованные и грамотные решения, уметь находить информацию и использовать ее  в соответствии с текущей </a:t>
            </a:r>
            <a:r>
              <a:rPr lang="ru-RU" sz="2000" dirty="0" smtClean="0"/>
              <a:t>задачей чтобы </a:t>
            </a:r>
            <a:r>
              <a:rPr lang="ru-RU" sz="2000" dirty="0"/>
              <a:t>полностью реализовать себя и в профессиональной сфере и в социальной.</a:t>
            </a:r>
            <a:endParaRPr lang="ru-RU" sz="2000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8501"/>
            <a:ext cx="4194900" cy="63159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57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В развитии общих и профессиональных компетенций, а также в развитии личностных качеств студентов математика играет не малую роль. </a:t>
            </a:r>
            <a:endParaRPr lang="ru-RU" sz="1600" dirty="0" smtClean="0">
              <a:effectLst/>
            </a:endParaRPr>
          </a:p>
          <a:p>
            <a:pPr algn="just"/>
            <a:r>
              <a:rPr lang="ru-RU" sz="1600" dirty="0"/>
              <a:t>Математика развивает логическое, пространственное и абстрактное мышления, память, внимание.</a:t>
            </a:r>
            <a:endParaRPr lang="ru-RU" sz="1600" dirty="0" smtClean="0">
              <a:effectLst/>
            </a:endParaRPr>
          </a:p>
          <a:p>
            <a:pPr algn="just"/>
            <a:r>
              <a:rPr lang="ru-RU" sz="1600" dirty="0"/>
              <a:t> 	Формальное и абстрактное мышления необходимы для того, чтобы преуспеть в современном цивилизованном технологическом обществе, а ведь они не являются результатом физиологического созревания или социальной адаптации. Дети не научаться мыслить формально или абстрактно также естественно, как они научаться бегать и  прыгать.</a:t>
            </a:r>
            <a:endParaRPr lang="ru-RU" sz="1600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9839"/>
            <a:ext cx="9144000" cy="43081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42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8065" y="0"/>
            <a:ext cx="397955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Проблема заключается в том, что дети к нам приходят очень разные. Зачастую педагогически и даже социально запущенные. У многих наших абитуриентов очень серьезные проблемы не только с программой 5-9 классов, но и с вычислительными навыками. 70% ребят не могут выполнять действия над обыкновенными и десятичными дробями, 55% не умеют решать линейные и квадратные уравнения, около 30% путаются с порядком действий, примерно  40% не могут использовать формулы и опорные конспекты для решения простейших примеров, не говоря уже о решении текстовых задач алгебры или геометрии, где требуется логическое или формальное мышление, пространственное воображение.</a:t>
            </a:r>
            <a:endParaRPr lang="ru-RU" dirty="0">
              <a:effectLst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671529"/>
              </p:ext>
            </p:extLst>
          </p:nvPr>
        </p:nvGraphicFramePr>
        <p:xfrm>
          <a:off x="323528" y="332656"/>
          <a:ext cx="4104456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38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Привить им интерес к учебе, к совершенствованию в выбранной профессии совсем не просто. И, тем не менее необходимо, если мы хотим выпускать компетентных, востребованных специалистов, уверенно реализующих свои силы и способности на рынке труда.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64" y="1460977"/>
            <a:ext cx="8125855" cy="53970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4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Игровые технологии обучения помогают практически разрешить эти проблемы, создать адаптивную образовательную среду для развития математической культуры студентов, способствовать развитию интереса к предмету. 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00" y="1316961"/>
            <a:ext cx="7322990" cy="5492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4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«В отличие от игр вообще педагогическая игра обладает существенным признаком – четко поставленной целью обучения и соответствующим ей педагогическим результатом, которые могут быть обоснованы, выделены в явном виде и характеризуются учебно-познавательной направленностью» – считает Герман Константинович </a:t>
            </a:r>
            <a:r>
              <a:rPr lang="ru-RU" dirty="0" err="1"/>
              <a:t>Селевко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72" y="1593960"/>
            <a:ext cx="6804248" cy="5103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уроках обобщения и систематизации знаний продуктивно будет провести игру, в основе которой лежит игровая организация учебного процесса с использованием игровых заданий  (урок – соревнование, урок – конкурс, урок – путешествие, урок – КВН) или игровая организация учебного процесса с использованием заданий и упражнений. На таком мероприятии можно объединить несколько групп одного потока.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42" y="1870958"/>
            <a:ext cx="6545113" cy="4908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7776-61A7-4DFF-AB8C-B9D03FEBCE3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14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ткрыт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2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Проекты по математике</Template>
  <TotalTime>393</TotalTime>
  <Words>1286</Words>
  <Application>Microsoft Office PowerPoint</Application>
  <PresentationFormat>Экран (4:3)</PresentationFormat>
  <Paragraphs>90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Скругленный</vt:lpstr>
      <vt:lpstr>Затмение</vt:lpstr>
      <vt:lpstr>Открытая</vt:lpstr>
      <vt:lpstr>ГБПОУ МО «Подольский колледж имени А. В. Никулина»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ГБПОУ МО «Подольский колледж имени А. В. Никулина»</dc:title>
  <dc:creator>1</dc:creator>
  <cp:lastModifiedBy>admin</cp:lastModifiedBy>
  <cp:revision>25</cp:revision>
  <dcterms:created xsi:type="dcterms:W3CDTF">2018-12-11T19:24:33Z</dcterms:created>
  <dcterms:modified xsi:type="dcterms:W3CDTF">2024-03-14T10:47:26Z</dcterms:modified>
</cp:coreProperties>
</file>