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40" r:id="rId2"/>
    <p:sldId id="316" r:id="rId3"/>
    <p:sldId id="457" r:id="rId4"/>
    <p:sldId id="459" r:id="rId5"/>
    <p:sldId id="460" r:id="rId6"/>
    <p:sldId id="458" r:id="rId7"/>
    <p:sldId id="461" r:id="rId8"/>
    <p:sldId id="463" r:id="rId9"/>
    <p:sldId id="464" r:id="rId10"/>
    <p:sldId id="465" r:id="rId11"/>
    <p:sldId id="466" r:id="rId12"/>
    <p:sldId id="467" r:id="rId13"/>
    <p:sldId id="468" r:id="rId14"/>
    <p:sldId id="469" r:id="rId15"/>
    <p:sldId id="471" r:id="rId16"/>
    <p:sldId id="472" r:id="rId17"/>
    <p:sldId id="474" r:id="rId18"/>
    <p:sldId id="475" r:id="rId19"/>
    <p:sldId id="476" r:id="rId20"/>
    <p:sldId id="480" r:id="rId21"/>
    <p:sldId id="477" r:id="rId22"/>
    <p:sldId id="481" r:id="rId23"/>
    <p:sldId id="456" r:id="rId24"/>
    <p:sldId id="479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33CC"/>
    <a:srgbClr val="FFC1FF"/>
    <a:srgbClr val="009900"/>
    <a:srgbClr val="CC6600"/>
    <a:srgbClr val="0066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62" autoAdjust="0"/>
    <p:restoredTop sz="94662" autoAdjust="0"/>
  </p:normalViewPr>
  <p:slideViewPr>
    <p:cSldViewPr>
      <p:cViewPr varScale="1">
        <p:scale>
          <a:sx n="105" d="100"/>
          <a:sy n="105" d="100"/>
        </p:scale>
        <p:origin x="222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C8B6C63-AB32-4577-9824-12D62D2F2FCD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59CCB79-B600-4BFB-B5FB-7B492B409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1127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A4F22-6FE1-4CBA-B659-3812483CB759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EAB31-8924-41EE-88B8-401F540514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174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71349-A402-4621-88C4-950A97C4493B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F9C35-09CD-4B34-B3BD-6614FF87F6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112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3BFCC-CA5E-47A4-A2EA-D226C2FE61BF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01289-962B-4961-A79D-EC9AAF49C7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027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8A5B6-B730-4FAD-91FC-837F22430B18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A0247-51EF-41A2-BDC3-5A4A93DC40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910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1FAA3-A4F4-4F62-B03D-B568A68F4A8E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A6E96-03D9-43FF-B270-238B7D0DC0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108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9B73B-20B9-43A9-ADF8-73ABD6E238B2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C1CCD-960D-4CE2-905E-66E54F3C55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885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756D2-CEBC-4347-8A9D-1E552C3E2994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6BA00-6768-4240-B343-0318C1808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108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D6B15-2BE5-419A-B1BB-5D2B9A9E7C8A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AA766-8477-4173-9D57-13FA1E50EB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124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F8364-8050-46FB-82A7-8E7C2BBD6DF6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B5DB5-B5A4-48A0-9D4B-11CB478E32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487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75D92-59F3-40B4-9287-668B60B8E9FA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1746A-0397-4E1F-B105-974E3854E0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010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9A194-AC8F-4D07-8B7D-DFE4E9899ED8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8AF5F-F47D-4BE5-9828-BB371C4D3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807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47AFFB-477E-480C-893E-19040E0675AE}" type="datetimeFigureOut">
              <a:rPr lang="ru-RU"/>
              <a:pPr>
                <a:defRPr/>
              </a:pPr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DC65F4-B6AA-4672-B3F0-CE4D13A23B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rustest.ru/" TargetMode="External"/><Relationship Id="rId5" Type="http://schemas.openxmlformats.org/officeDocument/2006/relationships/hyperlink" Target="http://www.fipi.ru/" TargetMode="External"/><Relationship Id="rId4" Type="http://schemas.openxmlformats.org/officeDocument/2006/relationships/hyperlink" Target="http://www.ege.edu.ru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peaking.svetlanaenglishonline.ru/oge/exam/1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>
            <a:extLst>
              <a:ext uri="{FF2B5EF4-FFF2-40B4-BE49-F238E27FC236}">
                <a16:creationId xmlns:a16="http://schemas.microsoft.com/office/drawing/2014/main" id="{87E8574D-D899-846C-A2B7-4B710C213CD2}"/>
              </a:ext>
            </a:extLst>
          </p:cNvPr>
          <p:cNvSpPr/>
          <p:nvPr/>
        </p:nvSpPr>
        <p:spPr>
          <a:xfrm>
            <a:off x="-54260" y="4221088"/>
            <a:ext cx="9252520" cy="2004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502AD9-1473-0670-EDC9-D88FA8C67B65}"/>
              </a:ext>
            </a:extLst>
          </p:cNvPr>
          <p:cNvSpPr txBox="1"/>
          <p:nvPr/>
        </p:nvSpPr>
        <p:spPr>
          <a:xfrm>
            <a:off x="467544" y="4725144"/>
            <a:ext cx="77048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ЭФФЕКТИВНЫЕ ПРИЕМЫ ПОДГОТОВКИ К ОГЭ </a:t>
            </a:r>
          </a:p>
          <a:p>
            <a:pPr algn="ctr"/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 АНГЛИЙСКОМУ ЯЗЫКУ</a:t>
            </a:r>
          </a:p>
          <a:p>
            <a:pPr algn="ctr"/>
            <a:endParaRPr lang="ru-RU" sz="2000" dirty="0">
              <a:solidFill>
                <a:srgbClr val="C00000"/>
              </a:solidFill>
              <a:latin typeface="+mn-lt"/>
            </a:endParaRPr>
          </a:p>
          <a:p>
            <a:pPr algn="ctr"/>
            <a:r>
              <a:rPr lang="ru-RU" b="1" dirty="0">
                <a:solidFill>
                  <a:srgbClr val="C00000"/>
                </a:solidFill>
                <a:latin typeface="+mn-lt"/>
              </a:rPr>
              <a:t>                                                 </a:t>
            </a:r>
            <a:r>
              <a:rPr lang="ru-RU" b="1" dirty="0">
                <a:solidFill>
                  <a:srgbClr val="002060"/>
                </a:solidFill>
                <a:latin typeface="+mn-lt"/>
              </a:rPr>
              <a:t>ЗАЙЦЕВА А.А.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7606A8-5D18-214B-9099-574754CFA5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403" y="1042151"/>
            <a:ext cx="7545997" cy="341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196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2656"/>
            <a:ext cx="2011649" cy="1379904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410654" y="1583183"/>
            <a:ext cx="8139912" cy="451043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Количество слов 100-120 (минимальное - 90 слов, максимальное - 132 слова).</a:t>
            </a:r>
          </a:p>
          <a:p>
            <a:pPr algn="l"/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При этом: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 краткие формы (например,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I've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,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it's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,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doesn't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,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wasn't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 считаются как одно слово;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 числительные, выраженные цифрами считаются как одно слово;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 числительные, выраженные словами (например,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twenty-one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), считаются как одно слово;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 сложные слова (например,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pop-singer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, </a:t>
            </a:r>
            <a:r>
              <a:rPr lang="ru-RU" b="0" i="1" dirty="0">
                <a:solidFill>
                  <a:srgbClr val="333333"/>
                </a:solidFill>
                <a:effectLst/>
                <a:latin typeface="Helvetica Neue"/>
              </a:rPr>
              <a:t>English-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speaking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,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thirty-two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 считаются как одно слово;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 сокращения (например, </a:t>
            </a:r>
            <a:r>
              <a:rPr lang="ru-RU" b="0" i="1" dirty="0">
                <a:solidFill>
                  <a:srgbClr val="333333"/>
                </a:solidFill>
                <a:effectLst/>
                <a:latin typeface="Helvetica Neue"/>
              </a:rPr>
              <a:t>UK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,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e-mail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, </a:t>
            </a:r>
            <a:r>
              <a:rPr lang="ru-RU" b="0" i="1" dirty="0">
                <a:solidFill>
                  <a:srgbClr val="333333"/>
                </a:solidFill>
                <a:effectLst/>
                <a:latin typeface="Helvetica Neue"/>
              </a:rPr>
              <a:t>TV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 считаются как одно слово.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428626"/>
            <a:ext cx="75458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35 «ПИСЬМО»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12698" y="1574039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9D2484-4801-42D9-BD01-A03A59FFA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0736" y="5401451"/>
            <a:ext cx="1812610" cy="1384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13131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502044" y="1976240"/>
            <a:ext cx="8139912" cy="429441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0" dirty="0">
                <a:solidFill>
                  <a:srgbClr val="0070C0"/>
                </a:solidFill>
                <a:effectLst/>
                <a:latin typeface="Helvetica Neue"/>
              </a:rPr>
              <a:t>КРИТЕРИИ ОЦЕНИВАНИЯ ПИСЬМА:</a:t>
            </a:r>
          </a:p>
          <a:p>
            <a:pPr algn="l"/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1. Решение коммуникативной задачи (3 балла)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2. Организация текста (2 балла)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3. Лексико-грамматическое оформление текста (3 балла)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4. Орфография и пунктуация (2 балла)</a:t>
            </a:r>
          </a:p>
          <a:p>
            <a:pPr algn="l"/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l"/>
            <a:r>
              <a:rPr lang="ru-RU" b="1" i="1" dirty="0">
                <a:solidFill>
                  <a:srgbClr val="0070C0"/>
                </a:solidFill>
                <a:effectLst/>
                <a:latin typeface="Helvetica Neue"/>
              </a:rPr>
              <a:t>ИТОГО: 10 баллов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428626"/>
            <a:ext cx="75458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35 «ПИСЬМО»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12698" y="1574039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887094"/>
            <a:ext cx="2589218" cy="1776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6FDE0B-4837-0E0A-B712-F705CEB050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4694418"/>
            <a:ext cx="2887030" cy="2163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75051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635674" y="1988840"/>
            <a:ext cx="8139912" cy="429441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0" dirty="0">
                <a:solidFill>
                  <a:srgbClr val="0070C0"/>
                </a:solidFill>
                <a:effectLst/>
                <a:latin typeface="+mj-lt"/>
              </a:rPr>
              <a:t>СТРУКТУРА ПИСЬМА</a:t>
            </a:r>
          </a:p>
          <a:p>
            <a:pPr algn="ctr"/>
            <a:endParaRPr lang="ru-RU" b="0" i="0" dirty="0">
              <a:solidFill>
                <a:srgbClr val="111111"/>
              </a:solidFill>
              <a:effectLst/>
              <a:latin typeface="+mj-lt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 приветственное обращение к другу по имени (чаще всего используется конструкция «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+mj-lt"/>
              </a:rPr>
              <a:t>Dear</a:t>
            </a: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 + Имя»). Запятая после имени.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 благодарность за полученное письмо;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 основная часть (ответы на 3 вопроса друга по переписке);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 выражение надежды на дальнейшие контакты;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 завершающая фраза;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 подпись автора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428626"/>
            <a:ext cx="75458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35 «ПИСЬМО»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21842" y="1628800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E46CBB-DF7B-D6FA-36C4-B3424779D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5821" y="4549903"/>
            <a:ext cx="2831579" cy="2092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79" y="1412777"/>
            <a:ext cx="2939288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30422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6" y="213182"/>
            <a:ext cx="1346047" cy="923330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352906" y="1351956"/>
            <a:ext cx="8422680" cy="529286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Представьте, что вы ведете реальную переписку со своим настоящим другом — в этом случае и само письмо получится более правдоподобным.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Заранее подготовьте и проработайте шаблоны писем, заучите клише и слова-связки.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Проследите за тем, чтобы ни один вопрос не остался без ответа.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На каждый вопрос нужно отвечать достаточно развернуто — около двух предложений.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Помните, что это задание базового уровня сложности. Чтобы получить высокий балл, можно обойтись без продвинутых грамматических конструкций и замысловатой лексики, но и повторять одни и те же слова тоже не стоит.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Придерживайтесь заданного объема. Оптимальный объем текста 100-120 слов.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Следите за последовательностью и логичностью изложения ваших мыслей.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Не используйте слова, в правильности написания которых вы изначально сомневаетесь.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1842" y="428626"/>
            <a:ext cx="81956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СОВЕТЫ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21842" y="1628800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0BBE56-6757-8E13-3CEA-970DB8F39B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336" y="213182"/>
            <a:ext cx="1518084" cy="1518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93576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6" y="213182"/>
            <a:ext cx="1346047" cy="923330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352906" y="1351956"/>
            <a:ext cx="8422680" cy="529286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Представьте, что вы ведете реальную переписку со своим настоящим другом — в этом случае и само письмо получится более правдоподобным.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Заранее подготовьте и проработайте шаблоны писем, заучите клише и слова-связки.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Проследите за тем, чтобы ни один вопрос не остался без ответа.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На каждый вопрос нужно отвечать достаточно развернуто — около двух предложений.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Помните, что это задание базового уровня сложности. Чтобы получить высокий балл, можно обойтись без продвинутых грамматических конструкций и замысловатой лексики, но и повторять одни и те же слова тоже не стоит.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Придерживайтесь заданного объема. Оптимальный объем текста 100-120 слов.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Следите за последовательностью и логичностью изложения ваших мыслей.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Не используйте слова, в правильности написания которых вы изначально сомневаетесь.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1842" y="428626"/>
            <a:ext cx="81956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СОВЕТЫ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21842" y="1628800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0BBE56-6757-8E13-3CEA-970DB8F39B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336" y="213182"/>
            <a:ext cx="1518084" cy="1518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915122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6" y="213182"/>
            <a:ext cx="1346047" cy="923330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352906" y="1351956"/>
            <a:ext cx="8422680" cy="529286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Представьте, что вы ведете реальную переписку со своим настоящим другом — в этом случае и само письмо получится более правдоподобным.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Заранее подготовьте и проработайте шаблоны писем, заучите клише и слова-связки.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Проследите за тем, чтобы ни один вопрос не остался без ответа.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На каждый вопрос нужно отвечать достаточно развернуто — около двух предложений.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Помните, что это задание базового уровня сложности. Чтобы получить высокий балл, можно обойтись без продвинутых грамматических конструкций и замысловатой лексики, но и повторять одни и те же слова тоже не стоит.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Придерживайтесь заданного объема. Оптимальный объем текста 100-120 слов.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Следите за последовательностью и логичностью изложения ваших мыслей.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111111"/>
                </a:solidFill>
                <a:effectLst/>
                <a:latin typeface="+mj-lt"/>
              </a:rPr>
              <a:t>Не используйте слова, в правильности написания которых вы изначально сомневаетесь.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21842" y="1628800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0BBE56-6757-8E13-3CEA-970DB8F39B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336" y="213182"/>
            <a:ext cx="1518084" cy="1518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89753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502044" y="1976240"/>
            <a:ext cx="8139912" cy="429441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0" dirty="0">
                <a:solidFill>
                  <a:srgbClr val="0070C0"/>
                </a:solidFill>
                <a:effectLst/>
                <a:latin typeface="Montserrat" panose="020F0502020204030204" pitchFamily="2" charset="-52"/>
              </a:rPr>
              <a:t>ВВОДНЫЕ СЛОВА И ФРАЗЫ:</a:t>
            </a:r>
          </a:p>
          <a:p>
            <a:pPr algn="ctr"/>
            <a:endParaRPr lang="ru-RU" b="0" i="0" dirty="0">
              <a:solidFill>
                <a:srgbClr val="0070C0"/>
              </a:solidFill>
              <a:effectLst/>
              <a:latin typeface="Montserrat" panose="020F0502020204030204" pitchFamily="2" charset="-52"/>
            </a:endParaRP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I am glad to receive a letter from you.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Я рад получить от тебя письмо.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Great news about your!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Отличные новости!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Thanks a lot for your email message. I’m always glad to hear from you.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Большое спасибо за письмо. Я всегда рад получить от тебя весточку.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It was great to get your letter!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Было здорово получить твое письмо!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Sorry I haven’t written for so long.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Прошу прощения, что так долго не писал.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It was great to hear from you!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Было приятно услышать это от тебя!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428626"/>
            <a:ext cx="69698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КЛИШЕ ДЛЯ ПИСЬМА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12698" y="1574039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00" y="1005761"/>
            <a:ext cx="2309961" cy="1584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117733-3B72-4E35-2EBC-F245EC4BD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248" y="5181897"/>
            <a:ext cx="2225759" cy="1668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348583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502044" y="1976240"/>
            <a:ext cx="8139912" cy="429441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0" dirty="0">
                <a:solidFill>
                  <a:srgbClr val="0070C0"/>
                </a:solidFill>
                <a:effectLst/>
                <a:latin typeface="Montserrat" panose="020F0502020204030204" pitchFamily="2" charset="-52"/>
              </a:rPr>
              <a:t>ПЕРЕХОД К ВОПРОСАМ:</a:t>
            </a:r>
          </a:p>
          <a:p>
            <a:pPr algn="ctr"/>
            <a:endParaRPr lang="ru-RU" b="0" i="0" dirty="0">
              <a:solidFill>
                <a:srgbClr val="0070C0"/>
              </a:solidFill>
              <a:effectLst/>
              <a:latin typeface="Montserrat" panose="020F0502020204030204" pitchFamily="2" charset="-52"/>
            </a:endParaRPr>
          </a:p>
          <a:p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In your email you ask me about</a:t>
            </a:r>
            <a:r>
              <a:rPr lang="en-US" dirty="0">
                <a:solidFill>
                  <a:srgbClr val="111111"/>
                </a:solidFill>
                <a:latin typeface="Montserrat" panose="020F0502020204030204" pitchFamily="2" charset="-52"/>
              </a:rPr>
              <a:t>… . — </a:t>
            </a:r>
            <a:r>
              <a:rPr lang="ru-RU" dirty="0">
                <a:solidFill>
                  <a:srgbClr val="111111"/>
                </a:solidFill>
                <a:latin typeface="Montserrat" panose="020F0502020204030204" pitchFamily="2" charset="-52"/>
              </a:rPr>
              <a:t>В своем электронном письме ты спрашиваешь меня о… </a:t>
            </a:r>
            <a:endParaRPr lang="ru-RU" b="0" i="0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Now I’m ready to answer your questions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. - Теперь я готов ответить на твои вопросы.</a:t>
            </a:r>
          </a:p>
          <a:p>
            <a:pPr algn="l"/>
            <a:endParaRPr lang="ru-RU" b="0" i="0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428626"/>
            <a:ext cx="69698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КЛИШЕ ДЛЯ ПИСЬМА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12698" y="1574039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190606"/>
            <a:ext cx="2309961" cy="1584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117733-3B72-4E35-2EBC-F245EC4BD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1068" y="4581128"/>
            <a:ext cx="3161863" cy="2369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7870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502044" y="1976240"/>
            <a:ext cx="8139912" cy="429441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0" dirty="0">
                <a:solidFill>
                  <a:srgbClr val="0070C0"/>
                </a:solidFill>
                <a:effectLst/>
                <a:latin typeface="Montserrat" panose="020F0502020204030204" pitchFamily="2" charset="-52"/>
              </a:rPr>
              <a:t>ЗАКЛЮЧИТЕЛЬНЫЕ ФРАЗЫ:</a:t>
            </a:r>
          </a:p>
          <a:p>
            <a:pPr algn="ctr"/>
            <a:endParaRPr lang="ru-RU" b="0" i="0" dirty="0">
              <a:solidFill>
                <a:srgbClr val="0070C0"/>
              </a:solidFill>
              <a:effectLst/>
              <a:latin typeface="Montserrat" panose="020F0502020204030204" pitchFamily="2" charset="-52"/>
            </a:endParaRP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Hope to hear from you soon!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Надеюсь скоро получить от тебя весточку!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Write to me and tell me your plans.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Напиши мне о своих планах.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Please write to me again soon.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Пожалуйста, напиши мне еще раз в ближайшее время.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Take care and keep in touch!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Береги себя и будь на связи!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Looking forward to hearing from you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С нетерпением жду весточки от тебя.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Write soon!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Пиши скорее!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428626"/>
            <a:ext cx="69698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КЛИШЕ ДЛЯ ПИСЬМА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12698" y="1574039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190606"/>
            <a:ext cx="2309961" cy="1584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117733-3B72-4E35-2EBC-F245EC4BD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0723" y="5013176"/>
            <a:ext cx="2586275" cy="193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84677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377558" y="1566267"/>
            <a:ext cx="8139912" cy="429441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0" dirty="0">
                <a:solidFill>
                  <a:srgbClr val="0070C0"/>
                </a:solidFill>
                <a:effectLst/>
                <a:latin typeface="Montserrat" panose="020F0502020204030204" pitchFamily="2" charset="-52"/>
              </a:rPr>
              <a:t>СЛОВА-СВЯЗКИ:</a:t>
            </a:r>
          </a:p>
          <a:p>
            <a:pPr algn="l"/>
            <a:endParaRPr lang="ru-RU" b="0" i="0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Moreover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Более того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You know…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Знаешь ли…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As for me…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Что касается меня…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First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Во-первых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Frankly speaking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Откровенно говоря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However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Однако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By the way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Между прочим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Anyway — </a:t>
            </a:r>
            <a:r>
              <a:rPr lang="ru-RU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В любом случае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428626"/>
            <a:ext cx="69698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КЛИШЕ ДЛЯ ПИСЬМА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12698" y="1574039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0"/>
            <a:ext cx="2309961" cy="1584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6F3E7B-7595-BC6D-E656-F3BA647607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2554" y="3789040"/>
            <a:ext cx="4058892" cy="1885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10579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7719" y="425042"/>
            <a:ext cx="3556281" cy="2817128"/>
          </a:xfrm>
          <a:prstGeom prst="rect">
            <a:avLst/>
          </a:prstGeom>
        </p:spPr>
      </p:pic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624682" y="2742544"/>
            <a:ext cx="8067808" cy="3551537"/>
          </a:xfrm>
          <a:prstGeom prst="round2SameRect">
            <a:avLst>
              <a:gd name="adj1" fmla="val 15837"/>
              <a:gd name="adj2" fmla="val 0"/>
            </a:avLst>
          </a:prstGeom>
          <a:gradFill>
            <a:gsLst>
              <a:gs pos="0">
                <a:schemeClr val="accent2">
                  <a:tint val="50000"/>
                  <a:satMod val="300000"/>
                </a:schemeClr>
              </a:gs>
              <a:gs pos="18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информационная готовность (знания о правилах поведения на экзамене, заполнения бланков и  критериях оценивания заданий)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теоретическая</a:t>
            </a:r>
            <a:r>
              <a:rPr lang="ru-RU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и практическая предметная готовность (комплекс приобретенных знаний, умений, навыков)</a:t>
            </a:r>
          </a:p>
          <a:p>
            <a:pPr algn="just"/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сихологическая готовность </a:t>
            </a:r>
            <a:br>
              <a:rPr lang="ru-RU" sz="2400" dirty="0"/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1820" y="186892"/>
            <a:ext cx="7753533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УСПЕХ НА ЭКЗАМЕНЕ  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12698" y="1574039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sp>
        <p:nvSpPr>
          <p:cNvPr id="14" name="Стрелка: вниз 13">
            <a:extLst>
              <a:ext uri="{FF2B5EF4-FFF2-40B4-BE49-F238E27FC236}">
                <a16:creationId xmlns:a16="http://schemas.microsoft.com/office/drawing/2014/main" id="{7DE9CE6E-8BAD-1546-8FF2-95C8FED0F803}"/>
              </a:ext>
            </a:extLst>
          </p:cNvPr>
          <p:cNvSpPr/>
          <p:nvPr/>
        </p:nvSpPr>
        <p:spPr>
          <a:xfrm>
            <a:off x="4193703" y="1160715"/>
            <a:ext cx="756593" cy="1168505"/>
          </a:xfrm>
          <a:prstGeom prst="downArrow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377558" y="1566267"/>
            <a:ext cx="8139912" cy="486310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Dear ……..,</a:t>
            </a:r>
          </a:p>
          <a:p>
            <a:pPr algn="l"/>
            <a:endParaRPr lang="en-US" b="0" i="0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Thank you very much for your letter. It's always nice to hear from you.</a:t>
            </a:r>
          </a:p>
          <a:p>
            <a:pPr algn="l"/>
            <a:endParaRPr lang="en-US" b="0" i="0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You asked me about…………………... Well, I can say that……………………….</a:t>
            </a:r>
          </a:p>
          <a:p>
            <a:pPr algn="l"/>
            <a:endParaRPr lang="en-US" b="0" i="0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Well, I'd better go now as I have to do my homework. Write back soon.</a:t>
            </a:r>
          </a:p>
          <a:p>
            <a:pPr algn="l"/>
            <a:endParaRPr lang="en-US" b="0" i="0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Best wishes ,</a:t>
            </a:r>
          </a:p>
          <a:p>
            <a:pPr algn="l"/>
            <a:r>
              <a:rPr lang="en-US" b="0" i="0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……..</a:t>
            </a:r>
            <a:endParaRPr lang="ru-RU" b="0" i="0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428626"/>
            <a:ext cx="69698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Шаблон ПИСЬМА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12698" y="1574039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0"/>
            <a:ext cx="2309961" cy="1584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6F3E7B-7595-BC6D-E656-F3BA647607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28" y="4543680"/>
            <a:ext cx="4058892" cy="1885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463373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377558" y="1340769"/>
            <a:ext cx="8139912" cy="451991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b="0" i="1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Dear Ben,</a:t>
            </a:r>
            <a:endParaRPr lang="ru-RU" b="0" i="1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endParaRPr lang="en-US" b="0" i="0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r>
              <a:rPr lang="en-US" b="0" i="1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Thank you very much for your letter. It’s always nice to hear from you.</a:t>
            </a:r>
            <a:endParaRPr lang="ru-RU" b="0" i="1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endParaRPr lang="en-US" b="0" i="0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r>
              <a:rPr lang="en-US" b="0" i="1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In your letter you asked me about films. Well, I can say that I like different kinds of films. But my favorite genre is comedy. I’m fond of watching comedies because they make me laugh and feel relaxed.</a:t>
            </a:r>
            <a:r>
              <a:rPr lang="ru-RU" dirty="0">
                <a:solidFill>
                  <a:srgbClr val="111111"/>
                </a:solidFill>
                <a:latin typeface="Montserrat" panose="020F0502020204030204" pitchFamily="2" charset="-52"/>
              </a:rPr>
              <a:t> </a:t>
            </a:r>
            <a:r>
              <a:rPr lang="en-US" b="0" i="1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Actually, I prefer going to the cinema as it’s so exciting to watch films on a wide screen with perfect sound. If I had a chance, I would make a film about my city.</a:t>
            </a:r>
            <a:endParaRPr lang="ru-RU" b="0" i="1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endParaRPr lang="en-US" b="0" i="0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r>
              <a:rPr lang="en-US" b="0" i="1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Well, I’d better go now as I have to do my homework. Write back soon.</a:t>
            </a:r>
            <a:endParaRPr lang="ru-RU" b="0" i="1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endParaRPr lang="en-US" b="0" i="0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r>
              <a:rPr lang="en-US" b="0" i="1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Best wishes,</a:t>
            </a:r>
            <a:endParaRPr lang="ru-RU" b="0" i="1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endParaRPr lang="en-US" b="0" i="0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r>
              <a:rPr lang="en-US" b="0" i="1" dirty="0">
                <a:solidFill>
                  <a:srgbClr val="111111"/>
                </a:solidFill>
                <a:effectLst/>
                <a:latin typeface="Montserrat" panose="020F0502020204030204" pitchFamily="2" charset="-52"/>
              </a:rPr>
              <a:t>Kate</a:t>
            </a:r>
            <a:endParaRPr lang="ru-RU" b="0" i="1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  <a:p>
            <a:pPr algn="l"/>
            <a:endParaRPr lang="en-US" b="0" i="0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428626"/>
            <a:ext cx="69698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ПИСЬМА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12698" y="1574039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0"/>
            <a:ext cx="2309961" cy="1584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6F3E7B-7595-BC6D-E656-F3BA647607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5143135"/>
            <a:ext cx="3122430" cy="1450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09569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377558" y="1340769"/>
            <a:ext cx="8139912" cy="451991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en-US" b="0" i="0" dirty="0">
              <a:solidFill>
                <a:srgbClr val="111111"/>
              </a:solidFill>
              <a:effectLst/>
              <a:latin typeface="Montserrat" panose="020F0502020204030204" pitchFamily="2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428626"/>
            <a:ext cx="69698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ПИСЬМо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12698" y="1574039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0"/>
            <a:ext cx="2309961" cy="1584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ED3113F-10FB-E017-0010-F80D92B120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770520"/>
            <a:ext cx="6567386" cy="36601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758D8E4-7F29-F242-2AA7-E3A464102E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2925" y="3734045"/>
            <a:ext cx="2837179" cy="212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529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C54AE6F-16F1-027D-35D2-062D9EB3FF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3191" y="2276872"/>
            <a:ext cx="4329556" cy="36215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C07A61F-350A-6041-A530-822D71EE07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216" y="198789"/>
            <a:ext cx="2516531" cy="194386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C91EFED-D465-01AD-0242-12495961EE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64" y="419908"/>
            <a:ext cx="6584609" cy="623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9491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758020"/>
            <a:ext cx="696980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12698" y="1574039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360632"/>
            <a:ext cx="3371172" cy="2312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E479B6C-8B62-E6E9-3354-C913E1DB2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2564904"/>
            <a:ext cx="6297764" cy="3889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48883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24706A7-3F10-DAAB-7A49-D2A6C9E3C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3350" y="1664804"/>
            <a:ext cx="2480740" cy="4510435"/>
          </a:xfrm>
          <a:prstGeom prst="rect">
            <a:avLst/>
          </a:prstGeom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57B38F10-7A12-A955-C0AD-EB794FF250D7}"/>
              </a:ext>
            </a:extLst>
          </p:cNvPr>
          <p:cNvSpPr/>
          <p:nvPr/>
        </p:nvSpPr>
        <p:spPr>
          <a:xfrm>
            <a:off x="368415" y="3671648"/>
            <a:ext cx="6336704" cy="109428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135" y="4811316"/>
            <a:ext cx="2956994" cy="2028371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368415" y="1537375"/>
            <a:ext cx="6336704" cy="17971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3937" y="428626"/>
            <a:ext cx="775353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готовность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12698" y="1574039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06E79A-30A6-4698-EE1E-9EFDFD806045}"/>
              </a:ext>
            </a:extLst>
          </p:cNvPr>
          <p:cNvSpPr txBox="1"/>
          <p:nvPr/>
        </p:nvSpPr>
        <p:spPr>
          <a:xfrm>
            <a:off x="484942" y="1715602"/>
            <a:ext cx="595840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Систематическая работа по заполнению бланков.</a:t>
            </a: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заполнением бланков возникает много проблем, поэтому, чем раньше обучающиеся по ним начинают работать, тем меньше вероятность допущения ошибок в оформлении. </a:t>
            </a: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6D4450-543F-A4E5-EDC2-F81AB46D7E2D}"/>
              </a:ext>
            </a:extLst>
          </p:cNvPr>
          <p:cNvSpPr txBox="1"/>
          <p:nvPr/>
        </p:nvSpPr>
        <p:spPr>
          <a:xfrm>
            <a:off x="373110" y="3717032"/>
            <a:ext cx="64895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Разбор критериев оценивания, 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особенно заданий с </a:t>
            </a:r>
          </a:p>
          <a:p>
            <a:pPr indent="342900" algn="just"/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развернутым ответом (письмо+ задания устной части). </a:t>
            </a:r>
          </a:p>
        </p:txBody>
      </p:sp>
    </p:spTree>
    <p:extLst>
      <p:ext uri="{BB962C8B-B14F-4D97-AF65-F5344CB8AC3E}">
        <p14:creationId xmlns:p14="http://schemas.microsoft.com/office/powerpoint/2010/main" val="3261475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B28300-384A-E47F-E275-4F60A0445F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51" t="5315" r="11646" b="8934"/>
          <a:stretch/>
        </p:blipFill>
        <p:spPr>
          <a:xfrm>
            <a:off x="6775652" y="1340768"/>
            <a:ext cx="2331377" cy="322311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692" y="5050103"/>
            <a:ext cx="2511876" cy="1723039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368415" y="1537374"/>
            <a:ext cx="6336704" cy="451043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428626"/>
            <a:ext cx="75458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предметная готовность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12698" y="1574039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06E79A-30A6-4698-EE1E-9EFDFD806045}"/>
              </a:ext>
            </a:extLst>
          </p:cNvPr>
          <p:cNvSpPr txBox="1"/>
          <p:nvPr/>
        </p:nvSpPr>
        <p:spPr>
          <a:xfrm>
            <a:off x="484941" y="1715603"/>
            <a:ext cx="5958409" cy="4196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dirty="0">
                <a:hlinkClick r:id="rId4"/>
              </a:rPr>
              <a:t>http://www.ege.edu.ru</a:t>
            </a:r>
            <a:endParaRPr lang="ru-RU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dirty="0"/>
              <a:t>пособий, подготовленных авторскими коллективами ФИПИ, и пособия, имеющие гриф ФИПИ (сайт </a:t>
            </a:r>
            <a:r>
              <a:rPr lang="ru-RU" dirty="0">
                <a:hlinkClick r:id="rId5"/>
              </a:rPr>
              <a:t>www.fipi.ru</a:t>
            </a:r>
            <a:r>
              <a:rPr lang="ru-RU" dirty="0"/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dirty="0"/>
              <a:t>Федеральный институт педагогических измерений (ФИПИ) </a:t>
            </a:r>
            <a:r>
              <a:rPr lang="ru-RU" dirty="0">
                <a:hlinkClick r:id="rId5"/>
              </a:rPr>
              <a:t>http://www.fipi.ru</a:t>
            </a:r>
            <a:endParaRPr lang="ru-RU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dirty="0"/>
              <a:t>Федеральный центр тестирования (ФЦТ) </a:t>
            </a:r>
            <a:r>
              <a:rPr lang="ru-RU" dirty="0">
                <a:hlinkClick r:id="rId6"/>
              </a:rPr>
              <a:t>http://www.rustest.ru/</a:t>
            </a:r>
            <a:endParaRPr lang="ru-RU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dirty="0"/>
              <a:t>Московский институт открытого образования (МИОО) www.mioo.ru и другие. </a:t>
            </a:r>
          </a:p>
        </p:txBody>
      </p:sp>
    </p:spTree>
    <p:extLst>
      <p:ext uri="{BB962C8B-B14F-4D97-AF65-F5344CB8AC3E}">
        <p14:creationId xmlns:p14="http://schemas.microsoft.com/office/powerpoint/2010/main" val="23064288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3DB5742-ACEA-2FEA-2E00-4CF94BACD2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6860" y="692696"/>
            <a:ext cx="1860747" cy="1278135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F077A10-7EB6-979F-2EC3-F7FF43D6374E}"/>
              </a:ext>
            </a:extLst>
          </p:cNvPr>
          <p:cNvSpPr/>
          <p:nvPr/>
        </p:nvSpPr>
        <p:spPr>
          <a:xfrm>
            <a:off x="218338" y="4001656"/>
            <a:ext cx="5793822" cy="285634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2403EE3-3244-AF9F-D4F1-08FEEBCA3210}"/>
              </a:ext>
            </a:extLst>
          </p:cNvPr>
          <p:cNvSpPr/>
          <p:nvPr/>
        </p:nvSpPr>
        <p:spPr>
          <a:xfrm>
            <a:off x="4478570" y="2060848"/>
            <a:ext cx="4665430" cy="27363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D16B79B-62EB-38CA-01D7-AE5372F7E2A0}"/>
              </a:ext>
            </a:extLst>
          </p:cNvPr>
          <p:cNvSpPr/>
          <p:nvPr/>
        </p:nvSpPr>
        <p:spPr>
          <a:xfrm>
            <a:off x="107504" y="1417638"/>
            <a:ext cx="4464496" cy="30194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05CDFD-0F66-2B17-4518-072354C73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ru-RU" sz="2400" b="1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br>
              <a:rPr lang="ru-RU" sz="2400" b="1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ru-RU" sz="2400" b="1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БЕСПЛАТНЫЙ ТРЕНАЖЕР УСТНОЙ ЧАСТИ ОГЭ</a:t>
            </a:r>
            <a:r>
              <a:rPr lang="en-US" sz="2400" b="1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ru-RU" sz="2400" b="1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ЕГЭ </a:t>
            </a:r>
            <a:br>
              <a:rPr lang="ru-RU" sz="2400" b="1" u="sng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br>
              <a:rPr lang="ru-RU" sz="14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-US" sz="1800" dirty="0">
                <a:solidFill>
                  <a:srgbClr val="C0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https://speaking.svetlanaenglishonline.ru/oge/exam/1</a:t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39963D8-F9D0-B594-3451-5CB52929FE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623220" y="2118806"/>
            <a:ext cx="4376130" cy="2372856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B41856B-277B-6446-6C05-8D2B5C07F7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338" y="1628800"/>
            <a:ext cx="4149398" cy="237285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011B46B-0F57-9BC1-1AF6-79FA9FB1BA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528" y="4086364"/>
            <a:ext cx="5505790" cy="274993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2424590-9171-89C0-8401-4D45D74C78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67944" y="5284003"/>
            <a:ext cx="1603387" cy="1115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50570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4E4268E-73FC-F1E7-5D65-5F23F302B8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6016" y="4731257"/>
            <a:ext cx="3947983" cy="2108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2F28DCD-7E16-1CC3-D244-45B23A874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704" y="404664"/>
            <a:ext cx="8716591" cy="405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764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E5916D-627C-C62F-6307-2BE7E77B0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ru-RU" dirty="0"/>
            </a:br>
            <a:r>
              <a:rPr lang="en-US" dirty="0">
                <a:solidFill>
                  <a:srgbClr val="0070C0"/>
                </a:solidFill>
              </a:rPr>
              <a:t>https://injaz9.ru/</a:t>
            </a:r>
            <a:br>
              <a:rPr lang="ru-RU" dirty="0"/>
            </a:b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E4EE845-44A6-41F4-8DC8-8218045B5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580744"/>
            <a:ext cx="8580179" cy="451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937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660E93-C169-0B16-9D51-1F33752ACC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698" y="1476974"/>
            <a:ext cx="2603118" cy="304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624" y="4902376"/>
            <a:ext cx="2762376" cy="1894871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368415" y="1537374"/>
            <a:ext cx="6336704" cy="451043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 Учащиеся не знают или не соблюдают правила оформления письма.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 Не умеют  делить письменное сообщение на абзацы.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 Дают неполный или неточный ответ на вопрос. Уходят от темы. 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ru-RU" dirty="0">
                <a:solidFill>
                  <a:prstClr val="black"/>
                </a:solidFill>
                <a:latin typeface="Arial" charset="0"/>
              </a:rPr>
              <a:t>Испытывают трудности в использовании тематической лексики. 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lang="ru-RU" dirty="0">
              <a:solidFill>
                <a:prstClr val="black"/>
              </a:solidFill>
              <a:latin typeface="Arial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Не соблюдают нужный объем.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428626"/>
            <a:ext cx="75458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35 «ПИСЬМО»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12698" y="1574039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</p:spTree>
    <p:extLst>
      <p:ext uri="{BB962C8B-B14F-4D97-AF65-F5344CB8AC3E}">
        <p14:creationId xmlns:p14="http://schemas.microsoft.com/office/powerpoint/2010/main" val="5705172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C51D16-0EB6-BEFE-29FD-2735CF181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9695" y="125776"/>
            <a:ext cx="2124634" cy="1457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A3DA882-C309-76B3-FBD8-5D4F370CEDE6}"/>
              </a:ext>
            </a:extLst>
          </p:cNvPr>
          <p:cNvSpPr/>
          <p:nvPr/>
        </p:nvSpPr>
        <p:spPr>
          <a:xfrm>
            <a:off x="410654" y="1583183"/>
            <a:ext cx="8139912" cy="451043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Количество слов 100-120 (минимальное - 90 слов, максимальное - 132 слова).</a:t>
            </a:r>
          </a:p>
          <a:p>
            <a:pPr algn="l"/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При этом: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 краткие формы (например,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I've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,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it's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,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doesn't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,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wasn't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 считаются как одно слово;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 числительные, выраженные цифрами считаются как одно слово;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 числительные, выраженные словами (например,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twenty-one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), считаются как одно слово;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 сложные слова (например,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pop-singer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, </a:t>
            </a:r>
            <a:r>
              <a:rPr lang="ru-RU" b="0" i="1" dirty="0">
                <a:solidFill>
                  <a:srgbClr val="333333"/>
                </a:solidFill>
                <a:effectLst/>
                <a:latin typeface="Helvetica Neue"/>
              </a:rPr>
              <a:t>English-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speaking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,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thirty-two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 считаются как одно слово;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 сокращения (например, </a:t>
            </a:r>
            <a:r>
              <a:rPr lang="ru-RU" b="0" i="1" dirty="0">
                <a:solidFill>
                  <a:srgbClr val="333333"/>
                </a:solidFill>
                <a:effectLst/>
                <a:latin typeface="Helvetica Neue"/>
              </a:rPr>
              <a:t>UK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,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Helvetica Neue"/>
              </a:rPr>
              <a:t>e-mail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, </a:t>
            </a:r>
            <a:r>
              <a:rPr lang="ru-RU" b="0" i="1" dirty="0">
                <a:solidFill>
                  <a:srgbClr val="333333"/>
                </a:solidFill>
                <a:effectLst/>
                <a:latin typeface="Helvetica Neue"/>
              </a:rPr>
              <a:t>TV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 считаются как одно слово.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428626"/>
            <a:ext cx="75458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35 «ПИСЬМО»</a:t>
            </a: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312698" y="1574039"/>
            <a:ext cx="81956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dirty="0"/>
              <a:t>  </a:t>
            </a:r>
          </a:p>
          <a:p>
            <a:pPr algn="ctr" eaLnBrk="1" hangingPunct="1">
              <a:spcBef>
                <a:spcPct val="0"/>
              </a:spcBef>
              <a:defRPr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7F36C3F-5FC5-9126-7C8A-CBDB24EEB7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0102" y="5478016"/>
            <a:ext cx="1848420" cy="1379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26059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10748</TotalTime>
  <Words>1443</Words>
  <Application>Microsoft Office PowerPoint</Application>
  <PresentationFormat>Экран (4:3)</PresentationFormat>
  <Paragraphs>193</Paragraphs>
  <Slides>24</Slides>
  <Notes>0</Notes>
  <HiddenSlides>16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Helvetica Neue</vt:lpstr>
      <vt:lpstr>Montserrat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 БЕСПЛАТНЫЙ ТРЕНАЖЕР УСТНОЙ ЧАСТИ ОГЭ/ЕГЭ   https://speaking.svetlanaenglishonline.ru/oge/exam/1 </vt:lpstr>
      <vt:lpstr>Презентация PowerPoint</vt:lpstr>
      <vt:lpstr> https://injaz9.ru/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>Проектная деятельность</dc:subject>
  <dc:creator>люфт лена когалым</dc:creator>
  <cp:lastModifiedBy>User_3</cp:lastModifiedBy>
  <cp:revision>295</cp:revision>
  <dcterms:modified xsi:type="dcterms:W3CDTF">2024-03-14T10:52:28Z</dcterms:modified>
</cp:coreProperties>
</file>