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61" r:id="rId4"/>
    <p:sldId id="258" r:id="rId5"/>
    <p:sldId id="262" r:id="rId6"/>
    <p:sldId id="263" r:id="rId7"/>
    <p:sldId id="259" r:id="rId8"/>
    <p:sldId id="260" r:id="rId9"/>
    <p:sldId id="264" r:id="rId10"/>
    <p:sldId id="265" r:id="rId11"/>
    <p:sldId id="266" r:id="rId12"/>
    <p:sldId id="267" r:id="rId13"/>
    <p:sldId id="268" r:id="rId14"/>
    <p:sldId id="269" r:id="rId15"/>
    <p:sldId id="270" r:id="rId16"/>
    <p:sldId id="271" r:id="rId17"/>
    <p:sldId id="272" r:id="rId18"/>
    <p:sldId id="273" r:id="rId1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16" d="100"/>
          <a:sy n="116" d="100"/>
        </p:scale>
        <p:origin x="390" y="10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_____Microsoft_Office_Excel11.xlsx"/></Relationships>
</file>

<file path=ppt/charts/_rels/chart2.xml.rels><?xml version="1.0" encoding="UTF-8" standalone="yes"?>
<Relationships xmlns="http://schemas.openxmlformats.org/package/2006/relationships"><Relationship Id="rId1" Type="http://schemas.openxmlformats.org/officeDocument/2006/relationships/package" Target="../embeddings/_____Microsoft_Office_Excel22.xlsx"/></Relationships>
</file>

<file path=ppt/charts/_rels/chart3.xml.rels><?xml version="1.0" encoding="UTF-8" standalone="yes"?>
<Relationships xmlns="http://schemas.openxmlformats.org/package/2006/relationships"><Relationship Id="rId1" Type="http://schemas.openxmlformats.org/officeDocument/2006/relationships/package" Target="../embeddings/_____Microsoft_Office_Excel33.xlsx"/></Relationships>
</file>

<file path=ppt/charts/_rels/chart4.xml.rels><?xml version="1.0" encoding="UTF-8" standalone="yes"?>
<Relationships xmlns="http://schemas.openxmlformats.org/package/2006/relationships"><Relationship Id="rId1" Type="http://schemas.openxmlformats.org/officeDocument/2006/relationships/package" Target="../embeddings/_____Microsoft_Office_Excel44.xlsx"/></Relationships>
</file>

<file path=ppt/charts/_rels/chart5.xml.rels><?xml version="1.0" encoding="UTF-8" standalone="yes"?>
<Relationships xmlns="http://schemas.openxmlformats.org/package/2006/relationships"><Relationship Id="rId1" Type="http://schemas.openxmlformats.org/officeDocument/2006/relationships/package" Target="../embeddings/_____Microsoft_Office_Excel55.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Лист1!$B$1</c:f>
              <c:strCache>
                <c:ptCount val="1"/>
                <c:pt idx="0">
                  <c:v>Столбец1</c:v>
                </c:pt>
              </c:strCache>
            </c:strRef>
          </c:tx>
          <c:cat>
            <c:strRef>
              <c:f>Лист1!$A$2:$A$4</c:f>
              <c:strCache>
                <c:ptCount val="3"/>
                <c:pt idx="0">
                  <c:v>Амёба 29%</c:v>
                </c:pt>
                <c:pt idx="1">
                  <c:v>Эвгленая зелёная 22%</c:v>
                </c:pt>
                <c:pt idx="2">
                  <c:v>Инфузория туфилька 49%</c:v>
                </c:pt>
              </c:strCache>
            </c:strRef>
          </c:cat>
          <c:val>
            <c:numRef>
              <c:f>Лист1!$B$2:$B$4</c:f>
              <c:numCache>
                <c:formatCode>0%</c:formatCode>
                <c:ptCount val="3"/>
                <c:pt idx="0">
                  <c:v>0.29000000000000004</c:v>
                </c:pt>
                <c:pt idx="1">
                  <c:v>0.22000000000000003</c:v>
                </c:pt>
                <c:pt idx="2">
                  <c:v>0.49000000000000005</c:v>
                </c:pt>
              </c:numCache>
            </c:numRef>
          </c:val>
        </c:ser>
        <c:dLbls>
          <c:showLegendKey val="0"/>
          <c:showVal val="0"/>
          <c:showCatName val="0"/>
          <c:showSerName val="0"/>
          <c:showPercent val="0"/>
          <c:showBubbleSize val="0"/>
          <c:showLeaderLines val="1"/>
        </c:dLbls>
        <c:firstSliceAng val="0"/>
      </c:pieChart>
    </c:plotArea>
    <c:legend>
      <c:legendPos val="r"/>
      <c:layout/>
      <c:overlay val="0"/>
    </c:legend>
    <c:plotVisOnly val="1"/>
    <c:dispBlanksAs val="gap"/>
    <c:showDLblsOverMax val="0"/>
  </c:chart>
  <c:txPr>
    <a:bodyPr/>
    <a:lstStyle/>
    <a:p>
      <a:pPr>
        <a:defRPr sz="1800"/>
      </a:pPr>
      <a:endParaRPr lang="ru-RU"/>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Лист1!$B$1</c:f>
              <c:strCache>
                <c:ptCount val="1"/>
                <c:pt idx="0">
                  <c:v>Столбец1</c:v>
                </c:pt>
              </c:strCache>
            </c:strRef>
          </c:tx>
          <c:cat>
            <c:strRef>
              <c:f>Лист1!$A$2:$A$3</c:f>
              <c:strCache>
                <c:ptCount val="2"/>
                <c:pt idx="0">
                  <c:v>Да 63%</c:v>
                </c:pt>
                <c:pt idx="1">
                  <c:v>Нет 37%</c:v>
                </c:pt>
              </c:strCache>
            </c:strRef>
          </c:cat>
          <c:val>
            <c:numRef>
              <c:f>Лист1!$B$2:$B$3</c:f>
              <c:numCache>
                <c:formatCode>0%</c:formatCode>
                <c:ptCount val="2"/>
                <c:pt idx="0">
                  <c:v>0.63000000000000012</c:v>
                </c:pt>
                <c:pt idx="1">
                  <c:v>0.37000000000000005</c:v>
                </c:pt>
              </c:numCache>
            </c:numRef>
          </c:val>
        </c:ser>
        <c:dLbls>
          <c:showLegendKey val="0"/>
          <c:showVal val="0"/>
          <c:showCatName val="0"/>
          <c:showSerName val="0"/>
          <c:showPercent val="0"/>
          <c:showBubbleSize val="0"/>
          <c:showLeaderLines val="1"/>
        </c:dLbls>
        <c:firstSliceAng val="0"/>
      </c:pieChart>
    </c:plotArea>
    <c:legend>
      <c:legendPos val="r"/>
      <c:layout/>
      <c:overlay val="0"/>
    </c:legend>
    <c:plotVisOnly val="1"/>
    <c:dispBlanksAs val="gap"/>
    <c:showDLblsOverMax val="0"/>
  </c:chart>
  <c:txPr>
    <a:bodyPr/>
    <a:lstStyle/>
    <a:p>
      <a:pPr>
        <a:defRPr sz="1800"/>
      </a:pPr>
      <a:endParaRPr lang="ru-RU"/>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4967920676582095E-2"/>
          <c:y val="1.9259257855113891E-2"/>
          <c:w val="0.56037698813289349"/>
          <c:h val="0.94703704089843677"/>
        </c:manualLayout>
      </c:layout>
      <c:pieChart>
        <c:varyColors val="1"/>
        <c:ser>
          <c:idx val="0"/>
          <c:order val="0"/>
          <c:tx>
            <c:strRef>
              <c:f>Лист1!$B$1</c:f>
              <c:strCache>
                <c:ptCount val="1"/>
                <c:pt idx="0">
                  <c:v>Столбец1</c:v>
                </c:pt>
              </c:strCache>
            </c:strRef>
          </c:tx>
          <c:cat>
            <c:strRef>
              <c:f>Лист1!$A$2:$A$6</c:f>
              <c:strCache>
                <c:ptCount val="5"/>
                <c:pt idx="0">
                  <c:v>Звено пищевой цепи 21%</c:v>
                </c:pt>
                <c:pt idx="1">
                  <c:v>Они улучшают окружающую среду 15%</c:v>
                </c:pt>
                <c:pt idx="2">
                  <c:v>Не знают 29%</c:v>
                </c:pt>
                <c:pt idx="3">
                  <c:v>Они очищають воду от бактерий 23%</c:v>
                </c:pt>
                <c:pt idx="4">
                  <c:v>Вызывают забалевания 12%</c:v>
                </c:pt>
              </c:strCache>
            </c:strRef>
          </c:cat>
          <c:val>
            <c:numRef>
              <c:f>Лист1!$B$2:$B$6</c:f>
              <c:numCache>
                <c:formatCode>0%</c:formatCode>
                <c:ptCount val="5"/>
                <c:pt idx="0">
                  <c:v>0.21000000000000002</c:v>
                </c:pt>
                <c:pt idx="1">
                  <c:v>0.15000000000000002</c:v>
                </c:pt>
                <c:pt idx="2">
                  <c:v>0.29000000000000004</c:v>
                </c:pt>
                <c:pt idx="3">
                  <c:v>0.23</c:v>
                </c:pt>
                <c:pt idx="4">
                  <c:v>0.12000000000000001</c:v>
                </c:pt>
              </c:numCache>
            </c:numRef>
          </c:val>
        </c:ser>
        <c:dLbls>
          <c:showLegendKey val="0"/>
          <c:showVal val="0"/>
          <c:showCatName val="0"/>
          <c:showSerName val="0"/>
          <c:showPercent val="0"/>
          <c:showBubbleSize val="0"/>
          <c:showLeaderLines val="1"/>
        </c:dLbls>
        <c:firstSliceAng val="0"/>
      </c:pieChart>
    </c:plotArea>
    <c:legend>
      <c:legendPos val="r"/>
      <c:layout/>
      <c:overlay val="0"/>
    </c:legend>
    <c:plotVisOnly val="1"/>
    <c:dispBlanksAs val="gap"/>
    <c:showDLblsOverMax val="0"/>
  </c:chart>
  <c:txPr>
    <a:bodyPr/>
    <a:lstStyle/>
    <a:p>
      <a:pPr>
        <a:defRPr sz="1800"/>
      </a:pPr>
      <a:endParaRPr lang="ru-RU"/>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Лист1!$B$1</c:f>
              <c:strCache>
                <c:ptCount val="1"/>
                <c:pt idx="0">
                  <c:v>Столбец1</c:v>
                </c:pt>
              </c:strCache>
            </c:strRef>
          </c:tx>
          <c:cat>
            <c:strRef>
              <c:f>Лист1!$A$2:$A$3</c:f>
              <c:strCache>
                <c:ptCount val="2"/>
                <c:pt idx="0">
                  <c:v>Да 68%</c:v>
                </c:pt>
                <c:pt idx="1">
                  <c:v>Нет 32%</c:v>
                </c:pt>
              </c:strCache>
            </c:strRef>
          </c:cat>
          <c:val>
            <c:numRef>
              <c:f>Лист1!$B$2:$B$3</c:f>
              <c:numCache>
                <c:formatCode>0%</c:formatCode>
                <c:ptCount val="2"/>
                <c:pt idx="0">
                  <c:v>0.68</c:v>
                </c:pt>
                <c:pt idx="1">
                  <c:v>0.32000000000000006</c:v>
                </c:pt>
              </c:numCache>
            </c:numRef>
          </c:val>
        </c:ser>
        <c:dLbls>
          <c:showLegendKey val="0"/>
          <c:showVal val="0"/>
          <c:showCatName val="0"/>
          <c:showSerName val="0"/>
          <c:showPercent val="0"/>
          <c:showBubbleSize val="0"/>
          <c:showLeaderLines val="1"/>
        </c:dLbls>
        <c:firstSliceAng val="0"/>
      </c:pieChart>
    </c:plotArea>
    <c:legend>
      <c:legendPos val="r"/>
      <c:layout/>
      <c:overlay val="0"/>
    </c:legend>
    <c:plotVisOnly val="1"/>
    <c:dispBlanksAs val="gap"/>
    <c:showDLblsOverMax val="0"/>
  </c:chart>
  <c:txPr>
    <a:bodyPr/>
    <a:lstStyle/>
    <a:p>
      <a:pPr>
        <a:defRPr sz="1800"/>
      </a:pPr>
      <a:endParaRPr lang="ru-RU"/>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Лист1!$B$1</c:f>
              <c:strCache>
                <c:ptCount val="1"/>
                <c:pt idx="0">
                  <c:v>Столбец1</c:v>
                </c:pt>
              </c:strCache>
            </c:strRef>
          </c:tx>
          <c:cat>
            <c:strRef>
              <c:f>Лист1!$A$2:$A$3</c:f>
              <c:strCache>
                <c:ptCount val="2"/>
                <c:pt idx="0">
                  <c:v>Да 67%</c:v>
                </c:pt>
                <c:pt idx="1">
                  <c:v>Нет 33%</c:v>
                </c:pt>
              </c:strCache>
            </c:strRef>
          </c:cat>
          <c:val>
            <c:numRef>
              <c:f>Лист1!$B$2:$B$3</c:f>
              <c:numCache>
                <c:formatCode>0%</c:formatCode>
                <c:ptCount val="2"/>
                <c:pt idx="0">
                  <c:v>0.67000000000000015</c:v>
                </c:pt>
                <c:pt idx="1">
                  <c:v>0.33000000000000007</c:v>
                </c:pt>
              </c:numCache>
            </c:numRef>
          </c:val>
        </c:ser>
        <c:dLbls>
          <c:showLegendKey val="0"/>
          <c:showVal val="0"/>
          <c:showCatName val="0"/>
          <c:showSerName val="0"/>
          <c:showPercent val="0"/>
          <c:showBubbleSize val="0"/>
          <c:showLeaderLines val="1"/>
        </c:dLbls>
        <c:firstSliceAng val="0"/>
      </c:pieChart>
    </c:plotArea>
    <c:legend>
      <c:legendPos val="r"/>
      <c:layout/>
      <c:overlay val="0"/>
    </c:legend>
    <c:plotVisOnly val="1"/>
    <c:dispBlanksAs val="gap"/>
    <c:showDLblsOverMax val="0"/>
  </c:chart>
  <c:txPr>
    <a:bodyPr/>
    <a:lstStyle/>
    <a:p>
      <a:pPr>
        <a:defRPr sz="1800"/>
      </a:pPr>
      <a:endParaRPr lang="ru-RU"/>
    </a:p>
  </c:txPr>
  <c:externalData r:id="rId1">
    <c:autoUpdate val="0"/>
  </c:externalData>
</c:chartSpac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ru-RU" smtClean="0"/>
              <a:t>Образец заголовка</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3/11/2022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61BEF0D-F0BB-DE4B-95CE-6DB70DBA9567}" type="datetimeFigureOut">
              <a:rPr lang="en-US" dirty="0"/>
              <a:pPr/>
              <a:t>3/11/2022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ru-RU" smtClean="0"/>
              <a:t>Образец заголовка</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61BEF0D-F0BB-DE4B-95CE-6DB70DBA9567}" type="datetimeFigureOut">
              <a:rPr lang="en-US" dirty="0"/>
              <a:pPr/>
              <a:t>3/11/2022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ru-RU" smtClean="0"/>
              <a:t>Образец заголовка</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ru-RU" smtClean="0"/>
              <a:t>Образец текста</a:t>
            </a:r>
          </a:p>
        </p:txBody>
      </p:sp>
      <p:sp>
        <p:nvSpPr>
          <p:cNvPr id="5" name="Date Placeholder 4"/>
          <p:cNvSpPr>
            <a:spLocks noGrp="1"/>
          </p:cNvSpPr>
          <p:nvPr>
            <p:ph type="dt" sz="half" idx="10"/>
          </p:nvPr>
        </p:nvSpPr>
        <p:spPr/>
        <p:txBody>
          <a:bodyPr/>
          <a:lstStyle/>
          <a:p>
            <a:fld id="{B61BEF0D-F0BB-DE4B-95CE-6DB70DBA9567}" type="datetimeFigureOut">
              <a:rPr lang="en-US" dirty="0"/>
              <a:pPr/>
              <a:t>3/11/2022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ru-RU" smtClean="0"/>
              <a:t>Образец заголовка</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ru-RU" smtClean="0"/>
              <a:t>Образец текста</a:t>
            </a:r>
          </a:p>
        </p:txBody>
      </p:sp>
      <p:sp>
        <p:nvSpPr>
          <p:cNvPr id="5" name="Date Placeholder 4"/>
          <p:cNvSpPr>
            <a:spLocks noGrp="1"/>
          </p:cNvSpPr>
          <p:nvPr>
            <p:ph type="dt" sz="half" idx="10"/>
          </p:nvPr>
        </p:nvSpPr>
        <p:spPr/>
        <p:txBody>
          <a:bodyPr/>
          <a:lstStyle/>
          <a:p>
            <a:fld id="{B61BEF0D-F0BB-DE4B-95CE-6DB70DBA9567}" type="datetimeFigureOut">
              <a:rPr lang="en-US" dirty="0"/>
              <a:pPr/>
              <a:t>3/11/2022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ru-RU" smtClean="0"/>
              <a:t>Образец заголовка</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ru-RU" smtClean="0"/>
              <a:t>Образец текста</a:t>
            </a:r>
          </a:p>
        </p:txBody>
      </p:sp>
      <p:sp>
        <p:nvSpPr>
          <p:cNvPr id="5" name="Date Placeholder 4"/>
          <p:cNvSpPr>
            <a:spLocks noGrp="1"/>
          </p:cNvSpPr>
          <p:nvPr>
            <p:ph type="dt" sz="half" idx="10"/>
          </p:nvPr>
        </p:nvSpPr>
        <p:spPr/>
        <p:txBody>
          <a:bodyPr/>
          <a:lstStyle/>
          <a:p>
            <a:fld id="{B61BEF0D-F0BB-DE4B-95CE-6DB70DBA9567}" type="datetimeFigureOut">
              <a:rPr lang="en-US" dirty="0"/>
              <a:pPr/>
              <a:t>3/11/2022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3/11/2022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3/11/2022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ru-RU" smtClean="0"/>
              <a:t>Образец заголовка</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3/11/2022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61BEF0D-F0BB-DE4B-95CE-6DB70DBA9567}" type="datetimeFigureOut">
              <a:rPr lang="en-US" dirty="0"/>
              <a:pPr/>
              <a:t>3/11/2022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3/11/2022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ru-RU" smtClean="0"/>
              <a:t>Образец заголовка</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3/11/2022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3/11/2022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3/11/2022</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ru-RU" smtClean="0"/>
              <a:t>Образец заголовка</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61BEF0D-F0BB-DE4B-95CE-6DB70DBA9567}" type="datetimeFigureOut">
              <a:rPr lang="en-US" dirty="0"/>
              <a:pPr/>
              <a:t>3/11/2022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61BEF0D-F0BB-DE4B-95CE-6DB70DBA9567}" type="datetimeFigureOut">
              <a:rPr lang="en-US" dirty="0"/>
              <a:pPr/>
              <a:t>3/11/2022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3/11/2022</a:t>
            </a:fld>
            <a:endParaRPr lang="en-US" dirty="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2" r:id="rId12"/>
    <p:sldLayoutId id="2147483663" r:id="rId13"/>
    <p:sldLayoutId id="2147483664" r:id="rId14"/>
    <p:sldLayoutId id="2147483658" r:id="rId15"/>
    <p:sldLayoutId id="2147483659"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589213" y="2514600"/>
            <a:ext cx="8915399" cy="977537"/>
          </a:xfrm>
        </p:spPr>
        <p:txBody>
          <a:bodyPr>
            <a:normAutofit/>
          </a:bodyPr>
          <a:lstStyle/>
          <a:p>
            <a:r>
              <a:rPr lang="ru-RU" b="1" dirty="0" smtClean="0">
                <a:latin typeface="Times New Roman" panose="02020603050405020304" pitchFamily="18" charset="0"/>
                <a:cs typeface="Times New Roman" panose="02020603050405020304" pitchFamily="18" charset="0"/>
              </a:rPr>
              <a:t>Просты ли Простейшие?</a:t>
            </a:r>
            <a:endParaRPr lang="ru-RU" b="1" dirty="0">
              <a:latin typeface="Times New Roman" panose="02020603050405020304" pitchFamily="18" charset="0"/>
              <a:cs typeface="Times New Roman" panose="02020603050405020304" pitchFamily="18" charset="0"/>
            </a:endParaRPr>
          </a:p>
        </p:txBody>
      </p:sp>
      <p:sp>
        <p:nvSpPr>
          <p:cNvPr id="3" name="Подзаголовок 2"/>
          <p:cNvSpPr>
            <a:spLocks noGrp="1"/>
          </p:cNvSpPr>
          <p:nvPr>
            <p:ph type="subTitle" idx="1"/>
          </p:nvPr>
        </p:nvSpPr>
        <p:spPr>
          <a:xfrm>
            <a:off x="7080069" y="3814355"/>
            <a:ext cx="4424543" cy="2648438"/>
          </a:xfrm>
        </p:spPr>
        <p:txBody>
          <a:bodyPr>
            <a:normAutofit/>
          </a:bodyPr>
          <a:lstStyle/>
          <a:p>
            <a:r>
              <a:rPr lang="ru-RU" b="1" dirty="0" smtClean="0">
                <a:ln>
                  <a:solidFill>
                    <a:schemeClr val="accent3">
                      <a:lumMod val="50000"/>
                    </a:schemeClr>
                  </a:solidFill>
                </a:ln>
                <a:solidFill>
                  <a:schemeClr val="tx1"/>
                </a:solidFill>
                <a:latin typeface="Times New Roman" panose="02020603050405020304" pitchFamily="18" charset="0"/>
                <a:cs typeface="Times New Roman" panose="02020603050405020304" pitchFamily="18" charset="0"/>
              </a:rPr>
              <a:t>Автор: </a:t>
            </a:r>
            <a:r>
              <a:rPr lang="ru-RU" dirty="0" smtClean="0">
                <a:ln>
                  <a:solidFill>
                    <a:schemeClr val="accent3">
                      <a:lumMod val="50000"/>
                    </a:schemeClr>
                  </a:solidFill>
                </a:ln>
                <a:solidFill>
                  <a:schemeClr val="tx1"/>
                </a:solidFill>
                <a:latin typeface="Times New Roman" panose="02020603050405020304" pitchFamily="18" charset="0"/>
                <a:cs typeface="Times New Roman" panose="02020603050405020304" pitchFamily="18" charset="0"/>
              </a:rPr>
              <a:t>Зянкин Иван</a:t>
            </a:r>
            <a:endParaRPr lang="ru-RU" dirty="0">
              <a:ln>
                <a:solidFill>
                  <a:schemeClr val="accent3">
                    <a:lumMod val="50000"/>
                  </a:schemeClr>
                </a:solidFill>
              </a:ln>
              <a:solidFill>
                <a:schemeClr val="tx1"/>
              </a:solidFill>
              <a:latin typeface="Times New Roman" panose="02020603050405020304" pitchFamily="18" charset="0"/>
              <a:cs typeface="Times New Roman" panose="02020603050405020304" pitchFamily="18" charset="0"/>
            </a:endParaRPr>
          </a:p>
          <a:p>
            <a:r>
              <a:rPr lang="ru-RU" dirty="0">
                <a:ln>
                  <a:solidFill>
                    <a:schemeClr val="accent3">
                      <a:lumMod val="50000"/>
                    </a:schemeClr>
                  </a:solidFill>
                </a:ln>
                <a:solidFill>
                  <a:schemeClr val="tx1"/>
                </a:solidFill>
                <a:latin typeface="Times New Roman" panose="02020603050405020304" pitchFamily="18" charset="0"/>
                <a:cs typeface="Times New Roman" panose="02020603050405020304" pitchFamily="18" charset="0"/>
              </a:rPr>
              <a:t>Учащаяся 7 «Б» класса</a:t>
            </a:r>
          </a:p>
          <a:p>
            <a:r>
              <a:rPr lang="ru-RU" b="1" dirty="0">
                <a:ln>
                  <a:solidFill>
                    <a:schemeClr val="accent3">
                      <a:lumMod val="50000"/>
                    </a:schemeClr>
                  </a:solidFill>
                </a:ln>
                <a:solidFill>
                  <a:schemeClr val="tx1"/>
                </a:solidFill>
                <a:latin typeface="Times New Roman" panose="02020603050405020304" pitchFamily="18" charset="0"/>
                <a:cs typeface="Times New Roman" panose="02020603050405020304" pitchFamily="18" charset="0"/>
              </a:rPr>
              <a:t>Руководитель: </a:t>
            </a:r>
            <a:r>
              <a:rPr lang="ru-RU" dirty="0">
                <a:ln>
                  <a:solidFill>
                    <a:schemeClr val="accent3">
                      <a:lumMod val="50000"/>
                    </a:schemeClr>
                  </a:solidFill>
                </a:ln>
                <a:solidFill>
                  <a:schemeClr val="tx1"/>
                </a:solidFill>
                <a:latin typeface="Times New Roman" panose="02020603050405020304" pitchFamily="18" charset="0"/>
                <a:cs typeface="Times New Roman" panose="02020603050405020304" pitchFamily="18" charset="0"/>
              </a:rPr>
              <a:t> Пичугина Юлия Васильевна</a:t>
            </a:r>
          </a:p>
          <a:p>
            <a:r>
              <a:rPr lang="ru-RU" dirty="0">
                <a:ln>
                  <a:solidFill>
                    <a:schemeClr val="accent3">
                      <a:lumMod val="50000"/>
                    </a:schemeClr>
                  </a:solidFill>
                </a:ln>
                <a:solidFill>
                  <a:schemeClr val="tx1"/>
                </a:solidFill>
                <a:latin typeface="Times New Roman" panose="02020603050405020304" pitchFamily="18" charset="0"/>
                <a:cs typeface="Times New Roman" panose="02020603050405020304" pitchFamily="18" charset="0"/>
              </a:rPr>
              <a:t>Учитель биологии первой категории</a:t>
            </a:r>
          </a:p>
          <a:p>
            <a:r>
              <a:rPr lang="ru-RU" dirty="0">
                <a:ln>
                  <a:solidFill>
                    <a:schemeClr val="accent3">
                      <a:lumMod val="50000"/>
                    </a:schemeClr>
                  </a:solidFill>
                </a:ln>
                <a:solidFill>
                  <a:schemeClr val="tx1"/>
                </a:solidFill>
                <a:latin typeface="Times New Roman" panose="02020603050405020304" pitchFamily="18" charset="0"/>
                <a:cs typeface="Times New Roman" panose="02020603050405020304" pitchFamily="18" charset="0"/>
              </a:rPr>
              <a:t>МАОУ «ЦО №7» г. Нижняя Салда</a:t>
            </a:r>
          </a:p>
          <a:p>
            <a:endParaRPr lang="ru-RU" dirty="0"/>
          </a:p>
        </p:txBody>
      </p:sp>
    </p:spTree>
    <p:extLst>
      <p:ext uri="{BB962C8B-B14F-4D97-AF65-F5344CB8AC3E}">
        <p14:creationId xmlns:p14="http://schemas.microsoft.com/office/powerpoint/2010/main" val="129604652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92925" y="461554"/>
            <a:ext cx="6403157" cy="175074"/>
          </a:xfrm>
        </p:spPr>
        <p:txBody>
          <a:bodyPr>
            <a:normAutofit fontScale="90000"/>
          </a:bodyPr>
          <a:lstStyle/>
          <a:p>
            <a:pPr algn="ctr"/>
            <a:r>
              <a:rPr lang="ru-RU" sz="2800" b="1" dirty="0" smtClean="0">
                <a:latin typeface="Times New Roman" panose="02020603050405020304" pitchFamily="18" charset="0"/>
                <a:cs typeface="Times New Roman" panose="02020603050405020304" pitchFamily="18" charset="0"/>
              </a:rPr>
              <a:t>Результаты эксперимента</a:t>
            </a:r>
            <a:endParaRPr lang="ru-RU" sz="2800" b="1" dirty="0">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6639" y="1307915"/>
            <a:ext cx="3811237" cy="4723318"/>
          </a:xfrm>
          <a:prstGeom prst="rect">
            <a:avLst/>
          </a:prstGeom>
        </p:spPr>
      </p:pic>
      <p:pic>
        <p:nvPicPr>
          <p:cNvPr id="3" name="Рисунок 2"/>
          <p:cNvPicPr>
            <a:picLocks noChangeAspect="1"/>
          </p:cNvPicPr>
          <p:nvPr/>
        </p:nvPicPr>
        <p:blipFill>
          <a:blip r:embed="rId3"/>
          <a:stretch>
            <a:fillRect/>
          </a:stretch>
        </p:blipFill>
        <p:spPr>
          <a:xfrm>
            <a:off x="4618892" y="2303105"/>
            <a:ext cx="2614246" cy="2298391"/>
          </a:xfrm>
          <a:prstGeom prst="rect">
            <a:avLst/>
          </a:prstGeom>
        </p:spPr>
      </p:pic>
      <p:sp>
        <p:nvSpPr>
          <p:cNvPr id="8" name="Прямоугольник 7"/>
          <p:cNvSpPr/>
          <p:nvPr/>
        </p:nvSpPr>
        <p:spPr>
          <a:xfrm rot="10800000" flipH="1" flipV="1">
            <a:off x="4792222" y="5434148"/>
            <a:ext cx="2244302" cy="369332"/>
          </a:xfrm>
          <a:prstGeom prst="rect">
            <a:avLst/>
          </a:prstGeom>
        </p:spPr>
        <p:txBody>
          <a:bodyPr wrap="square">
            <a:spAutoFit/>
          </a:bodyPr>
          <a:lstStyle/>
          <a:p>
            <a:pPr algn="ctr"/>
            <a:r>
              <a:rPr lang="ru-RU" dirty="0">
                <a:latin typeface="Times New Roman" panose="02020603050405020304" pitchFamily="18" charset="0"/>
                <a:cs typeface="Times New Roman" panose="02020603050405020304" pitchFamily="18" charset="0"/>
              </a:rPr>
              <a:t>Инфузории</a:t>
            </a:r>
          </a:p>
        </p:txBody>
      </p:sp>
      <p:pic>
        <p:nvPicPr>
          <p:cNvPr id="11" name="Рисунок 10"/>
          <p:cNvPicPr>
            <a:picLocks noChangeAspect="1"/>
          </p:cNvPicPr>
          <p:nvPr/>
        </p:nvPicPr>
        <p:blipFill>
          <a:blip r:embed="rId4"/>
          <a:stretch>
            <a:fillRect/>
          </a:stretch>
        </p:blipFill>
        <p:spPr>
          <a:xfrm>
            <a:off x="7526215" y="1202995"/>
            <a:ext cx="4414428" cy="5338482"/>
          </a:xfrm>
          <a:prstGeom prst="rect">
            <a:avLst/>
          </a:prstGeom>
        </p:spPr>
      </p:pic>
    </p:spTree>
    <p:extLst>
      <p:ext uri="{BB962C8B-B14F-4D97-AF65-F5344CB8AC3E}">
        <p14:creationId xmlns:p14="http://schemas.microsoft.com/office/powerpoint/2010/main" val="155002237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312838" y="335785"/>
            <a:ext cx="8911687" cy="1280890"/>
          </a:xfrm>
        </p:spPr>
        <p:txBody>
          <a:bodyPr>
            <a:normAutofit/>
          </a:bodyPr>
          <a:lstStyle/>
          <a:p>
            <a:pPr algn="ctr"/>
            <a:r>
              <a:rPr lang="ru-RU" sz="2800" b="1" dirty="0" smtClean="0">
                <a:latin typeface="Times New Roman" panose="02020603050405020304" pitchFamily="18" charset="0"/>
                <a:cs typeface="Times New Roman" panose="02020603050405020304" pitchFamily="18" charset="0"/>
              </a:rPr>
              <a:t>Анкета</a:t>
            </a:r>
            <a:endParaRPr lang="ru-RU" sz="2800" b="1"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1746422" y="1532238"/>
            <a:ext cx="9758190" cy="4378984"/>
          </a:xfrm>
        </p:spPr>
        <p:txBody>
          <a:bodyPr>
            <a:normAutofit/>
          </a:bodyPr>
          <a:lstStyle/>
          <a:p>
            <a:r>
              <a:rPr lang="ru-RU" sz="2800" dirty="0">
                <a:latin typeface="Times New Roman" panose="02020603050405020304" pitchFamily="18" charset="0"/>
                <a:cs typeface="Times New Roman" panose="02020603050405020304" pitchFamily="18" charset="0"/>
              </a:rPr>
              <a:t>1.Какие виды простейших вы знаете?</a:t>
            </a:r>
          </a:p>
          <a:p>
            <a:r>
              <a:rPr lang="ru-RU" sz="2800" dirty="0">
                <a:latin typeface="Times New Roman" panose="02020603050405020304" pitchFamily="18" charset="0"/>
                <a:cs typeface="Times New Roman" panose="02020603050405020304" pitchFamily="18" charset="0"/>
              </a:rPr>
              <a:t>2.Видели ли вы простейших?</a:t>
            </a:r>
          </a:p>
          <a:p>
            <a:r>
              <a:rPr lang="ru-RU" sz="2800" dirty="0">
                <a:latin typeface="Times New Roman" panose="02020603050405020304" pitchFamily="18" charset="0"/>
                <a:cs typeface="Times New Roman" panose="02020603050405020304" pitchFamily="18" charset="0"/>
              </a:rPr>
              <a:t>3.Каково значение простейших?</a:t>
            </a:r>
          </a:p>
          <a:p>
            <a:r>
              <a:rPr lang="ru-RU" sz="2800" dirty="0">
                <a:latin typeface="Times New Roman" panose="02020603050405020304" pitchFamily="18" charset="0"/>
                <a:cs typeface="Times New Roman" panose="02020603050405020304" pitchFamily="18" charset="0"/>
              </a:rPr>
              <a:t>4.Как вы думаете, а на столько ли просты простейшие?</a:t>
            </a:r>
          </a:p>
          <a:p>
            <a:r>
              <a:rPr lang="ru-RU" sz="2800" dirty="0">
                <a:latin typeface="Times New Roman" panose="02020603050405020304" pitchFamily="18" charset="0"/>
                <a:cs typeface="Times New Roman" panose="02020603050405020304" pitchFamily="18" charset="0"/>
              </a:rPr>
              <a:t>5.Можно ли вырастить простейшие дома</a:t>
            </a:r>
            <a:r>
              <a:rPr lang="ru-RU" sz="2800" dirty="0" smtClean="0">
                <a:latin typeface="Times New Roman" panose="02020603050405020304" pitchFamily="18" charset="0"/>
                <a:cs typeface="Times New Roman" panose="02020603050405020304" pitchFamily="18" charset="0"/>
              </a:rPr>
              <a:t>?</a:t>
            </a:r>
          </a:p>
          <a:p>
            <a:endParaRPr lang="ru-RU" sz="2800" dirty="0">
              <a:latin typeface="Times New Roman" panose="02020603050405020304" pitchFamily="18" charset="0"/>
              <a:cs typeface="Times New Roman" panose="02020603050405020304" pitchFamily="18" charset="0"/>
            </a:endParaRPr>
          </a:p>
          <a:p>
            <a:endParaRPr lang="ru-RU"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945314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sz="2800" b="1" dirty="0">
                <a:latin typeface="Times New Roman" panose="02020603050405020304" pitchFamily="18" charset="0"/>
                <a:cs typeface="Times New Roman" panose="02020603050405020304" pitchFamily="18" charset="0"/>
              </a:rPr>
              <a:t>1.Какие виды простейших вы знаете?</a:t>
            </a:r>
            <a:br>
              <a:rPr lang="ru-RU" sz="2800" b="1" dirty="0">
                <a:latin typeface="Times New Roman" panose="02020603050405020304" pitchFamily="18" charset="0"/>
                <a:cs typeface="Times New Roman" panose="02020603050405020304" pitchFamily="18" charset="0"/>
              </a:rPr>
            </a:br>
            <a:endParaRPr lang="ru-RU" sz="2800" b="1" dirty="0"/>
          </a:p>
        </p:txBody>
      </p:sp>
      <p:graphicFrame>
        <p:nvGraphicFramePr>
          <p:cNvPr id="4" name="Содержимое 3"/>
          <p:cNvGraphicFramePr>
            <a:graphicFrameLocks noGrp="1"/>
          </p:cNvGraphicFramePr>
          <p:nvPr>
            <p:ph idx="1"/>
          </p:nvPr>
        </p:nvGraphicFramePr>
        <p:xfrm>
          <a:off x="2485292" y="1512277"/>
          <a:ext cx="9019321" cy="4958861"/>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37381836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sz="2800" b="1" dirty="0">
                <a:latin typeface="Times New Roman" panose="02020603050405020304" pitchFamily="18" charset="0"/>
                <a:cs typeface="Times New Roman" panose="02020603050405020304" pitchFamily="18" charset="0"/>
              </a:rPr>
              <a:t>2.Видели ли вы простейших?</a:t>
            </a:r>
            <a:br>
              <a:rPr lang="ru-RU" sz="2800" b="1" dirty="0">
                <a:latin typeface="Times New Roman" panose="02020603050405020304" pitchFamily="18" charset="0"/>
                <a:cs typeface="Times New Roman" panose="02020603050405020304" pitchFamily="18" charset="0"/>
              </a:rPr>
            </a:br>
            <a:endParaRPr lang="ru-RU" sz="2800" b="1" dirty="0"/>
          </a:p>
        </p:txBody>
      </p:sp>
      <p:graphicFrame>
        <p:nvGraphicFramePr>
          <p:cNvPr id="4" name="Содержимое 3"/>
          <p:cNvGraphicFramePr>
            <a:graphicFrameLocks noGrp="1"/>
          </p:cNvGraphicFramePr>
          <p:nvPr>
            <p:ph idx="1"/>
          </p:nvPr>
        </p:nvGraphicFramePr>
        <p:xfrm>
          <a:off x="1395046" y="1570892"/>
          <a:ext cx="10109568" cy="4994031"/>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6566186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sz="2800" b="1" dirty="0">
                <a:latin typeface="Times New Roman" panose="02020603050405020304" pitchFamily="18" charset="0"/>
                <a:cs typeface="Times New Roman" panose="02020603050405020304" pitchFamily="18" charset="0"/>
              </a:rPr>
              <a:t>3.Каково значение простейших?</a:t>
            </a:r>
            <a:br>
              <a:rPr lang="ru-RU" sz="2800" b="1" dirty="0">
                <a:latin typeface="Times New Roman" panose="02020603050405020304" pitchFamily="18" charset="0"/>
                <a:cs typeface="Times New Roman" panose="02020603050405020304" pitchFamily="18" charset="0"/>
              </a:rPr>
            </a:br>
            <a:endParaRPr lang="ru-RU" sz="2800" b="1" dirty="0"/>
          </a:p>
        </p:txBody>
      </p:sp>
      <p:graphicFrame>
        <p:nvGraphicFramePr>
          <p:cNvPr id="6" name="Содержимое 5"/>
          <p:cNvGraphicFramePr>
            <a:graphicFrameLocks noGrp="1"/>
          </p:cNvGraphicFramePr>
          <p:nvPr>
            <p:ph idx="1"/>
          </p:nvPr>
        </p:nvGraphicFramePr>
        <p:xfrm>
          <a:off x="2155459" y="1336431"/>
          <a:ext cx="8915400" cy="527538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4773323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pPr algn="ctr"/>
            <a:r>
              <a:rPr lang="ru-RU" sz="2800" b="1" dirty="0">
                <a:latin typeface="Times New Roman" panose="02020603050405020304" pitchFamily="18" charset="0"/>
                <a:cs typeface="Times New Roman" panose="02020603050405020304" pitchFamily="18" charset="0"/>
              </a:rPr>
              <a:t>4.Как вы думаете, а на столько ли просты простейшие?</a:t>
            </a:r>
            <a:br>
              <a:rPr lang="ru-RU" sz="2800" b="1" dirty="0">
                <a:latin typeface="Times New Roman" panose="02020603050405020304" pitchFamily="18" charset="0"/>
                <a:cs typeface="Times New Roman" panose="02020603050405020304" pitchFamily="18" charset="0"/>
              </a:rPr>
            </a:br>
            <a:endParaRPr lang="ru-RU" sz="2800" b="1" dirty="0">
              <a:latin typeface="Times New Roman" panose="02020603050405020304" pitchFamily="18" charset="0"/>
              <a:cs typeface="Times New Roman" panose="02020603050405020304" pitchFamily="18" charset="0"/>
            </a:endParaRPr>
          </a:p>
        </p:txBody>
      </p:sp>
      <p:graphicFrame>
        <p:nvGraphicFramePr>
          <p:cNvPr id="4" name="Содержимое 3"/>
          <p:cNvGraphicFramePr>
            <a:graphicFrameLocks noGrp="1"/>
          </p:cNvGraphicFramePr>
          <p:nvPr>
            <p:ph idx="1"/>
          </p:nvPr>
        </p:nvGraphicFramePr>
        <p:xfrm>
          <a:off x="949569" y="1664678"/>
          <a:ext cx="10332305" cy="4935414"/>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56665615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sz="2800" b="1" dirty="0">
                <a:latin typeface="Times New Roman" panose="02020603050405020304" pitchFamily="18" charset="0"/>
                <a:cs typeface="Times New Roman" panose="02020603050405020304" pitchFamily="18" charset="0"/>
              </a:rPr>
              <a:t>5.Можно ли вырастить простейшие дома?</a:t>
            </a:r>
            <a:br>
              <a:rPr lang="ru-RU" sz="2800" b="1" dirty="0">
                <a:latin typeface="Times New Roman" panose="02020603050405020304" pitchFamily="18" charset="0"/>
                <a:cs typeface="Times New Roman" panose="02020603050405020304" pitchFamily="18" charset="0"/>
              </a:rPr>
            </a:br>
            <a:endParaRPr lang="ru-RU" sz="2800" b="1" dirty="0"/>
          </a:p>
        </p:txBody>
      </p:sp>
      <p:graphicFrame>
        <p:nvGraphicFramePr>
          <p:cNvPr id="4" name="Содержимое 3"/>
          <p:cNvGraphicFramePr>
            <a:graphicFrameLocks noGrp="1"/>
          </p:cNvGraphicFramePr>
          <p:nvPr>
            <p:ph idx="1"/>
          </p:nvPr>
        </p:nvGraphicFramePr>
        <p:xfrm>
          <a:off x="715108" y="1453663"/>
          <a:ext cx="10789505" cy="48768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78639984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92925" y="525256"/>
            <a:ext cx="8911687" cy="1280890"/>
          </a:xfrm>
        </p:spPr>
        <p:txBody>
          <a:bodyPr>
            <a:normAutofit/>
          </a:bodyPr>
          <a:lstStyle/>
          <a:p>
            <a:r>
              <a:rPr lang="ru-RU" sz="2800" b="1" dirty="0" smtClean="0">
                <a:latin typeface="Times New Roman" panose="02020603050405020304" pitchFamily="18" charset="0"/>
                <a:cs typeface="Times New Roman" panose="02020603050405020304" pitchFamily="18" charset="0"/>
              </a:rPr>
              <a:t>Заключение</a:t>
            </a:r>
            <a:endParaRPr lang="ru-RU" sz="2800" b="1"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2232454" y="1178011"/>
            <a:ext cx="9272158" cy="4733211"/>
          </a:xfrm>
        </p:spPr>
        <p:txBody>
          <a:bodyPr>
            <a:normAutofit/>
          </a:bodyPr>
          <a:lstStyle/>
          <a:p>
            <a:pPr algn="just"/>
            <a:r>
              <a:rPr lang="ru-RU" sz="2800" dirty="0">
                <a:latin typeface="Times New Roman" panose="02020603050405020304" pitchFamily="18" charset="0"/>
                <a:cs typeface="Times New Roman" panose="02020603050405020304" pitchFamily="18" charset="0"/>
              </a:rPr>
              <a:t>В ходе проведенного исследования были изучены разные источники информации, что позволило узнать о том, как многообразен мир простейших и какие необходимы условия для их выращивания дома. </a:t>
            </a:r>
          </a:p>
        </p:txBody>
      </p:sp>
      <p:pic>
        <p:nvPicPr>
          <p:cNvPr id="5" name="Рисунок 4"/>
          <p:cNvPicPr>
            <a:picLocks noChangeAspect="1"/>
          </p:cNvPicPr>
          <p:nvPr/>
        </p:nvPicPr>
        <p:blipFill>
          <a:blip r:embed="rId2"/>
          <a:stretch>
            <a:fillRect/>
          </a:stretch>
        </p:blipFill>
        <p:spPr>
          <a:xfrm>
            <a:off x="4715143" y="3006810"/>
            <a:ext cx="4667250" cy="3695243"/>
          </a:xfrm>
          <a:prstGeom prst="rect">
            <a:avLst/>
          </a:prstGeom>
        </p:spPr>
      </p:pic>
    </p:spTree>
    <p:extLst>
      <p:ext uri="{BB962C8B-B14F-4D97-AF65-F5344CB8AC3E}">
        <p14:creationId xmlns:p14="http://schemas.microsoft.com/office/powerpoint/2010/main" val="116733072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sz="2800" b="1" dirty="0" smtClean="0">
                <a:latin typeface="Times New Roman" panose="02020603050405020304" pitchFamily="18" charset="0"/>
                <a:cs typeface="Times New Roman" panose="02020603050405020304" pitchFamily="18" charset="0"/>
              </a:rPr>
              <a:t>Спасибо за внимание!</a:t>
            </a:r>
            <a:endParaRPr lang="ru-RU" sz="2800" b="1" dirty="0">
              <a:latin typeface="Times New Roman" panose="02020603050405020304" pitchFamily="18" charset="0"/>
              <a:cs typeface="Times New Roman" panose="02020603050405020304" pitchFamily="18" charset="0"/>
            </a:endParaRPr>
          </a:p>
        </p:txBody>
      </p:sp>
      <p:pic>
        <p:nvPicPr>
          <p:cNvPr id="4" name="Объект 3"/>
          <p:cNvPicPr>
            <a:picLocks noGrp="1" noChangeAspect="1"/>
          </p:cNvPicPr>
          <p:nvPr>
            <p:ph idx="1"/>
          </p:nvPr>
        </p:nvPicPr>
        <p:blipFill>
          <a:blip r:embed="rId2"/>
          <a:stretch>
            <a:fillRect/>
          </a:stretch>
        </p:blipFill>
        <p:spPr>
          <a:xfrm>
            <a:off x="3890942" y="1482811"/>
            <a:ext cx="6315652" cy="4525971"/>
          </a:xfrm>
          <a:prstGeom prst="rect">
            <a:avLst/>
          </a:prstGeom>
        </p:spPr>
      </p:pic>
    </p:spTree>
    <p:extLst>
      <p:ext uri="{BB962C8B-B14F-4D97-AF65-F5344CB8AC3E}">
        <p14:creationId xmlns:p14="http://schemas.microsoft.com/office/powerpoint/2010/main" val="22748835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92925" y="624109"/>
            <a:ext cx="8911687" cy="1682485"/>
          </a:xfrm>
        </p:spPr>
        <p:txBody>
          <a:bodyPr>
            <a:normAutofit/>
          </a:bodyPr>
          <a:lstStyle/>
          <a:p>
            <a:r>
              <a:rPr lang="ru-RU" sz="2800" b="1" dirty="0" smtClean="0">
                <a:latin typeface="Times New Roman" panose="02020603050405020304" pitchFamily="18" charset="0"/>
                <a:cs typeface="Times New Roman" panose="02020603050405020304" pitchFamily="18" charset="0"/>
              </a:rPr>
              <a:t>Цель:</a:t>
            </a:r>
            <a:r>
              <a:rPr lang="ru-RU" sz="2800" dirty="0" smtClean="0">
                <a:latin typeface="Times New Roman" panose="02020603050405020304" pitchFamily="18" charset="0"/>
                <a:cs typeface="Times New Roman" panose="02020603050405020304" pitchFamily="18" charset="0"/>
              </a:rPr>
              <a:t> Изучить </a:t>
            </a:r>
            <a:r>
              <a:rPr lang="ru-RU" sz="2800" dirty="0">
                <a:latin typeface="Times New Roman" panose="02020603050405020304" pitchFamily="18" charset="0"/>
                <a:cs typeface="Times New Roman" panose="02020603050405020304" pitchFamily="18" charset="0"/>
              </a:rPr>
              <a:t>особенности жизнедеятельности простейших и вырастить простейших в домашних условиях</a:t>
            </a:r>
          </a:p>
        </p:txBody>
      </p:sp>
      <p:sp>
        <p:nvSpPr>
          <p:cNvPr id="5" name="Прямоугольник 4"/>
          <p:cNvSpPr/>
          <p:nvPr/>
        </p:nvSpPr>
        <p:spPr>
          <a:xfrm>
            <a:off x="1013254" y="1882770"/>
            <a:ext cx="10598450" cy="3323987"/>
          </a:xfrm>
          <a:prstGeom prst="rect">
            <a:avLst/>
          </a:prstGeom>
        </p:spPr>
        <p:txBody>
          <a:bodyPr wrap="square">
            <a:spAutoFit/>
          </a:bodyPr>
          <a:lstStyle/>
          <a:p>
            <a:pPr algn="just">
              <a:lnSpc>
                <a:spcPct val="150000"/>
              </a:lnSpc>
              <a:spcAft>
                <a:spcPts val="0"/>
              </a:spcAft>
            </a:pPr>
            <a:r>
              <a:rPr lang="ru-RU" sz="2800" b="1" dirty="0" smtClean="0">
                <a:solidFill>
                  <a:srgbClr val="181818"/>
                </a:solidFill>
                <a:latin typeface="Times New Roman" panose="02020603050405020304" pitchFamily="18" charset="0"/>
                <a:ea typeface="Times New Roman" panose="02020603050405020304" pitchFamily="18" charset="0"/>
              </a:rPr>
              <a:t>Задачи:</a:t>
            </a:r>
          </a:p>
          <a:p>
            <a:pPr algn="just">
              <a:spcAft>
                <a:spcPts val="0"/>
              </a:spcAft>
            </a:pPr>
            <a:r>
              <a:rPr lang="ru-RU" sz="2800" dirty="0" smtClean="0">
                <a:solidFill>
                  <a:srgbClr val="181818"/>
                </a:solidFill>
                <a:latin typeface="Times New Roman" panose="02020603050405020304" pitchFamily="18" charset="0"/>
                <a:ea typeface="Times New Roman" panose="02020603050405020304" pitchFamily="18" charset="0"/>
              </a:rPr>
              <a:t>1.Изучить </a:t>
            </a:r>
            <a:r>
              <a:rPr lang="ru-RU" sz="2800" dirty="0">
                <a:solidFill>
                  <a:srgbClr val="181818"/>
                </a:solidFill>
                <a:latin typeface="Times New Roman" panose="02020603050405020304" pitchFamily="18" charset="0"/>
                <a:ea typeface="Times New Roman" panose="02020603050405020304" pitchFamily="18" charset="0"/>
              </a:rPr>
              <a:t>строение простейших</a:t>
            </a:r>
            <a:endParaRPr lang="ru-RU" sz="2800" dirty="0">
              <a:latin typeface="Times New Roman" panose="02020603050405020304" pitchFamily="18" charset="0"/>
              <a:ea typeface="Times New Roman" panose="02020603050405020304" pitchFamily="18" charset="0"/>
            </a:endParaRPr>
          </a:p>
          <a:p>
            <a:pPr algn="just">
              <a:spcAft>
                <a:spcPts val="0"/>
              </a:spcAft>
            </a:pPr>
            <a:r>
              <a:rPr lang="ru-RU" sz="2800" dirty="0">
                <a:solidFill>
                  <a:srgbClr val="181818"/>
                </a:solidFill>
                <a:latin typeface="Times New Roman" panose="02020603050405020304" pitchFamily="18" charset="0"/>
                <a:ea typeface="Times New Roman" panose="02020603050405020304" pitchFamily="18" charset="0"/>
              </a:rPr>
              <a:t>2.Познакомиться с многообразием и значением простейших</a:t>
            </a:r>
            <a:endParaRPr lang="ru-RU" sz="2800" dirty="0">
              <a:latin typeface="Times New Roman" panose="02020603050405020304" pitchFamily="18" charset="0"/>
              <a:ea typeface="Times New Roman" panose="02020603050405020304" pitchFamily="18" charset="0"/>
            </a:endParaRPr>
          </a:p>
          <a:p>
            <a:pPr algn="just">
              <a:spcAft>
                <a:spcPts val="0"/>
              </a:spcAft>
            </a:pPr>
            <a:r>
              <a:rPr lang="ru-RU" sz="2800" dirty="0">
                <a:solidFill>
                  <a:srgbClr val="181818"/>
                </a:solidFill>
                <a:latin typeface="Times New Roman" panose="02020603050405020304" pitchFamily="18" charset="0"/>
                <a:ea typeface="Times New Roman" panose="02020603050405020304" pitchFamily="18" charset="0"/>
              </a:rPr>
              <a:t>3.Вырастить простейших в разных условиях</a:t>
            </a:r>
            <a:endParaRPr lang="ru-RU" sz="2800" dirty="0">
              <a:latin typeface="Times New Roman" panose="02020603050405020304" pitchFamily="18" charset="0"/>
              <a:ea typeface="Times New Roman" panose="02020603050405020304" pitchFamily="18" charset="0"/>
            </a:endParaRPr>
          </a:p>
          <a:p>
            <a:pPr algn="just">
              <a:spcAft>
                <a:spcPts val="0"/>
              </a:spcAft>
            </a:pPr>
            <a:r>
              <a:rPr lang="ru-RU" sz="2800" dirty="0">
                <a:solidFill>
                  <a:srgbClr val="181818"/>
                </a:solidFill>
                <a:latin typeface="Times New Roman" panose="02020603050405020304" pitchFamily="18" charset="0"/>
                <a:ea typeface="Times New Roman" panose="02020603050405020304" pitchFamily="18" charset="0"/>
              </a:rPr>
              <a:t>4.Провести анкетирование одноклассников </a:t>
            </a:r>
            <a:endParaRPr lang="ru-RU" sz="2800" dirty="0" smtClean="0">
              <a:solidFill>
                <a:srgbClr val="181818"/>
              </a:solidFill>
              <a:latin typeface="Times New Roman" panose="02020603050405020304" pitchFamily="18" charset="0"/>
              <a:ea typeface="Times New Roman" panose="02020603050405020304" pitchFamily="18" charset="0"/>
            </a:endParaRPr>
          </a:p>
          <a:p>
            <a:pPr algn="just">
              <a:spcAft>
                <a:spcPts val="0"/>
              </a:spcAft>
            </a:pPr>
            <a:r>
              <a:rPr lang="ru-RU" sz="2800" dirty="0" smtClean="0">
                <a:solidFill>
                  <a:srgbClr val="181818"/>
                </a:solidFill>
                <a:latin typeface="Times New Roman" panose="02020603050405020304" pitchFamily="18" charset="0"/>
                <a:ea typeface="Times New Roman" panose="02020603050405020304" pitchFamily="18" charset="0"/>
              </a:rPr>
              <a:t>о </a:t>
            </a:r>
            <a:r>
              <a:rPr lang="ru-RU" sz="2800" dirty="0">
                <a:solidFill>
                  <a:srgbClr val="181818"/>
                </a:solidFill>
                <a:latin typeface="Times New Roman" panose="02020603050405020304" pitchFamily="18" charset="0"/>
                <a:ea typeface="Times New Roman" panose="02020603050405020304" pitchFamily="18" charset="0"/>
              </a:rPr>
              <a:t>простейших</a:t>
            </a:r>
            <a:endParaRPr lang="ru-RU" sz="2800" dirty="0">
              <a:latin typeface="Times New Roman" panose="02020603050405020304" pitchFamily="18" charset="0"/>
              <a:ea typeface="Times New Roman" panose="02020603050405020304" pitchFamily="18" charset="0"/>
            </a:endParaRPr>
          </a:p>
          <a:p>
            <a:pPr algn="just">
              <a:spcAft>
                <a:spcPts val="0"/>
              </a:spcAft>
            </a:pPr>
            <a:r>
              <a:rPr lang="ru-RU" sz="2800" dirty="0">
                <a:solidFill>
                  <a:srgbClr val="181818"/>
                </a:solidFill>
                <a:latin typeface="Times New Roman" panose="02020603050405020304" pitchFamily="18" charset="0"/>
                <a:ea typeface="Times New Roman" panose="02020603050405020304" pitchFamily="18" charset="0"/>
              </a:rPr>
              <a:t>5.Обобщить и сделать выводы по теме</a:t>
            </a:r>
            <a:endParaRPr lang="ru-RU" sz="2800" dirty="0">
              <a:effectLst/>
              <a:latin typeface="Times New Roman" panose="02020603050405020304" pitchFamily="18" charset="0"/>
              <a:ea typeface="Times New Roman" panose="02020603050405020304" pitchFamily="18" charset="0"/>
            </a:endParaRPr>
          </a:p>
        </p:txBody>
      </p:sp>
      <p:pic>
        <p:nvPicPr>
          <p:cNvPr id="6" name="Рисунок 5"/>
          <p:cNvPicPr>
            <a:picLocks noChangeAspect="1"/>
          </p:cNvPicPr>
          <p:nvPr/>
        </p:nvPicPr>
        <p:blipFill>
          <a:blip r:embed="rId2"/>
          <a:stretch>
            <a:fillRect/>
          </a:stretch>
        </p:blipFill>
        <p:spPr>
          <a:xfrm>
            <a:off x="8184763" y="3764692"/>
            <a:ext cx="3426941" cy="2603156"/>
          </a:xfrm>
          <a:prstGeom prst="rect">
            <a:avLst/>
          </a:prstGeom>
        </p:spPr>
      </p:pic>
    </p:spTree>
    <p:extLst>
      <p:ext uri="{BB962C8B-B14F-4D97-AF65-F5344CB8AC3E}">
        <p14:creationId xmlns:p14="http://schemas.microsoft.com/office/powerpoint/2010/main" val="1757459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23089" y="152754"/>
            <a:ext cx="9824093" cy="726268"/>
          </a:xfrm>
        </p:spPr>
        <p:txBody>
          <a:bodyPr>
            <a:noAutofit/>
          </a:bodyPr>
          <a:lstStyle/>
          <a:p>
            <a:r>
              <a:rPr lang="ru-RU" sz="2800" b="1" dirty="0" smtClean="0">
                <a:latin typeface="Times New Roman" panose="02020603050405020304" pitchFamily="18" charset="0"/>
                <a:cs typeface="Times New Roman" panose="02020603050405020304" pitchFamily="18" charset="0"/>
              </a:rPr>
              <a:t>Объект исследования</a:t>
            </a:r>
            <a:r>
              <a:rPr lang="ru-RU" sz="2800" dirty="0" smtClean="0">
                <a:latin typeface="Times New Roman" panose="02020603050405020304" pitchFamily="18" charset="0"/>
                <a:cs typeface="Times New Roman" panose="02020603050405020304" pitchFamily="18" charset="0"/>
              </a:rPr>
              <a:t>: </a:t>
            </a:r>
            <a:r>
              <a:rPr lang="ru-RU" sz="2800" dirty="0" smtClean="0">
                <a:solidFill>
                  <a:srgbClr val="181818"/>
                </a:solidFill>
                <a:latin typeface="Times New Roman" panose="02020603050405020304" pitchFamily="18" charset="0"/>
                <a:ea typeface="Times New Roman" panose="02020603050405020304" pitchFamily="18" charset="0"/>
                <a:cs typeface="Times New Roman" panose="02020603050405020304" pitchFamily="18" charset="0"/>
              </a:rPr>
              <a:t>простейшие </a:t>
            </a:r>
            <a:r>
              <a:rPr lang="ru-RU" sz="2800" dirty="0">
                <a:solidFill>
                  <a:srgbClr val="181818"/>
                </a:solidFill>
                <a:latin typeface="Times New Roman" panose="02020603050405020304" pitchFamily="18" charset="0"/>
                <a:ea typeface="Times New Roman" panose="02020603050405020304" pitchFamily="18" charset="0"/>
                <a:cs typeface="Times New Roman" panose="02020603050405020304" pitchFamily="18" charset="0"/>
              </a:rPr>
              <a:t>микроорганизмы</a:t>
            </a:r>
            <a:r>
              <a:rPr lang="ru-RU" sz="2800" dirty="0">
                <a:latin typeface="Times New Roman" panose="02020603050405020304" pitchFamily="18" charset="0"/>
                <a:ea typeface="Times New Roman" panose="02020603050405020304" pitchFamily="18" charset="0"/>
                <a:cs typeface="Times New Roman" panose="02020603050405020304" pitchFamily="18" charset="0"/>
              </a:rPr>
              <a:t/>
            </a:r>
            <a:br>
              <a:rPr lang="ru-RU" sz="2800" dirty="0">
                <a:latin typeface="Times New Roman" panose="02020603050405020304" pitchFamily="18" charset="0"/>
                <a:ea typeface="Times New Roman" panose="02020603050405020304" pitchFamily="18" charset="0"/>
                <a:cs typeface="Times New Roman" panose="02020603050405020304" pitchFamily="18" charset="0"/>
              </a:rPr>
            </a:br>
            <a:endParaRPr lang="ru-RU" sz="28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1614616" y="794742"/>
            <a:ext cx="9889996" cy="5693866"/>
          </a:xfrm>
          <a:prstGeom prst="rect">
            <a:avLst/>
          </a:prstGeom>
        </p:spPr>
        <p:txBody>
          <a:bodyPr wrap="square">
            <a:spAutoFit/>
          </a:bodyPr>
          <a:lstStyle/>
          <a:p>
            <a:pPr algn="just">
              <a:spcAft>
                <a:spcPts val="0"/>
              </a:spcAft>
            </a:pPr>
            <a:r>
              <a:rPr lang="ru-RU" sz="2800" b="1" dirty="0" smtClean="0">
                <a:solidFill>
                  <a:srgbClr val="181818"/>
                </a:solidFill>
                <a:latin typeface="Times New Roman" panose="02020603050405020304" pitchFamily="18" charset="0"/>
                <a:ea typeface="Times New Roman" panose="02020603050405020304" pitchFamily="18" charset="0"/>
                <a:cs typeface="Times New Roman" panose="02020603050405020304" pitchFamily="18" charset="0"/>
              </a:rPr>
              <a:t>Предмет исследования</a:t>
            </a:r>
            <a:r>
              <a:rPr lang="ru-RU" sz="2800" dirty="0">
                <a:solidFill>
                  <a:srgbClr val="181818"/>
                </a:solidFill>
                <a:latin typeface="Times New Roman" panose="02020603050405020304" pitchFamily="18" charset="0"/>
                <a:ea typeface="Times New Roman" panose="02020603050405020304" pitchFamily="18" charset="0"/>
                <a:cs typeface="Times New Roman" panose="02020603050405020304" pitchFamily="18" charset="0"/>
              </a:rPr>
              <a:t>: многообразие и жизнедеятельность </a:t>
            </a:r>
            <a:r>
              <a:rPr lang="ru-RU" sz="2800" dirty="0" smtClean="0">
                <a:solidFill>
                  <a:srgbClr val="181818"/>
                </a:solidFill>
                <a:latin typeface="Times New Roman" panose="02020603050405020304" pitchFamily="18" charset="0"/>
                <a:ea typeface="Times New Roman" panose="02020603050405020304" pitchFamily="18" charset="0"/>
                <a:cs typeface="Times New Roman" panose="02020603050405020304" pitchFamily="18" charset="0"/>
              </a:rPr>
              <a:t>простейших.</a:t>
            </a:r>
          </a:p>
          <a:p>
            <a:pPr algn="just">
              <a:spcAft>
                <a:spcPts val="0"/>
              </a:spcAft>
            </a:pPr>
            <a:endParaRPr lang="ru-RU" sz="2800" dirty="0" smtClean="0">
              <a:solidFill>
                <a:srgbClr val="181818"/>
              </a:solidFill>
              <a:latin typeface="Times New Roman" panose="02020603050405020304" pitchFamily="18" charset="0"/>
              <a:ea typeface="Times New Roman" panose="02020603050405020304" pitchFamily="18" charset="0"/>
              <a:cs typeface="Times New Roman" panose="02020603050405020304" pitchFamily="18" charset="0"/>
            </a:endParaRPr>
          </a:p>
          <a:p>
            <a:pPr algn="just">
              <a:spcAft>
                <a:spcPts val="0"/>
              </a:spcAft>
            </a:pPr>
            <a:endParaRPr lang="ru-RU" sz="2800" dirty="0" smtClean="0">
              <a:solidFill>
                <a:srgbClr val="181818"/>
              </a:solidFill>
              <a:latin typeface="Times New Roman" panose="02020603050405020304" pitchFamily="18" charset="0"/>
              <a:ea typeface="Times New Roman" panose="02020603050405020304" pitchFamily="18" charset="0"/>
              <a:cs typeface="Times New Roman" panose="02020603050405020304" pitchFamily="18" charset="0"/>
            </a:endParaRPr>
          </a:p>
          <a:p>
            <a:pPr algn="just">
              <a:spcAft>
                <a:spcPts val="0"/>
              </a:spcAft>
            </a:pPr>
            <a:endParaRPr lang="ru-RU" sz="2800" dirty="0">
              <a:solidFill>
                <a:srgbClr val="181818"/>
              </a:solidFill>
              <a:latin typeface="Times New Roman" panose="02020603050405020304" pitchFamily="18" charset="0"/>
              <a:ea typeface="Times New Roman" panose="02020603050405020304" pitchFamily="18" charset="0"/>
              <a:cs typeface="Times New Roman" panose="02020603050405020304" pitchFamily="18" charset="0"/>
            </a:endParaRPr>
          </a:p>
          <a:p>
            <a:pPr algn="just">
              <a:spcAft>
                <a:spcPts val="0"/>
              </a:spcAft>
            </a:pPr>
            <a:endParaRPr lang="ru-RU" sz="2800" dirty="0">
              <a:latin typeface="Times New Roman" panose="02020603050405020304" pitchFamily="18" charset="0"/>
              <a:ea typeface="Times New Roman" panose="02020603050405020304" pitchFamily="18" charset="0"/>
              <a:cs typeface="Times New Roman" panose="02020603050405020304" pitchFamily="18" charset="0"/>
            </a:endParaRPr>
          </a:p>
          <a:p>
            <a:pPr algn="just">
              <a:spcAft>
                <a:spcPts val="0"/>
              </a:spcAft>
            </a:pPr>
            <a:r>
              <a:rPr lang="ru-RU" sz="2800" b="1" dirty="0">
                <a:solidFill>
                  <a:srgbClr val="181818"/>
                </a:solidFill>
                <a:latin typeface="Times New Roman" panose="02020603050405020304" pitchFamily="18" charset="0"/>
                <a:ea typeface="Calibri" panose="020F0502020204030204" pitchFamily="34" charset="0"/>
                <a:cs typeface="Times New Roman" panose="02020603050405020304" pitchFamily="18" charset="0"/>
              </a:rPr>
              <a:t>Методы исследования: </a:t>
            </a:r>
            <a:r>
              <a:rPr lang="ru-RU" sz="2800" dirty="0">
                <a:latin typeface="Times New Roman" panose="02020603050405020304" pitchFamily="18" charset="0"/>
                <a:ea typeface="Times New Roman" panose="02020603050405020304" pitchFamily="18" charset="0"/>
                <a:cs typeface="Times New Roman" panose="02020603050405020304" pitchFamily="18" charset="0"/>
              </a:rPr>
              <a:t>наблюдение, эксперимент, анкетирование анализ полученных данных.</a:t>
            </a:r>
            <a:endParaRPr lang="ru-RU" sz="2800" dirty="0">
              <a:latin typeface="Times New Roman" panose="02020603050405020304" pitchFamily="18" charset="0"/>
              <a:ea typeface="Calibri" panose="020F0502020204030204" pitchFamily="34" charset="0"/>
              <a:cs typeface="Times New Roman" panose="02020603050405020304" pitchFamily="18" charset="0"/>
            </a:endParaRPr>
          </a:p>
          <a:p>
            <a:pPr algn="just">
              <a:spcAft>
                <a:spcPts val="0"/>
              </a:spcAft>
            </a:pPr>
            <a:r>
              <a:rPr lang="ru-RU" sz="2800" b="1" dirty="0">
                <a:solidFill>
                  <a:srgbClr val="181818"/>
                </a:solidFill>
                <a:latin typeface="Times New Roman" panose="02020603050405020304" pitchFamily="18" charset="0"/>
                <a:ea typeface="Times New Roman" panose="02020603050405020304" pitchFamily="18" charset="0"/>
                <a:cs typeface="Times New Roman" panose="02020603050405020304" pitchFamily="18" charset="0"/>
              </a:rPr>
              <a:t>Практическая значимость работы</a:t>
            </a:r>
            <a:r>
              <a:rPr lang="ru-RU" sz="2800" dirty="0">
                <a:solidFill>
                  <a:srgbClr val="181818"/>
                </a:solidFill>
                <a:latin typeface="Times New Roman" panose="02020603050405020304" pitchFamily="18" charset="0"/>
                <a:ea typeface="Times New Roman" panose="02020603050405020304" pitchFamily="18" charset="0"/>
                <a:cs typeface="Times New Roman" panose="02020603050405020304" pitchFamily="18" charset="0"/>
              </a:rPr>
              <a:t> заключается в том, что полученные знания в ходе исследования я смогу применить на уроках биологии в, а также приобретя аквариум в ближайшем будущем, смогу сама вырастить простейших, которые являются отличным кормом </a:t>
            </a:r>
            <a:r>
              <a:rPr lang="ru-RU" sz="2800" dirty="0" smtClean="0">
                <a:solidFill>
                  <a:srgbClr val="181818"/>
                </a:solidFill>
                <a:latin typeface="Times New Roman" panose="02020603050405020304" pitchFamily="18" charset="0"/>
                <a:ea typeface="Times New Roman" panose="02020603050405020304" pitchFamily="18" charset="0"/>
                <a:cs typeface="Times New Roman" panose="02020603050405020304" pitchFamily="18" charset="0"/>
              </a:rPr>
              <a:t>для мальков </a:t>
            </a:r>
            <a:r>
              <a:rPr lang="ru-RU" sz="2800" dirty="0">
                <a:solidFill>
                  <a:srgbClr val="181818"/>
                </a:solidFill>
                <a:latin typeface="Times New Roman" panose="02020603050405020304" pitchFamily="18" charset="0"/>
                <a:ea typeface="Times New Roman" panose="02020603050405020304" pitchFamily="18" charset="0"/>
                <a:cs typeface="Times New Roman" panose="02020603050405020304" pitchFamily="18" charset="0"/>
              </a:rPr>
              <a:t>рыб.</a:t>
            </a:r>
            <a:endParaRPr lang="ru-RU" sz="2800"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pic>
        <p:nvPicPr>
          <p:cNvPr id="5" name="Рисунок 4"/>
          <p:cNvPicPr>
            <a:picLocks noChangeAspect="1"/>
          </p:cNvPicPr>
          <p:nvPr/>
        </p:nvPicPr>
        <p:blipFill>
          <a:blip r:embed="rId2"/>
          <a:stretch>
            <a:fillRect/>
          </a:stretch>
        </p:blipFill>
        <p:spPr>
          <a:xfrm>
            <a:off x="4176584" y="1375719"/>
            <a:ext cx="3352800" cy="2042983"/>
          </a:xfrm>
          <a:prstGeom prst="rect">
            <a:avLst/>
          </a:prstGeom>
        </p:spPr>
      </p:pic>
    </p:spTree>
    <p:extLst>
      <p:ext uri="{BB962C8B-B14F-4D97-AF65-F5344CB8AC3E}">
        <p14:creationId xmlns:p14="http://schemas.microsoft.com/office/powerpoint/2010/main" val="27132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084173" y="313039"/>
            <a:ext cx="8853132" cy="954107"/>
          </a:xfrm>
          <a:prstGeom prst="rect">
            <a:avLst/>
          </a:prstGeom>
        </p:spPr>
        <p:txBody>
          <a:bodyPr wrap="square">
            <a:spAutoFit/>
          </a:bodyPr>
          <a:lstStyle/>
          <a:p>
            <a:pPr algn="just"/>
            <a:r>
              <a:rPr lang="ru-RU" sz="2800" b="1" dirty="0">
                <a:solidFill>
                  <a:srgbClr val="181818"/>
                </a:solidFill>
                <a:latin typeface="Times New Roman" panose="02020603050405020304" pitchFamily="18" charset="0"/>
                <a:ea typeface="Calibri" panose="020F0502020204030204" pitchFamily="34" charset="0"/>
                <a:cs typeface="Times New Roman" panose="02020603050405020304" pitchFamily="18" charset="0"/>
              </a:rPr>
              <a:t>Простейшие</a:t>
            </a:r>
            <a:r>
              <a:rPr lang="ru-RU" sz="2800" dirty="0">
                <a:solidFill>
                  <a:srgbClr val="181818"/>
                </a:solidFill>
                <a:latin typeface="Times New Roman" panose="02020603050405020304" pitchFamily="18" charset="0"/>
                <a:ea typeface="Calibri" panose="020F0502020204030204" pitchFamily="34" charset="0"/>
                <a:cs typeface="Times New Roman" panose="02020603050405020304" pitchFamily="18" charset="0"/>
              </a:rPr>
              <a:t> – это микроорганизмы, тело которых состоит из одной клетки. </a:t>
            </a:r>
            <a:endParaRPr lang="ru-RU" sz="2800" dirty="0">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a:blip r:embed="rId2"/>
          <a:stretch>
            <a:fillRect/>
          </a:stretch>
        </p:blipFill>
        <p:spPr>
          <a:xfrm>
            <a:off x="2078388" y="1326292"/>
            <a:ext cx="9223926" cy="4761470"/>
          </a:xfrm>
          <a:prstGeom prst="rect">
            <a:avLst/>
          </a:prstGeom>
        </p:spPr>
      </p:pic>
    </p:spTree>
    <p:extLst>
      <p:ext uri="{BB962C8B-B14F-4D97-AF65-F5344CB8AC3E}">
        <p14:creationId xmlns:p14="http://schemas.microsoft.com/office/powerpoint/2010/main" val="23407353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59757" y="238424"/>
            <a:ext cx="8911687" cy="544172"/>
          </a:xfrm>
        </p:spPr>
        <p:txBody>
          <a:bodyPr>
            <a:normAutofit/>
          </a:bodyPr>
          <a:lstStyle/>
          <a:p>
            <a:pPr algn="ctr"/>
            <a:r>
              <a:rPr lang="ru-RU" sz="2800" b="1" dirty="0" smtClean="0">
                <a:latin typeface="Times New Roman" panose="02020603050405020304" pitchFamily="18" charset="0"/>
                <a:cs typeface="Times New Roman" panose="02020603050405020304" pitchFamily="18" charset="0"/>
              </a:rPr>
              <a:t>Строение простейших</a:t>
            </a:r>
            <a:endParaRPr lang="ru-RU" sz="2800" b="1"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1458097" y="782596"/>
            <a:ext cx="10046515" cy="5128627"/>
          </a:xfrm>
        </p:spPr>
        <p:txBody>
          <a:bodyPr>
            <a:normAutofit/>
          </a:bodyPr>
          <a:lstStyle/>
          <a:p>
            <a:pPr algn="just"/>
            <a:r>
              <a:rPr lang="ru-RU" sz="2800" dirty="0">
                <a:latin typeface="Times New Roman" panose="02020603050405020304" pitchFamily="18" charset="0"/>
                <a:cs typeface="Times New Roman" panose="02020603050405020304" pitchFamily="18" charset="0"/>
              </a:rPr>
              <a:t>Строение простейших чрезвычайно разнообразно, но все они обладают чертами, характерными для организации и функции клетки. Общим в строении являются два основных компонента тела – цитоплазма и ядро.</a:t>
            </a:r>
          </a:p>
          <a:p>
            <a:pPr algn="just"/>
            <a:endParaRPr lang="ru-RU" sz="2800" dirty="0">
              <a:latin typeface="Times New Roman" panose="02020603050405020304" pitchFamily="18" charset="0"/>
              <a:cs typeface="Times New Roman" panose="02020603050405020304" pitchFamily="18" charset="0"/>
            </a:endParaRPr>
          </a:p>
        </p:txBody>
      </p:sp>
      <p:pic>
        <p:nvPicPr>
          <p:cNvPr id="5" name="Рисунок 4"/>
          <p:cNvPicPr>
            <a:picLocks noChangeAspect="1"/>
          </p:cNvPicPr>
          <p:nvPr/>
        </p:nvPicPr>
        <p:blipFill>
          <a:blip r:embed="rId2"/>
          <a:stretch>
            <a:fillRect/>
          </a:stretch>
        </p:blipFill>
        <p:spPr>
          <a:xfrm>
            <a:off x="2331309" y="2561968"/>
            <a:ext cx="7778702" cy="4025233"/>
          </a:xfrm>
          <a:prstGeom prst="rect">
            <a:avLst/>
          </a:prstGeom>
        </p:spPr>
      </p:pic>
    </p:spTree>
    <p:extLst>
      <p:ext uri="{BB962C8B-B14F-4D97-AF65-F5344CB8AC3E}">
        <p14:creationId xmlns:p14="http://schemas.microsoft.com/office/powerpoint/2010/main" val="24224534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92925" y="239471"/>
            <a:ext cx="8911687" cy="658453"/>
          </a:xfrm>
        </p:spPr>
        <p:txBody>
          <a:bodyPr>
            <a:normAutofit/>
          </a:bodyPr>
          <a:lstStyle/>
          <a:p>
            <a:pPr algn="ctr"/>
            <a:r>
              <a:rPr lang="ru-RU" sz="2800" b="1" dirty="0" smtClean="0">
                <a:latin typeface="Times New Roman" panose="02020603050405020304" pitchFamily="18" charset="0"/>
                <a:cs typeface="Times New Roman" panose="02020603050405020304" pitchFamily="18" charset="0"/>
              </a:rPr>
              <a:t>Жизнедеятельность Простейших</a:t>
            </a:r>
            <a:endParaRPr lang="ru-RU" sz="2800" b="1"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1400432" y="832023"/>
            <a:ext cx="10104179" cy="3863545"/>
          </a:xfrm>
        </p:spPr>
        <p:txBody>
          <a:bodyPr>
            <a:normAutofit/>
          </a:bodyPr>
          <a:lstStyle/>
          <a:p>
            <a:pPr algn="just"/>
            <a:r>
              <a:rPr lang="ru-RU" sz="2800" dirty="0">
                <a:latin typeface="Times New Roman" panose="02020603050405020304" pitchFamily="18" charset="0"/>
                <a:cs typeface="Times New Roman" panose="02020603050405020304" pitchFamily="18" charset="0"/>
              </a:rPr>
              <a:t>Подавляющее большинство простейших – гетеротрофы. Их пищей могут служить бактерии, детрит, соки и кровь организма хозяина (для паразитов). Непереваренные остатки удаляются через порошицу или через любое место клетки. Через сократительные вакуоли осуществляется осмотическая регуляция, удаляются продукты обмена. Дыхание происходит через всю поверхность клетки. Размножение простейших происходит половым или бесполым путем. </a:t>
            </a:r>
          </a:p>
        </p:txBody>
      </p:sp>
      <p:pic>
        <p:nvPicPr>
          <p:cNvPr id="4" name="Рисунок 3"/>
          <p:cNvPicPr>
            <a:picLocks noChangeAspect="1"/>
          </p:cNvPicPr>
          <p:nvPr/>
        </p:nvPicPr>
        <p:blipFill rotWithShape="1">
          <a:blip r:embed="rId2"/>
          <a:srcRect l="17430" t="17424"/>
          <a:stretch/>
        </p:blipFill>
        <p:spPr>
          <a:xfrm>
            <a:off x="3468130" y="4390767"/>
            <a:ext cx="5338119" cy="2302476"/>
          </a:xfrm>
          <a:prstGeom prst="rect">
            <a:avLst/>
          </a:prstGeom>
        </p:spPr>
      </p:pic>
    </p:spTree>
    <p:extLst>
      <p:ext uri="{BB962C8B-B14F-4D97-AF65-F5344CB8AC3E}">
        <p14:creationId xmlns:p14="http://schemas.microsoft.com/office/powerpoint/2010/main" val="30469362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22929" y="201706"/>
            <a:ext cx="9581684" cy="1033970"/>
          </a:xfrm>
        </p:spPr>
        <p:txBody>
          <a:bodyPr>
            <a:normAutofit/>
          </a:bodyPr>
          <a:lstStyle/>
          <a:p>
            <a:pPr algn="ctr"/>
            <a:r>
              <a:rPr lang="ru-RU" sz="2800" b="1" dirty="0">
                <a:latin typeface="Times New Roman" panose="02020603050405020304" pitchFamily="18" charset="0"/>
                <a:cs typeface="Times New Roman" panose="02020603050405020304" pitchFamily="18" charset="0"/>
              </a:rPr>
              <a:t>Простейшие делятся на  4 класса: Саркодовые, Жгутиковые, Споровики и Инфузории.</a:t>
            </a:r>
          </a:p>
        </p:txBody>
      </p:sp>
      <p:sp>
        <p:nvSpPr>
          <p:cNvPr id="3" name="Объект 2"/>
          <p:cNvSpPr>
            <a:spLocks noGrp="1"/>
          </p:cNvSpPr>
          <p:nvPr>
            <p:ph idx="1"/>
          </p:nvPr>
        </p:nvSpPr>
        <p:spPr/>
        <p:txBody>
          <a:bodyPr/>
          <a:lstStyle/>
          <a:p>
            <a:endParaRPr lang="ru-RU"/>
          </a:p>
        </p:txBody>
      </p:sp>
      <p:pic>
        <p:nvPicPr>
          <p:cNvPr id="4" name="Рисунок 3"/>
          <p:cNvPicPr>
            <a:picLocks noChangeAspect="1"/>
          </p:cNvPicPr>
          <p:nvPr/>
        </p:nvPicPr>
        <p:blipFill>
          <a:blip r:embed="rId2"/>
          <a:stretch>
            <a:fillRect/>
          </a:stretch>
        </p:blipFill>
        <p:spPr>
          <a:xfrm>
            <a:off x="2161941" y="1112107"/>
            <a:ext cx="9103659" cy="5488989"/>
          </a:xfrm>
          <a:prstGeom prst="rect">
            <a:avLst/>
          </a:prstGeom>
        </p:spPr>
      </p:pic>
    </p:spTree>
    <p:extLst>
      <p:ext uri="{BB962C8B-B14F-4D97-AF65-F5344CB8AC3E}">
        <p14:creationId xmlns:p14="http://schemas.microsoft.com/office/powerpoint/2010/main" val="28162082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75013" y="637557"/>
            <a:ext cx="10254036" cy="1280890"/>
          </a:xfrm>
        </p:spPr>
        <p:txBody>
          <a:bodyPr>
            <a:normAutofit/>
          </a:bodyPr>
          <a:lstStyle/>
          <a:p>
            <a:r>
              <a:rPr lang="ru-RU" sz="2800" b="1" dirty="0">
                <a:latin typeface="Times New Roman" panose="02020603050405020304" pitchFamily="18" charset="0"/>
                <a:cs typeface="Times New Roman" panose="02020603050405020304" pitchFamily="18" charset="0"/>
              </a:rPr>
              <a:t>Культивирование</a:t>
            </a:r>
            <a:r>
              <a:rPr lang="ru-RU" sz="2800" dirty="0">
                <a:latin typeface="Times New Roman" panose="02020603050405020304" pitchFamily="18" charset="0"/>
                <a:cs typeface="Times New Roman" panose="02020603050405020304" pitchFamily="18" charset="0"/>
              </a:rPr>
              <a:t> — разведение, выращивание, микроорганизмов в искусственных условиях. </a:t>
            </a:r>
          </a:p>
        </p:txBody>
      </p:sp>
      <p:pic>
        <p:nvPicPr>
          <p:cNvPr id="4" name="Объект 3"/>
          <p:cNvPicPr>
            <a:picLocks noGrp="1" noChangeAspect="1"/>
          </p:cNvPicPr>
          <p:nvPr>
            <p:ph idx="1"/>
          </p:nvPr>
        </p:nvPicPr>
        <p:blipFill>
          <a:blip r:embed="rId2"/>
          <a:stretch>
            <a:fillRect/>
          </a:stretch>
        </p:blipFill>
        <p:spPr>
          <a:xfrm>
            <a:off x="1535723" y="1895000"/>
            <a:ext cx="2647466" cy="2862559"/>
          </a:xfrm>
          <a:prstGeom prst="rect">
            <a:avLst/>
          </a:prstGeom>
        </p:spPr>
      </p:pic>
      <p:pic>
        <p:nvPicPr>
          <p:cNvPr id="8" name="Рисунок 7"/>
          <p:cNvPicPr>
            <a:picLocks noChangeAspect="1"/>
          </p:cNvPicPr>
          <p:nvPr/>
        </p:nvPicPr>
        <p:blipFill>
          <a:blip r:embed="rId3"/>
          <a:srcRect b="23001"/>
          <a:stretch>
            <a:fillRect/>
          </a:stretch>
        </p:blipFill>
        <p:spPr>
          <a:xfrm rot="16200000">
            <a:off x="4520591" y="2822289"/>
            <a:ext cx="2699656" cy="2983345"/>
          </a:xfrm>
          <a:prstGeom prst="rect">
            <a:avLst/>
          </a:prstGeom>
        </p:spPr>
      </p:pic>
      <p:pic>
        <p:nvPicPr>
          <p:cNvPr id="9" name="Рисунок 8"/>
          <p:cNvPicPr>
            <a:picLocks noChangeAspect="1"/>
          </p:cNvPicPr>
          <p:nvPr/>
        </p:nvPicPr>
        <p:blipFill>
          <a:blip r:embed="rId4">
            <a:extLst>
              <a:ext uri="{28A0092B-C50C-407E-A947-70E740481C1C}">
                <a14:useLocalDpi xmlns:a14="http://schemas.microsoft.com/office/drawing/2010/main" val="0"/>
              </a:ext>
            </a:extLst>
          </a:blip>
          <a:srcRect l="10547" r="5858" b="22369"/>
          <a:stretch>
            <a:fillRect/>
          </a:stretch>
        </p:blipFill>
        <p:spPr>
          <a:xfrm rot="16200000">
            <a:off x="7457347" y="3623899"/>
            <a:ext cx="2954217" cy="2646474"/>
          </a:xfrm>
          <a:prstGeom prst="rect">
            <a:avLst/>
          </a:prstGeom>
        </p:spPr>
      </p:pic>
    </p:spTree>
    <p:extLst>
      <p:ext uri="{BB962C8B-B14F-4D97-AF65-F5344CB8AC3E}">
        <p14:creationId xmlns:p14="http://schemas.microsoft.com/office/powerpoint/2010/main" val="27452343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255521" y="226424"/>
            <a:ext cx="8316685" cy="740228"/>
          </a:xfrm>
        </p:spPr>
        <p:txBody>
          <a:bodyPr>
            <a:normAutofit/>
          </a:bodyPr>
          <a:lstStyle/>
          <a:p>
            <a:pPr algn="ctr"/>
            <a:r>
              <a:rPr lang="ru-RU" sz="2800" b="1" dirty="0" smtClean="0">
                <a:latin typeface="Times New Roman" panose="02020603050405020304" pitchFamily="18" charset="0"/>
                <a:cs typeface="Times New Roman" panose="02020603050405020304" pitchFamily="18" charset="0"/>
              </a:rPr>
              <a:t>Подготовка к эксперименту</a:t>
            </a:r>
            <a:endParaRPr lang="ru-RU" sz="2800" b="1" dirty="0">
              <a:latin typeface="Times New Roman" panose="02020603050405020304" pitchFamily="18" charset="0"/>
              <a:cs typeface="Times New Roman" panose="02020603050405020304" pitchFamily="18" charset="0"/>
            </a:endParaRPr>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73669" y="1114697"/>
            <a:ext cx="3830147" cy="5321272"/>
          </a:xfrm>
          <a:prstGeom prst="rect">
            <a:avLst/>
          </a:prstGeom>
        </p:spPr>
      </p:pic>
      <p:pic>
        <p:nvPicPr>
          <p:cNvPr id="6" name="Объект 5"/>
          <p:cNvPicPr>
            <a:picLocks noGrp="1" noChangeAspect="1"/>
          </p:cNvPicPr>
          <p:nvPr>
            <p:ph idx="1"/>
          </p:nvPr>
        </p:nvPicPr>
        <p:blipFill>
          <a:blip r:embed="rId3"/>
          <a:stretch>
            <a:fillRect/>
          </a:stretch>
        </p:blipFill>
        <p:spPr>
          <a:xfrm>
            <a:off x="7101961" y="1216865"/>
            <a:ext cx="4201765" cy="5219103"/>
          </a:xfrm>
          <a:prstGeom prst="rect">
            <a:avLst/>
          </a:prstGeom>
        </p:spPr>
      </p:pic>
    </p:spTree>
    <p:extLst>
      <p:ext uri="{BB962C8B-B14F-4D97-AF65-F5344CB8AC3E}">
        <p14:creationId xmlns:p14="http://schemas.microsoft.com/office/powerpoint/2010/main" val="2045479637"/>
      </p:ext>
    </p:extLst>
  </p:cSld>
  <p:clrMapOvr>
    <a:masterClrMapping/>
  </p:clrMapOvr>
</p:sld>
</file>

<file path=ppt/theme/theme1.xml><?xml version="1.0" encoding="utf-8"?>
<a:theme xmlns:a="http://schemas.openxmlformats.org/drawingml/2006/main" name="Легкий дым">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docProps/app.xml><?xml version="1.0" encoding="utf-8"?>
<Properties xmlns="http://schemas.openxmlformats.org/officeDocument/2006/extended-properties" xmlns:vt="http://schemas.openxmlformats.org/officeDocument/2006/docPropsVTypes">
  <Template>Wisp</Template>
  <TotalTime>331</TotalTime>
  <Words>337</Words>
  <Application>Microsoft Office PowerPoint</Application>
  <PresentationFormat>Широкоэкранный</PresentationFormat>
  <Paragraphs>46</Paragraphs>
  <Slides>18</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18</vt:i4>
      </vt:variant>
    </vt:vector>
  </HeadingPairs>
  <TitlesOfParts>
    <vt:vector size="24" baseType="lpstr">
      <vt:lpstr>Arial</vt:lpstr>
      <vt:lpstr>Calibri</vt:lpstr>
      <vt:lpstr>Century Gothic</vt:lpstr>
      <vt:lpstr>Times New Roman</vt:lpstr>
      <vt:lpstr>Wingdings 3</vt:lpstr>
      <vt:lpstr>Легкий дым</vt:lpstr>
      <vt:lpstr>Просты ли Простейшие?</vt:lpstr>
      <vt:lpstr>Цель: Изучить особенности жизнедеятельности простейших и вырастить простейших в домашних условиях</vt:lpstr>
      <vt:lpstr>Объект исследования: простейшие микроорганизмы </vt:lpstr>
      <vt:lpstr>Презентация PowerPoint</vt:lpstr>
      <vt:lpstr>Строение простейших</vt:lpstr>
      <vt:lpstr>Жизнедеятельность Простейших</vt:lpstr>
      <vt:lpstr>Простейшие делятся на  4 класса: Саркодовые, Жгутиковые, Споровики и Инфузории.</vt:lpstr>
      <vt:lpstr>Культивирование — разведение, выращивание, микроорганизмов в искусственных условиях. </vt:lpstr>
      <vt:lpstr>Подготовка к эксперименту</vt:lpstr>
      <vt:lpstr>Результаты эксперимента</vt:lpstr>
      <vt:lpstr>Анкета</vt:lpstr>
      <vt:lpstr>1.Какие виды простейших вы знаете? </vt:lpstr>
      <vt:lpstr>2.Видели ли вы простейших? </vt:lpstr>
      <vt:lpstr>3.Каково значение простейших? </vt:lpstr>
      <vt:lpstr>4.Как вы думаете, а на столько ли просты простейшие? </vt:lpstr>
      <vt:lpstr>5.Можно ли вырастить простейшие дома? </vt:lpstr>
      <vt:lpstr>Заключение</vt:lpstr>
      <vt:lpstr>Спасибо за внимание!</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Просты ли Простейшие?</dc:title>
  <dc:creator>Admin</dc:creator>
  <cp:lastModifiedBy>OEM</cp:lastModifiedBy>
  <cp:revision>22</cp:revision>
  <dcterms:created xsi:type="dcterms:W3CDTF">2022-02-28T18:33:16Z</dcterms:created>
  <dcterms:modified xsi:type="dcterms:W3CDTF">2022-03-11T07:01:44Z</dcterms:modified>
</cp:coreProperties>
</file>