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5" d="100"/>
          <a:sy n="95" d="100"/>
        </p:scale>
        <p:origin x="-444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E98AEE38-6EFA-41FE-9628-DD1D3F93E890}" type="datetimeFigureOut">
              <a:rPr lang="ru-RU" smtClean="0"/>
              <a:t>01.03.2024</a:t>
            </a:fld>
            <a:endParaRPr lang="ru-RU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92443F6F-9EAE-4B91-8417-1A0D1EF32263}" type="slidenum">
              <a:rPr lang="ru-RU" smtClean="0"/>
              <a:t>‹#›</a:t>
            </a:fld>
            <a:endParaRPr lang="ru-RU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8AEE38-6EFA-41FE-9628-DD1D3F93E890}" type="datetimeFigureOut">
              <a:rPr lang="ru-RU" smtClean="0"/>
              <a:t>01.03.2024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443F6F-9EAE-4B91-8417-1A0D1EF3226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8AEE38-6EFA-41FE-9628-DD1D3F93E890}" type="datetimeFigureOut">
              <a:rPr lang="ru-RU" smtClean="0"/>
              <a:t>01.03.2024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443F6F-9EAE-4B91-8417-1A0D1EF3226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8AEE38-6EFA-41FE-9628-DD1D3F93E890}" type="datetimeFigureOut">
              <a:rPr lang="ru-RU" smtClean="0"/>
              <a:t>01.03.2024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443F6F-9EAE-4B91-8417-1A0D1EF3226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8AEE38-6EFA-41FE-9628-DD1D3F93E890}" type="datetimeFigureOut">
              <a:rPr lang="ru-RU" smtClean="0"/>
              <a:t>01.03.2024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443F6F-9EAE-4B91-8417-1A0D1EF3226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8AEE38-6EFA-41FE-9628-DD1D3F93E890}" type="datetimeFigureOut">
              <a:rPr lang="ru-RU" smtClean="0"/>
              <a:t>01.03.2024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443F6F-9EAE-4B91-8417-1A0D1EF32263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8AEE38-6EFA-41FE-9628-DD1D3F93E890}" type="datetimeFigureOut">
              <a:rPr lang="ru-RU" smtClean="0"/>
              <a:t>01.03.2024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443F6F-9EAE-4B91-8417-1A0D1EF3226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8AEE38-6EFA-41FE-9628-DD1D3F93E890}" type="datetimeFigureOut">
              <a:rPr lang="ru-RU" smtClean="0"/>
              <a:t>01.03.2024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443F6F-9EAE-4B91-8417-1A0D1EF3226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8AEE38-6EFA-41FE-9628-DD1D3F93E890}" type="datetimeFigureOut">
              <a:rPr lang="ru-RU" smtClean="0"/>
              <a:t>01.03.2024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443F6F-9EAE-4B91-8417-1A0D1EF3226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8AEE38-6EFA-41FE-9628-DD1D3F93E890}" type="datetimeFigureOut">
              <a:rPr lang="ru-RU" smtClean="0"/>
              <a:t>01.03.2024</a:t>
            </a:fld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443F6F-9EAE-4B91-8417-1A0D1EF32263}" type="slidenum">
              <a:rPr lang="ru-RU" smtClean="0"/>
              <a:t>‹#›</a:t>
            </a:fld>
            <a:endParaRPr lang="ru-RU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8AEE38-6EFA-41FE-9628-DD1D3F93E890}" type="datetimeFigureOut">
              <a:rPr lang="ru-RU" smtClean="0"/>
              <a:t>01.03.2024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443F6F-9EAE-4B91-8417-1A0D1EF3226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E98AEE38-6EFA-41FE-9628-DD1D3F93E890}" type="datetimeFigureOut">
              <a:rPr lang="ru-RU" smtClean="0"/>
              <a:t>01.03.2024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92443F6F-9EAE-4B91-8417-1A0D1EF32263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716016" y="2554744"/>
            <a:ext cx="3385363" cy="1856336"/>
          </a:xfrm>
        </p:spPr>
        <p:txBody>
          <a:bodyPr>
            <a:normAutofit/>
          </a:bodyPr>
          <a:lstStyle/>
          <a:p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Тема исследования: «Десерт бланманже в произведениях А.С. Пушкина. «Барышня-крестьянка»</a:t>
            </a: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816232"/>
          </a:xfrm>
        </p:spPr>
        <p:txBody>
          <a:bodyPr>
            <a:normAutofit/>
          </a:bodyPr>
          <a:lstStyle/>
          <a:p>
            <a:r>
              <a:rPr lang="ru-RU" sz="1600" b="1" dirty="0" smtClean="0"/>
              <a:t>Участник:  </a:t>
            </a:r>
            <a:r>
              <a:rPr lang="ru-RU" sz="1600" dirty="0" smtClean="0"/>
              <a:t>Коротченко Алевтина Евгеньевна</a:t>
            </a:r>
          </a:p>
          <a:p>
            <a:r>
              <a:rPr lang="ru-RU" sz="1600" b="1" dirty="0" smtClean="0"/>
              <a:t>Научный руководитель: </a:t>
            </a:r>
            <a:r>
              <a:rPr lang="ru-RU" sz="1600" dirty="0" smtClean="0"/>
              <a:t>преподаватель русского языка и литературы Чистова Екатерина Сергеевна</a:t>
            </a:r>
            <a:endParaRPr lang="ru-RU" sz="16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07504" y="231031"/>
            <a:ext cx="4320480" cy="46474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Министерство образования Московской области ГАПОУ МО «Егорьевский техникум» </a:t>
            </a:r>
          </a:p>
          <a:p>
            <a:endParaRPr lang="ru-RU" dirty="0" smtClean="0"/>
          </a:p>
          <a:p>
            <a:r>
              <a:rPr lang="ru-RU" sz="2800" b="1" dirty="0" smtClean="0"/>
              <a:t>Региональная конференция на тему «Кулинарный репертуар в произведениях русской и зарубежной литературы» </a:t>
            </a:r>
            <a:endParaRPr lang="ru-RU" sz="2800" b="1" dirty="0"/>
          </a:p>
        </p:txBody>
      </p:sp>
      <p:pic>
        <p:nvPicPr>
          <p:cNvPr id="1028" name="Picture 4" descr="C:\Users\Чисьова Е С\Desktop\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1451" y="-671"/>
            <a:ext cx="3714964" cy="2736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4337928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48142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dirty="0">
                <a:solidFill>
                  <a:schemeClr val="tx1"/>
                </a:solidFill>
              </a:rPr>
              <a:t>Бланманже на обеде у Берестовых. "Барышня-крестьянка" А.С. Пушкин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ru-RU" b="1" i="1" dirty="0"/>
              <a:t>Бланманже - похожий на желе французский десерт, традиционно изготовляемый из миндального молока, сливок, сахара и загустителя (рисовой муки, крахмала либо желатина). Нечто, что могло напоминать бланманже, упоминалось в литературных источниках аж в 15 веке, но истинную популярность десерт обрел лишь в 19. А учитывая то, что в этом веке среди русского дворянства "было модно" все французское, то не удивительно, что бланманже вполне спокойно обосновалось на столах России.</a:t>
            </a:r>
          </a:p>
        </p:txBody>
      </p:sp>
    </p:spTree>
    <p:extLst>
      <p:ext uri="{BB962C8B-B14F-4D97-AF65-F5344CB8AC3E}">
        <p14:creationId xmlns:p14="http://schemas.microsoft.com/office/powerpoint/2010/main" val="37284989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9" y="332656"/>
            <a:ext cx="3240360" cy="5616624"/>
          </a:xfrm>
        </p:spPr>
        <p:txBody>
          <a:bodyPr>
            <a:noAutofit/>
          </a:bodyPr>
          <a:lstStyle/>
          <a:p>
            <a:pPr marL="68580" indent="0">
              <a:buNone/>
            </a:pPr>
            <a:endParaRPr lang="ru-RU" sz="1600" dirty="0"/>
          </a:p>
          <a:p>
            <a:r>
              <a:rPr lang="ru-RU" sz="1600" dirty="0" smtClean="0"/>
              <a:t>Тогда же бланманже упоминается у Салтыкова-Щедрина, Чехова, Пруткова и многих других. И это только русскоязычные писатели.</a:t>
            </a:r>
          </a:p>
          <a:p>
            <a:r>
              <a:rPr lang="ru-RU" sz="1600" dirty="0" smtClean="0"/>
              <a:t>С </a:t>
            </a:r>
            <a:r>
              <a:rPr lang="ru-RU" sz="1600" dirty="0"/>
              <a:t>началом 20 века популярность десерта несколько угасла, а если брать современность, то единственного </a:t>
            </a:r>
            <a:r>
              <a:rPr lang="ru-RU" sz="1600" dirty="0" err="1"/>
              <a:t>воспомнившего</a:t>
            </a:r>
            <a:r>
              <a:rPr lang="ru-RU" sz="1600" dirty="0"/>
              <a:t> о бланманже автора, которого я могу назвать, - это Джоан Роулинг. В "Гарри Поттере и кубке огня" на открытии турнира </a:t>
            </a:r>
            <a:r>
              <a:rPr lang="ru-RU" sz="1600" dirty="0" err="1"/>
              <a:t>Рон</a:t>
            </a:r>
            <a:r>
              <a:rPr lang="ru-RU" sz="1600" dirty="0"/>
              <a:t> пытается обратить внимание девушки, подвинув в ее сторону тарелку с этим французским десертом.</a:t>
            </a:r>
          </a:p>
        </p:txBody>
      </p:sp>
      <p:pic>
        <p:nvPicPr>
          <p:cNvPr id="2050" name="Picture 2" descr="C:\Users\Чисьова Е С\Desktop\7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1916832"/>
            <a:ext cx="5069985" cy="33766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831987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31160" y="908720"/>
            <a:ext cx="3401280" cy="5400600"/>
          </a:xfrm>
        </p:spPr>
        <p:txBody>
          <a:bodyPr>
            <a:normAutofit fontScale="32500" lnSpcReduction="20000"/>
          </a:bodyPr>
          <a:lstStyle/>
          <a:p>
            <a:pPr marL="68580" indent="0">
              <a:buNone/>
            </a:pPr>
            <a:r>
              <a:rPr lang="ru-RU" sz="5000" b="1" dirty="0"/>
              <a:t>А.С. Пушкин упоминает бланманже в своих произведениях не единожды. В "Евгении Онегине":</a:t>
            </a:r>
          </a:p>
          <a:p>
            <a:endParaRPr lang="ru-RU" sz="5000" b="1" dirty="0" smtClean="0"/>
          </a:p>
          <a:p>
            <a:pPr marL="68580" indent="0">
              <a:buNone/>
            </a:pPr>
            <a:endParaRPr lang="ru-RU" sz="2600" dirty="0"/>
          </a:p>
          <a:p>
            <a:pPr marL="68580" indent="0">
              <a:buNone/>
            </a:pPr>
            <a:r>
              <a:rPr lang="ru-RU" sz="2600" dirty="0"/>
              <a:t> </a:t>
            </a:r>
            <a:r>
              <a:rPr lang="ru-RU" sz="4900" dirty="0">
                <a:latin typeface="Times New Roman" pitchFamily="18" charset="0"/>
                <a:cs typeface="Times New Roman" pitchFamily="18" charset="0"/>
              </a:rPr>
              <a:t>Конечно, не один Евгений</a:t>
            </a:r>
          </a:p>
          <a:p>
            <a:pPr marL="68580" indent="0">
              <a:buNone/>
            </a:pPr>
            <a:r>
              <a:rPr lang="ru-RU" sz="4900" dirty="0">
                <a:latin typeface="Times New Roman" pitchFamily="18" charset="0"/>
                <a:cs typeface="Times New Roman" pitchFamily="18" charset="0"/>
              </a:rPr>
              <a:t>Смятенье Тани видеть мог;</a:t>
            </a:r>
          </a:p>
          <a:p>
            <a:pPr marL="68580" indent="0">
              <a:buNone/>
            </a:pPr>
            <a:r>
              <a:rPr lang="ru-RU" sz="4900" dirty="0">
                <a:latin typeface="Times New Roman" pitchFamily="18" charset="0"/>
                <a:cs typeface="Times New Roman" pitchFamily="18" charset="0"/>
              </a:rPr>
              <a:t>Но целью взоров и суждений</a:t>
            </a:r>
          </a:p>
          <a:p>
            <a:pPr marL="68580" indent="0">
              <a:buNone/>
            </a:pPr>
            <a:r>
              <a:rPr lang="ru-RU" sz="4900" dirty="0">
                <a:latin typeface="Times New Roman" pitchFamily="18" charset="0"/>
                <a:cs typeface="Times New Roman" pitchFamily="18" charset="0"/>
              </a:rPr>
              <a:t>В то время жирный был пирог</a:t>
            </a:r>
          </a:p>
          <a:p>
            <a:pPr marL="68580" indent="0">
              <a:buNone/>
            </a:pPr>
            <a:r>
              <a:rPr lang="ru-RU" sz="4900" dirty="0">
                <a:latin typeface="Times New Roman" pitchFamily="18" charset="0"/>
                <a:cs typeface="Times New Roman" pitchFamily="18" charset="0"/>
              </a:rPr>
              <a:t>(К несчастию, пересоленный);</a:t>
            </a:r>
          </a:p>
          <a:p>
            <a:pPr marL="68580" indent="0">
              <a:buNone/>
            </a:pPr>
            <a:r>
              <a:rPr lang="ru-RU" sz="4900" dirty="0">
                <a:latin typeface="Times New Roman" pitchFamily="18" charset="0"/>
                <a:cs typeface="Times New Roman" pitchFamily="18" charset="0"/>
              </a:rPr>
              <a:t>Да вот в бутылке засмоленной,</a:t>
            </a:r>
          </a:p>
          <a:p>
            <a:pPr marL="68580" indent="0">
              <a:buNone/>
            </a:pPr>
            <a:r>
              <a:rPr lang="ru-RU" sz="4900" dirty="0">
                <a:latin typeface="Times New Roman" pitchFamily="18" charset="0"/>
                <a:cs typeface="Times New Roman" pitchFamily="18" charset="0"/>
              </a:rPr>
              <a:t>Между жарким и </a:t>
            </a:r>
            <a:r>
              <a:rPr lang="ru-RU" sz="4900" dirty="0" err="1">
                <a:latin typeface="Times New Roman" pitchFamily="18" charset="0"/>
                <a:cs typeface="Times New Roman" pitchFamily="18" charset="0"/>
              </a:rPr>
              <a:t>блан-манже</a:t>
            </a:r>
            <a:r>
              <a:rPr lang="ru-RU" sz="4900" dirty="0"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marL="68580" indent="0">
              <a:buNone/>
            </a:pPr>
            <a:r>
              <a:rPr lang="ru-RU" sz="4900" dirty="0">
                <a:latin typeface="Times New Roman" pitchFamily="18" charset="0"/>
                <a:cs typeface="Times New Roman" pitchFamily="18" charset="0"/>
              </a:rPr>
              <a:t>Цимлянское несут уже;</a:t>
            </a:r>
          </a:p>
          <a:p>
            <a:pPr marL="68580" indent="0">
              <a:buNone/>
            </a:pPr>
            <a:r>
              <a:rPr lang="ru-RU" sz="4900" dirty="0">
                <a:latin typeface="Times New Roman" pitchFamily="18" charset="0"/>
                <a:cs typeface="Times New Roman" pitchFamily="18" charset="0"/>
              </a:rPr>
              <a:t>За ним строй рюмок узких, длинных,</a:t>
            </a:r>
          </a:p>
          <a:p>
            <a:pPr marL="68580" indent="0">
              <a:buNone/>
            </a:pPr>
            <a:r>
              <a:rPr lang="ru-RU" sz="4900" dirty="0">
                <a:latin typeface="Times New Roman" pitchFamily="18" charset="0"/>
                <a:cs typeface="Times New Roman" pitchFamily="18" charset="0"/>
              </a:rPr>
              <a:t>Подобно талии твоей,</a:t>
            </a:r>
          </a:p>
          <a:p>
            <a:pPr marL="68580" indent="0">
              <a:buNone/>
            </a:pPr>
            <a:r>
              <a:rPr lang="ru-RU" sz="4900" dirty="0" err="1">
                <a:latin typeface="Times New Roman" pitchFamily="18" charset="0"/>
                <a:cs typeface="Times New Roman" pitchFamily="18" charset="0"/>
              </a:rPr>
              <a:t>Зизи</a:t>
            </a:r>
            <a:r>
              <a:rPr lang="ru-RU" sz="4900" dirty="0">
                <a:latin typeface="Times New Roman" pitchFamily="18" charset="0"/>
                <a:cs typeface="Times New Roman" pitchFamily="18" charset="0"/>
              </a:rPr>
              <a:t>, кристалл души моей,</a:t>
            </a:r>
          </a:p>
          <a:p>
            <a:pPr marL="68580" indent="0">
              <a:buNone/>
            </a:pPr>
            <a:r>
              <a:rPr lang="ru-RU" sz="4900" dirty="0">
                <a:latin typeface="Times New Roman" pitchFamily="18" charset="0"/>
                <a:cs typeface="Times New Roman" pitchFamily="18" charset="0"/>
              </a:rPr>
              <a:t>Предмет стихов моих невинных,</a:t>
            </a:r>
          </a:p>
          <a:p>
            <a:pPr marL="68580" indent="0">
              <a:buNone/>
            </a:pPr>
            <a:r>
              <a:rPr lang="ru-RU" sz="4900" dirty="0">
                <a:latin typeface="Times New Roman" pitchFamily="18" charset="0"/>
                <a:cs typeface="Times New Roman" pitchFamily="18" charset="0"/>
              </a:rPr>
              <a:t>Любви приманчивый фиал,</a:t>
            </a:r>
          </a:p>
          <a:p>
            <a:pPr marL="68580" indent="0">
              <a:buNone/>
            </a:pPr>
            <a:r>
              <a:rPr lang="ru-RU" sz="4900" dirty="0">
                <a:latin typeface="Times New Roman" pitchFamily="18" charset="0"/>
                <a:cs typeface="Times New Roman" pitchFamily="18" charset="0"/>
              </a:rPr>
              <a:t>Ты, от кого я пьян бывал!</a:t>
            </a:r>
          </a:p>
        </p:txBody>
      </p:sp>
      <p:pic>
        <p:nvPicPr>
          <p:cNvPr id="3074" name="Picture 2" descr="C:\Users\Чисьова Е С\Desktop\1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628800"/>
            <a:ext cx="5023656" cy="33438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713668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836712"/>
            <a:ext cx="7024744" cy="1143000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chemeClr val="tx1"/>
                </a:solidFill>
              </a:rPr>
              <a:t>А также в "Барышне-крестьянке":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68580" indent="0">
              <a:buNone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Настя обещалась, а Лиза с нетерпением ожидала целый день ее возвращения. Вечером Настя явилась. «Ну, Лизавета Григорьевна, — сказала она, входя в комнату, — видела молодого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Берестова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; нагляделась довольно; целый день были вместе».</a:t>
            </a:r>
          </a:p>
          <a:p>
            <a:pPr marL="68580" indent="0">
              <a:buNone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— Как это? Расскажи, расскажи по порядку.</a:t>
            </a:r>
          </a:p>
          <a:p>
            <a:pPr marL="68580" indent="0">
              <a:buNone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— Извольте-с: пошли мы, я,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Анисья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Егоровна,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Ненила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, Дунька...</a:t>
            </a:r>
          </a:p>
          <a:p>
            <a:pPr marL="68580" indent="0">
              <a:buNone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— Хорошо, знаю. Ну потом?</a:t>
            </a:r>
          </a:p>
          <a:p>
            <a:pPr marL="68580" indent="0">
              <a:buNone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— Позвольте-с, расскажу всё по порядку. Вот пришли мы к самому обеду. Комната полна была народу. Были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колбинские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захарьевские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, приказчица с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дочерьми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хлупинские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...</a:t>
            </a:r>
          </a:p>
          <a:p>
            <a:pPr marL="68580" indent="0">
              <a:buNone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— Ну! а Берестов? — Погодите-с. Вот мы сели за стол, приказчица на первом месте, я подле нее... а дочери и надулись, да мне наплевать на них...</a:t>
            </a:r>
          </a:p>
          <a:p>
            <a:pPr marL="68580" indent="0">
              <a:buNone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— Ах, Настя, как ты скучна с вечными своими подробностями!</a:t>
            </a:r>
          </a:p>
          <a:p>
            <a:pPr marL="68580" indent="0">
              <a:buNone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— Да как же вы нетерпеливы! Ну вот вышли мы из-за стола... а сидели мы часа три, и обед был славный; пирожное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блан-манже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синее, красное и полосатое... Вот вышли мы из-за стола и пошли в сад играть в горелки, а молодой барин тут и явился.</a:t>
            </a:r>
          </a:p>
        </p:txBody>
      </p:sp>
    </p:spTree>
    <p:extLst>
      <p:ext uri="{BB962C8B-B14F-4D97-AF65-F5344CB8AC3E}">
        <p14:creationId xmlns:p14="http://schemas.microsoft.com/office/powerpoint/2010/main" val="30579076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Чисьова Е С\Desktop\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83" y="260648"/>
            <a:ext cx="8934378" cy="6264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794912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99592" y="764704"/>
            <a:ext cx="6921217" cy="5067925"/>
          </a:xfrm>
        </p:spPr>
        <p:txBody>
          <a:bodyPr>
            <a:normAutofit fontScale="40000" lnSpcReduction="20000"/>
          </a:bodyPr>
          <a:lstStyle/>
          <a:p>
            <a:pPr marL="68580" indent="0">
              <a:buNone/>
            </a:pPr>
            <a:endParaRPr lang="ru-RU" dirty="0"/>
          </a:p>
          <a:p>
            <a:pPr marL="68580" indent="0">
              <a:buNone/>
            </a:pPr>
            <a:r>
              <a:rPr lang="ru-RU" sz="4200" dirty="0">
                <a:latin typeface="Times New Roman" pitchFamily="18" charset="0"/>
                <a:cs typeface="Times New Roman" pitchFamily="18" charset="0"/>
              </a:rPr>
              <a:t>Итак, пора бы приступить к приготовлению синего, красного и полосатого "пирожного". И да, я где-то читала, что в 19 веке в Российской Империи не употреблялся собирательный термин "десерт", а все </a:t>
            </a:r>
            <a:r>
              <a:rPr lang="ru-RU" sz="4200" dirty="0" err="1">
                <a:latin typeface="Times New Roman" pitchFamily="18" charset="0"/>
                <a:cs typeface="Times New Roman" pitchFamily="18" charset="0"/>
              </a:rPr>
              <a:t>вкусняшки</a:t>
            </a:r>
            <a:r>
              <a:rPr lang="ru-RU" sz="4200" dirty="0">
                <a:latin typeface="Times New Roman" pitchFamily="18" charset="0"/>
                <a:cs typeface="Times New Roman" pitchFamily="18" charset="0"/>
              </a:rPr>
              <a:t> называли пирожными. Пирожное могло быть сухим (торты, пироги, запеканки) и мокрым (кисели, кремы, бланманже). Мы же наше "мокрое пирожное" будем готовить на крахмале, т.к. хоть желатин и был изобретен в середине 19 века, но в российские поварские руки он придет несколько позже. Мы ведь хотим попробовать бланманже таким, какое оно могло быть у Берестовых, не так ли?</a:t>
            </a:r>
          </a:p>
          <a:p>
            <a:pPr marL="68580" indent="0">
              <a:buNone/>
            </a:pPr>
            <a:endParaRPr lang="ru-RU" sz="4200" dirty="0">
              <a:latin typeface="Times New Roman" pitchFamily="18" charset="0"/>
              <a:cs typeface="Times New Roman" pitchFamily="18" charset="0"/>
            </a:endParaRPr>
          </a:p>
          <a:p>
            <a:pPr marL="68580" indent="0">
              <a:buNone/>
            </a:pPr>
            <a:r>
              <a:rPr lang="ru-RU" sz="4200" dirty="0">
                <a:latin typeface="Times New Roman" pitchFamily="18" charset="0"/>
                <a:cs typeface="Times New Roman" pitchFamily="18" charset="0"/>
              </a:rPr>
              <a:t>Также я буду использовать </a:t>
            </a:r>
            <a:r>
              <a:rPr lang="ru-RU" sz="4200" dirty="0" err="1">
                <a:latin typeface="Times New Roman" pitchFamily="18" charset="0"/>
                <a:cs typeface="Times New Roman" pitchFamily="18" charset="0"/>
              </a:rPr>
              <a:t>гелевые</a:t>
            </a:r>
            <a:r>
              <a:rPr lang="ru-RU" sz="4200" dirty="0">
                <a:latin typeface="Times New Roman" pitchFamily="18" charset="0"/>
                <a:cs typeface="Times New Roman" pitchFamily="18" charset="0"/>
              </a:rPr>
              <a:t> пищевые красители. Да, это уже мало пахнет стариной, но французы уже в то время добавляли в свои десерты искусственные красители, и, осмелюсь предположить, что повар Берестовых имел таковые в распоряжении, когда готовил французский десерт. И если красное бланманже можно получить путем добавления свекольного или ягодного сока, то у меня нет догадок, как было окрашено синее бланманже. Черника? Вряд ли, цвет был бы лиловый или фиолетовый. Отсюда и напрашивается вывод о каких-то специальных красителях. Если кто-то может меня поправить или предложить вариант натурального красителя синего цвета, мне будет интересно узнать.</a:t>
            </a:r>
          </a:p>
          <a:p>
            <a:pPr marL="6858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8636508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5576" y="548680"/>
            <a:ext cx="7632848" cy="5760640"/>
          </a:xfrm>
        </p:spPr>
        <p:txBody>
          <a:bodyPr>
            <a:noAutofit/>
          </a:bodyPr>
          <a:lstStyle/>
          <a:p>
            <a:pPr marL="68580" indent="0">
              <a:buNone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Рецепт очень прост. Берем:</a:t>
            </a:r>
          </a:p>
          <a:p>
            <a:pPr marL="68580" indent="0">
              <a:buNone/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68580" indent="0">
              <a:buNone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200 мл сливок (жирность от 30%)</a:t>
            </a:r>
          </a:p>
          <a:p>
            <a:pPr marL="68580" indent="0">
              <a:buNone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200 мл миндального молока</a:t>
            </a:r>
          </a:p>
          <a:p>
            <a:pPr marL="68580" indent="0">
              <a:buNone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90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гр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сахара</a:t>
            </a:r>
          </a:p>
          <a:p>
            <a:pPr marL="68580" indent="0">
              <a:buNone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3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ложки кукурузного крахмала</a:t>
            </a:r>
          </a:p>
          <a:p>
            <a:pPr marL="68580" indent="0">
              <a:buNone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ванильных сахар</a:t>
            </a:r>
          </a:p>
          <a:p>
            <a:pPr marL="68580" indent="0">
              <a:buNone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ягоды, ягодный сироп для декора и можно добавить также и в сам десерт перед застыванием (у меня черника + черничный сок)</a:t>
            </a:r>
          </a:p>
          <a:p>
            <a:pPr marL="68580" indent="0">
              <a:buNone/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68580" indent="0">
              <a:buNone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Примечание. Если не удалось найти миндальное молоко в продаже, то его можно сделать самим. А если не хочется заморачиваться, то можно взять обычное коровье молоко. Конечно, это уже будет совсем не то бланманже, но все равно будет вкусно.</a:t>
            </a:r>
          </a:p>
          <a:p>
            <a:pPr marL="68580" indent="0">
              <a:buNone/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68580" indent="0">
              <a:buNone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Соединяем 200 мл миндального молока и 150 мл сливок, ставим на плиту на небольшой огонь. В оставшихся 50 мл миндального молока растворяем крахмал. Когда смесь на плите начнет закипать, добавляем туда крахмальную смесь и варим 1-2 минуты до легкого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загустения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Затем оперативно снимаем с плиты, делим на части и окрашиваем каждую часть каплей красителя. У меня синий, красный, желтый, и часть я оставила белым. Наполняем формочки (я брала формочки для кексов, можно брать любые другие). Ждем остывания и ставим в холодильник часа на 4.</a:t>
            </a:r>
          </a:p>
          <a:p>
            <a:pPr marL="68580" indent="0">
              <a:buNone/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68580" indent="0">
              <a:buNone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Для полосатого бланманже я заливала треть формы белой массой, ставила на час в холодильник, потом красной - снова в холодильник на час и под конец желтой. Перед очередным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залитием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сливочно-миндальную массу нужного цвета немного прогревала и давала остыть.</a:t>
            </a:r>
          </a:p>
          <a:p>
            <a:pPr marL="68580" indent="0">
              <a:buNone/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68580" indent="0">
              <a:buNone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По истечении времени застывания достаем формочки, помещаем секунд на 30 в теплую воду и аккуратно извлекаем десерт. Вот тут действуем осторожно. Сказать по правде, для того, чтобы сделать фото для поста была предпринята уже н-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попытка приготовления бланманже. Первые разы все было мега-нефотогенично, хотя очень и очень съедобно. Так что, если готовите впервые, берите лучше самую простую форму без никто.</a:t>
            </a:r>
          </a:p>
        </p:txBody>
      </p:sp>
    </p:spTree>
    <p:extLst>
      <p:ext uri="{BB962C8B-B14F-4D97-AF65-F5344CB8AC3E}">
        <p14:creationId xmlns:p14="http://schemas.microsoft.com/office/powerpoint/2010/main" val="113987493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625259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стин">
  <a:themeElements>
    <a:clrScheme name="Остин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Остин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Остин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59</TotalTime>
  <Words>1073</Words>
  <Application>Microsoft Office PowerPoint</Application>
  <PresentationFormat>Экран (4:3)</PresentationFormat>
  <Paragraphs>57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Остин</vt:lpstr>
      <vt:lpstr>Тема исследования: «Десерт бланманже в произведениях А.С. Пушкина. «Барышня-крестьянка»</vt:lpstr>
      <vt:lpstr>Бланманже на обеде у Берестовых. "Барышня-крестьянка" А.С. Пушкин</vt:lpstr>
      <vt:lpstr>Презентация PowerPoint</vt:lpstr>
      <vt:lpstr>Презентация PowerPoint</vt:lpstr>
      <vt:lpstr>А также в "Барышне-крестьянке":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Чисьова Е С</dc:creator>
  <cp:lastModifiedBy>Чисьова Е С</cp:lastModifiedBy>
  <cp:revision>5</cp:revision>
  <dcterms:created xsi:type="dcterms:W3CDTF">2024-02-29T22:54:54Z</dcterms:created>
  <dcterms:modified xsi:type="dcterms:W3CDTF">2024-02-29T23:54:21Z</dcterms:modified>
</cp:coreProperties>
</file>