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-78" y="-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6DDE47-1D56-4C27-8A6B-4C5B7B24C5DB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768966-0B6C-4A0B-B212-24D5496F224F}">
      <dgm:prSet custT="1"/>
      <dgm:spPr/>
      <dgm:t>
        <a:bodyPr/>
        <a:lstStyle/>
        <a:p>
          <a:pPr rtl="0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Далее следует работа с классными руководителями групп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2DACED-ED17-4DC3-90C0-29A36499437A}" type="parTrans" cxnId="{767F4EF7-EED4-4106-BD09-D21684AD5774}">
      <dgm:prSet/>
      <dgm:spPr/>
      <dgm:t>
        <a:bodyPr/>
        <a:lstStyle/>
        <a:p>
          <a:endParaRPr lang="ru-RU"/>
        </a:p>
      </dgm:t>
    </dgm:pt>
    <dgm:pt modelId="{D37DB18B-C5B6-4D94-819B-D72EE90BB1F1}" type="sibTrans" cxnId="{767F4EF7-EED4-4106-BD09-D21684AD5774}">
      <dgm:prSet/>
      <dgm:spPr/>
      <dgm:t>
        <a:bodyPr/>
        <a:lstStyle/>
        <a:p>
          <a:endParaRPr lang="ru-RU"/>
        </a:p>
      </dgm:t>
    </dgm:pt>
    <dgm:pt modelId="{03328A85-5176-4E6F-B6D1-25132137880F}">
      <dgm:prSet custT="1"/>
      <dgm:spPr/>
      <dgm:t>
        <a:bodyPr/>
        <a:lstStyle/>
        <a:p>
          <a:pPr rtl="0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-о</a:t>
          </a:r>
          <a:r>
            <a:rPr lang="ru-RU" sz="2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бозначить, что в группе есть особенный студент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4FECE8-B046-4AFE-8374-23AADC0FDE49}" type="parTrans" cxnId="{9856DDAD-C97C-4BE1-B829-9E7603B7101C}">
      <dgm:prSet/>
      <dgm:spPr/>
      <dgm:t>
        <a:bodyPr/>
        <a:lstStyle/>
        <a:p>
          <a:endParaRPr lang="ru-RU"/>
        </a:p>
      </dgm:t>
    </dgm:pt>
    <dgm:pt modelId="{43FAB147-4C2E-41B3-81F7-F106EBFF485D}" type="sibTrans" cxnId="{9856DDAD-C97C-4BE1-B829-9E7603B7101C}">
      <dgm:prSet/>
      <dgm:spPr/>
      <dgm:t>
        <a:bodyPr/>
        <a:lstStyle/>
        <a:p>
          <a:endParaRPr lang="ru-RU"/>
        </a:p>
      </dgm:t>
    </dgm:pt>
    <dgm:pt modelId="{6C8BA3FD-86DC-445C-A336-109B97083F45}">
      <dgm:prSet custT="1"/>
      <dgm:spPr/>
      <dgm:t>
        <a:bodyPr/>
        <a:lstStyle/>
        <a:p>
          <a:pPr rtl="0"/>
          <a:r>
            <a:rPr lang="ru-RU" sz="1900" dirty="0" smtClean="0"/>
            <a:t>-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рассказать о нозологии и дать рекомендации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8E4FCD-8CDF-460C-A9C8-927EF4A39369}" type="parTrans" cxnId="{24EFEDB1-18F0-4E52-86A3-5B5B38CD20E9}">
      <dgm:prSet/>
      <dgm:spPr/>
      <dgm:t>
        <a:bodyPr/>
        <a:lstStyle/>
        <a:p>
          <a:endParaRPr lang="ru-RU"/>
        </a:p>
      </dgm:t>
    </dgm:pt>
    <dgm:pt modelId="{16AEDD04-F465-42B2-BA96-3DD1B8D0CD5D}" type="sibTrans" cxnId="{24EFEDB1-18F0-4E52-86A3-5B5B38CD20E9}">
      <dgm:prSet/>
      <dgm:spPr/>
      <dgm:t>
        <a:bodyPr/>
        <a:lstStyle/>
        <a:p>
          <a:endParaRPr lang="ru-RU"/>
        </a:p>
      </dgm:t>
    </dgm:pt>
    <dgm:pt modelId="{AB6E5445-0E5F-49DB-9C07-0A3351E5F0F0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скорректировать работу классного руководителя и родителя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961DCA-6D2F-479C-BD29-DA80F3AF1A6A}" type="parTrans" cxnId="{37AEE3B9-A6BA-40B3-A8C5-6571200753ED}">
      <dgm:prSet/>
      <dgm:spPr/>
      <dgm:t>
        <a:bodyPr/>
        <a:lstStyle/>
        <a:p>
          <a:endParaRPr lang="ru-RU"/>
        </a:p>
      </dgm:t>
    </dgm:pt>
    <dgm:pt modelId="{45121CA0-352C-4983-85FD-7A50ABDA090F}" type="sibTrans" cxnId="{37AEE3B9-A6BA-40B3-A8C5-6571200753ED}">
      <dgm:prSet/>
      <dgm:spPr/>
      <dgm:t>
        <a:bodyPr/>
        <a:lstStyle/>
        <a:p>
          <a:endParaRPr lang="ru-RU"/>
        </a:p>
      </dgm:t>
    </dgm:pt>
    <dgm:pt modelId="{39EC59C4-F7DD-442D-B7FB-2539EAE3EBF0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 в тесном сотрудничестве на протяжении всего обучения 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87EADB-C562-48DB-B3E0-25867D87F7EB}" type="parTrans" cxnId="{019774EC-539B-496D-81AA-8834767AA5B4}">
      <dgm:prSet/>
      <dgm:spPr/>
      <dgm:t>
        <a:bodyPr/>
        <a:lstStyle/>
        <a:p>
          <a:endParaRPr lang="ru-RU"/>
        </a:p>
      </dgm:t>
    </dgm:pt>
    <dgm:pt modelId="{09438B1E-AEFA-4A82-A967-6ABBBD903A99}" type="sibTrans" cxnId="{019774EC-539B-496D-81AA-8834767AA5B4}">
      <dgm:prSet/>
      <dgm:spPr/>
      <dgm:t>
        <a:bodyPr/>
        <a:lstStyle/>
        <a:p>
          <a:endParaRPr lang="ru-RU"/>
        </a:p>
      </dgm:t>
    </dgm:pt>
    <dgm:pt modelId="{ECD13E56-37CA-4090-A9B3-C233579DE2D6}" type="pres">
      <dgm:prSet presAssocID="{3A6DDE47-1D56-4C27-8A6B-4C5B7B24C5D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585200-DB13-4811-8EC7-4A41363C4C08}" type="pres">
      <dgm:prSet presAssocID="{EE768966-0B6C-4A0B-B212-24D5496F224F}" presName="composite" presStyleCnt="0"/>
      <dgm:spPr/>
    </dgm:pt>
    <dgm:pt modelId="{2B2F214A-E946-40CC-B877-D68B2A4FA404}" type="pres">
      <dgm:prSet presAssocID="{EE768966-0B6C-4A0B-B212-24D5496F224F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2DFBEE92-9D7D-4778-954C-12FAB9214C0B}" type="pres">
      <dgm:prSet presAssocID="{EE768966-0B6C-4A0B-B212-24D5496F224F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3603DC-17D4-4DCF-9960-6C20D39CEBE8}" type="pres">
      <dgm:prSet presAssocID="{D37DB18B-C5B6-4D94-819B-D72EE90BB1F1}" presName="spacing" presStyleCnt="0"/>
      <dgm:spPr/>
    </dgm:pt>
    <dgm:pt modelId="{EA7D6BFE-3FE9-4899-9EE2-83914674B375}" type="pres">
      <dgm:prSet presAssocID="{03328A85-5176-4E6F-B6D1-25132137880F}" presName="composite" presStyleCnt="0"/>
      <dgm:spPr/>
    </dgm:pt>
    <dgm:pt modelId="{18700BCD-3748-4C7F-AEEA-0DE3163A89CC}" type="pres">
      <dgm:prSet presAssocID="{03328A85-5176-4E6F-B6D1-25132137880F}" presName="imgShp" presStyleLbl="fgImgPlace1" presStyleIdx="1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446E41C5-0489-4CB7-832A-ADC6A806F788}" type="pres">
      <dgm:prSet presAssocID="{03328A85-5176-4E6F-B6D1-25132137880F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D8554-D0E8-452A-91EB-CA645229A421}" type="pres">
      <dgm:prSet presAssocID="{43FAB147-4C2E-41B3-81F7-F106EBFF485D}" presName="spacing" presStyleCnt="0"/>
      <dgm:spPr/>
    </dgm:pt>
    <dgm:pt modelId="{F24C3687-74F4-4376-957E-EF3D6ECBC608}" type="pres">
      <dgm:prSet presAssocID="{6C8BA3FD-86DC-445C-A336-109B97083F45}" presName="composite" presStyleCnt="0"/>
      <dgm:spPr/>
    </dgm:pt>
    <dgm:pt modelId="{F76F418B-88B9-4726-B5E1-1CBCE5617A94}" type="pres">
      <dgm:prSet presAssocID="{6C8BA3FD-86DC-445C-A336-109B97083F45}" presName="imgShp" presStyleLbl="fgImgPlace1" presStyleIdx="2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F934BC52-5430-4F66-AA7E-C19CB9201C24}" type="pres">
      <dgm:prSet presAssocID="{6C8BA3FD-86DC-445C-A336-109B97083F45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8E03FC-A870-4D63-B36C-20F21A6B7C37}" type="presOf" srcId="{03328A85-5176-4E6F-B6D1-25132137880F}" destId="{446E41C5-0489-4CB7-832A-ADC6A806F788}" srcOrd="0" destOrd="0" presId="urn:microsoft.com/office/officeart/2005/8/layout/vList3"/>
    <dgm:cxn modelId="{8CA7BEF1-804D-4EE1-A2C8-C92D8313A2F2}" type="presOf" srcId="{6C8BA3FD-86DC-445C-A336-109B97083F45}" destId="{F934BC52-5430-4F66-AA7E-C19CB9201C24}" srcOrd="0" destOrd="0" presId="urn:microsoft.com/office/officeart/2005/8/layout/vList3"/>
    <dgm:cxn modelId="{C9AA0000-9DB8-4B3F-96EC-2ADDC6498014}" type="presOf" srcId="{39EC59C4-F7DD-442D-B7FB-2539EAE3EBF0}" destId="{F934BC52-5430-4F66-AA7E-C19CB9201C24}" srcOrd="0" destOrd="2" presId="urn:microsoft.com/office/officeart/2005/8/layout/vList3"/>
    <dgm:cxn modelId="{9856DDAD-C97C-4BE1-B829-9E7603B7101C}" srcId="{3A6DDE47-1D56-4C27-8A6B-4C5B7B24C5DB}" destId="{03328A85-5176-4E6F-B6D1-25132137880F}" srcOrd="1" destOrd="0" parTransId="{144FECE8-B046-4AFE-8374-23AADC0FDE49}" sibTransId="{43FAB147-4C2E-41B3-81F7-F106EBFF485D}"/>
    <dgm:cxn modelId="{24EFEDB1-18F0-4E52-86A3-5B5B38CD20E9}" srcId="{3A6DDE47-1D56-4C27-8A6B-4C5B7B24C5DB}" destId="{6C8BA3FD-86DC-445C-A336-109B97083F45}" srcOrd="2" destOrd="0" parTransId="{058E4FCD-8CDF-460C-A9C8-927EF4A39369}" sibTransId="{16AEDD04-F465-42B2-BA96-3DD1B8D0CD5D}"/>
    <dgm:cxn modelId="{37AEE3B9-A6BA-40B3-A8C5-6571200753ED}" srcId="{6C8BA3FD-86DC-445C-A336-109B97083F45}" destId="{AB6E5445-0E5F-49DB-9C07-0A3351E5F0F0}" srcOrd="0" destOrd="0" parTransId="{27961DCA-6D2F-479C-BD29-DA80F3AF1A6A}" sibTransId="{45121CA0-352C-4983-85FD-7A50ABDA090F}"/>
    <dgm:cxn modelId="{8D2FB988-7A3B-4569-9EA8-6E112DAF2040}" type="presOf" srcId="{AB6E5445-0E5F-49DB-9C07-0A3351E5F0F0}" destId="{F934BC52-5430-4F66-AA7E-C19CB9201C24}" srcOrd="0" destOrd="1" presId="urn:microsoft.com/office/officeart/2005/8/layout/vList3"/>
    <dgm:cxn modelId="{B7211F5B-2676-46CD-AE56-AC5BF508F5C8}" type="presOf" srcId="{EE768966-0B6C-4A0B-B212-24D5496F224F}" destId="{2DFBEE92-9D7D-4778-954C-12FAB9214C0B}" srcOrd="0" destOrd="0" presId="urn:microsoft.com/office/officeart/2005/8/layout/vList3"/>
    <dgm:cxn modelId="{B3A92910-812A-454C-8914-3DFC393A3FC5}" type="presOf" srcId="{3A6DDE47-1D56-4C27-8A6B-4C5B7B24C5DB}" destId="{ECD13E56-37CA-4090-A9B3-C233579DE2D6}" srcOrd="0" destOrd="0" presId="urn:microsoft.com/office/officeart/2005/8/layout/vList3"/>
    <dgm:cxn modelId="{019774EC-539B-496D-81AA-8834767AA5B4}" srcId="{6C8BA3FD-86DC-445C-A336-109B97083F45}" destId="{39EC59C4-F7DD-442D-B7FB-2539EAE3EBF0}" srcOrd="1" destOrd="0" parTransId="{5187EADB-C562-48DB-B3E0-25867D87F7EB}" sibTransId="{09438B1E-AEFA-4A82-A967-6ABBBD903A99}"/>
    <dgm:cxn modelId="{767F4EF7-EED4-4106-BD09-D21684AD5774}" srcId="{3A6DDE47-1D56-4C27-8A6B-4C5B7B24C5DB}" destId="{EE768966-0B6C-4A0B-B212-24D5496F224F}" srcOrd="0" destOrd="0" parTransId="{262DACED-ED17-4DC3-90C0-29A36499437A}" sibTransId="{D37DB18B-C5B6-4D94-819B-D72EE90BB1F1}"/>
    <dgm:cxn modelId="{EBE92DF7-65F8-4AF6-99F8-1BD4E4321FAB}" type="presParOf" srcId="{ECD13E56-37CA-4090-A9B3-C233579DE2D6}" destId="{59585200-DB13-4811-8EC7-4A41363C4C08}" srcOrd="0" destOrd="0" presId="urn:microsoft.com/office/officeart/2005/8/layout/vList3"/>
    <dgm:cxn modelId="{59FEC86E-9579-45AF-A275-5F2E2801CE4D}" type="presParOf" srcId="{59585200-DB13-4811-8EC7-4A41363C4C08}" destId="{2B2F214A-E946-40CC-B877-D68B2A4FA404}" srcOrd="0" destOrd="0" presId="urn:microsoft.com/office/officeart/2005/8/layout/vList3"/>
    <dgm:cxn modelId="{D186290F-09D2-4519-B31B-EFB468371795}" type="presParOf" srcId="{59585200-DB13-4811-8EC7-4A41363C4C08}" destId="{2DFBEE92-9D7D-4778-954C-12FAB9214C0B}" srcOrd="1" destOrd="0" presId="urn:microsoft.com/office/officeart/2005/8/layout/vList3"/>
    <dgm:cxn modelId="{0EFD2CFC-6285-43A8-A95B-4607C388836B}" type="presParOf" srcId="{ECD13E56-37CA-4090-A9B3-C233579DE2D6}" destId="{1D3603DC-17D4-4DCF-9960-6C20D39CEBE8}" srcOrd="1" destOrd="0" presId="urn:microsoft.com/office/officeart/2005/8/layout/vList3"/>
    <dgm:cxn modelId="{702DDED2-116C-486B-B470-10D465BABCF2}" type="presParOf" srcId="{ECD13E56-37CA-4090-A9B3-C233579DE2D6}" destId="{EA7D6BFE-3FE9-4899-9EE2-83914674B375}" srcOrd="2" destOrd="0" presId="urn:microsoft.com/office/officeart/2005/8/layout/vList3"/>
    <dgm:cxn modelId="{02A79392-CFDB-482F-9D0E-C6F52250A3C5}" type="presParOf" srcId="{EA7D6BFE-3FE9-4899-9EE2-83914674B375}" destId="{18700BCD-3748-4C7F-AEEA-0DE3163A89CC}" srcOrd="0" destOrd="0" presId="urn:microsoft.com/office/officeart/2005/8/layout/vList3"/>
    <dgm:cxn modelId="{8C59D86F-09F6-42D3-926A-BF5915C63D38}" type="presParOf" srcId="{EA7D6BFE-3FE9-4899-9EE2-83914674B375}" destId="{446E41C5-0489-4CB7-832A-ADC6A806F788}" srcOrd="1" destOrd="0" presId="urn:microsoft.com/office/officeart/2005/8/layout/vList3"/>
    <dgm:cxn modelId="{A28DCA33-F773-4E1C-8998-457A72DE9388}" type="presParOf" srcId="{ECD13E56-37CA-4090-A9B3-C233579DE2D6}" destId="{138D8554-D0E8-452A-91EB-CA645229A421}" srcOrd="3" destOrd="0" presId="urn:microsoft.com/office/officeart/2005/8/layout/vList3"/>
    <dgm:cxn modelId="{98C2CFCA-DF80-4B73-A6ED-F4CA6E0AD1C5}" type="presParOf" srcId="{ECD13E56-37CA-4090-A9B3-C233579DE2D6}" destId="{F24C3687-74F4-4376-957E-EF3D6ECBC608}" srcOrd="4" destOrd="0" presId="urn:microsoft.com/office/officeart/2005/8/layout/vList3"/>
    <dgm:cxn modelId="{204930DC-BF1F-4B2B-9109-7CA678863D94}" type="presParOf" srcId="{F24C3687-74F4-4376-957E-EF3D6ECBC608}" destId="{F76F418B-88B9-4726-B5E1-1CBCE5617A94}" srcOrd="0" destOrd="0" presId="urn:microsoft.com/office/officeart/2005/8/layout/vList3"/>
    <dgm:cxn modelId="{8DABC1B5-2467-4509-B4F2-650510DE0584}" type="presParOf" srcId="{F24C3687-74F4-4376-957E-EF3D6ECBC608}" destId="{F934BC52-5430-4F66-AA7E-C19CB9201C2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BEE92-9D7D-4778-954C-12FAB9214C0B}">
      <dsp:nvSpPr>
        <dsp:cNvPr id="0" name=""/>
        <dsp:cNvSpPr/>
      </dsp:nvSpPr>
      <dsp:spPr>
        <a:xfrm rot="10800000">
          <a:off x="2152915" y="773"/>
          <a:ext cx="7431569" cy="112421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747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Далее следует работа с классными руководителями групп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433968" y="773"/>
        <a:ext cx="7150516" cy="1124213"/>
      </dsp:txXfrm>
    </dsp:sp>
    <dsp:sp modelId="{2B2F214A-E946-40CC-B877-D68B2A4FA404}">
      <dsp:nvSpPr>
        <dsp:cNvPr id="0" name=""/>
        <dsp:cNvSpPr/>
      </dsp:nvSpPr>
      <dsp:spPr>
        <a:xfrm>
          <a:off x="1590808" y="773"/>
          <a:ext cx="1124213" cy="112421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6E41C5-0489-4CB7-832A-ADC6A806F788}">
      <dsp:nvSpPr>
        <dsp:cNvPr id="0" name=""/>
        <dsp:cNvSpPr/>
      </dsp:nvSpPr>
      <dsp:spPr>
        <a:xfrm rot="10800000">
          <a:off x="2152915" y="1423052"/>
          <a:ext cx="7431569" cy="112421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747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-о</a:t>
          </a:r>
          <a:r>
            <a:rPr lang="ru-RU" sz="2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бозначить, что в группе есть особенный студент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433968" y="1423052"/>
        <a:ext cx="7150516" cy="1124213"/>
      </dsp:txXfrm>
    </dsp:sp>
    <dsp:sp modelId="{18700BCD-3748-4C7F-AEEA-0DE3163A89CC}">
      <dsp:nvSpPr>
        <dsp:cNvPr id="0" name=""/>
        <dsp:cNvSpPr/>
      </dsp:nvSpPr>
      <dsp:spPr>
        <a:xfrm>
          <a:off x="1590808" y="1423052"/>
          <a:ext cx="1124213" cy="112421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34BC52-5430-4F66-AA7E-C19CB9201C24}">
      <dsp:nvSpPr>
        <dsp:cNvPr id="0" name=""/>
        <dsp:cNvSpPr/>
      </dsp:nvSpPr>
      <dsp:spPr>
        <a:xfrm rot="10800000">
          <a:off x="2152915" y="2845330"/>
          <a:ext cx="7431569" cy="112421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747" tIns="72390" rIns="135128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-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рассказать о нозологии и дать рекомендации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скорректировать работу классного руководителя и родителя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 в тесном сотрудничестве на протяжении всего обучения 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433968" y="2845330"/>
        <a:ext cx="7150516" cy="1124213"/>
      </dsp:txXfrm>
    </dsp:sp>
    <dsp:sp modelId="{F76F418B-88B9-4726-B5E1-1CBCE5617A94}">
      <dsp:nvSpPr>
        <dsp:cNvPr id="0" name=""/>
        <dsp:cNvSpPr/>
      </dsp:nvSpPr>
      <dsp:spPr>
        <a:xfrm>
          <a:off x="1590808" y="2845330"/>
          <a:ext cx="1124213" cy="112421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69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093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23659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229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5023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245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725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368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375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358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66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83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61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116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597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365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FEA88-09F4-4748-814A-BCF900BB50FE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C5D352A-DD3D-4932-ACBF-228497357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755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77.userapi.com/impg/ous5p0tISj49RSbvSub8URb8FpJlM5ljJkGUjw/Z6tddneUrxo.jpg?size=764x1080&amp;quality=95&amp;sign=94140604f27ce2faf05e5736c64790ab&amp;c_uniq_tag=k5n7b1qZThouVIds7dZXVlo6YxBvl21DG8VorcJdbdI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1" t="15169" r="4521" b="17508"/>
          <a:stretch/>
        </p:blipFill>
        <p:spPr bwMode="auto">
          <a:xfrm>
            <a:off x="445365" y="165464"/>
            <a:ext cx="2027869" cy="232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88565" y="165464"/>
            <a:ext cx="8574014" cy="66171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ГАПОУ МО </a:t>
            </a:r>
          </a:p>
          <a:p>
            <a:pPr algn="ctr"/>
            <a:r>
              <a:rPr lang="ru-RU" sz="54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«Егорьевский техникум»</a:t>
            </a:r>
          </a:p>
          <a:p>
            <a:pPr algn="ctr"/>
            <a:endParaRPr lang="ru-RU" sz="4000" b="1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u="sng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доклада: «Грамотные рычаги </a:t>
            </a:r>
          </a:p>
          <a:p>
            <a:pPr algn="ctr"/>
            <a:r>
              <a:rPr lang="ru-RU" sz="4000" b="1" u="sng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педагогов </a:t>
            </a:r>
          </a:p>
          <a:p>
            <a:pPr algn="ctr"/>
            <a:r>
              <a:rPr lang="ru-RU" sz="4000" b="1" u="sng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 и  обучающимися </a:t>
            </a:r>
          </a:p>
          <a:p>
            <a:pPr algn="ctr"/>
            <a:r>
              <a:rPr lang="ru-RU" sz="4000" b="1" u="sng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ОВЗ и инвалидностью«</a:t>
            </a:r>
          </a:p>
          <a:p>
            <a:pPr algn="ctr"/>
            <a:endParaRPr lang="ru-RU" sz="4400" b="1" u="sng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u="sng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</a:t>
            </a:r>
          </a:p>
          <a:p>
            <a:pPr algn="r"/>
            <a:r>
              <a:rPr lang="ru-RU" sz="2400" u="sng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Шлыкова</a:t>
            </a:r>
            <a:r>
              <a:rPr lang="ru-RU" sz="2400" u="sng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Ю.К.-</a:t>
            </a:r>
            <a:r>
              <a:rPr lang="ru-RU" sz="2400" u="sng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endParaRPr lang="ru-RU" sz="2400" u="sng" dirty="0" smtClean="0">
              <a:ln w="0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u="sng" cap="none" spc="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Чистова Е.С.-</a:t>
            </a:r>
            <a:r>
              <a:rPr lang="ru-RU" sz="2400" u="sng" cap="none" spc="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кл.руководитель</a:t>
            </a:r>
            <a:endParaRPr lang="ru-RU" sz="2400" u="sng" cap="none" spc="0" dirty="0">
              <a:ln w="0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33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2923" y="574430"/>
            <a:ext cx="915572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 startAt="5"/>
            </a:pPr>
            <a:r>
              <a:rPr lang="ru-RU" sz="2400" b="1" dirty="0" smtClean="0"/>
              <a:t>Показ </a:t>
            </a:r>
            <a:r>
              <a:rPr lang="ru-RU" sz="2400" b="1" dirty="0"/>
              <a:t>коррекционно-интегрированных занятий. Такая практика позволяет родителям увидеть своего ребенка в учебно-воспитательном процессе, дает информацию о специфике обучения ребенка с ОВЗ и способах коррекции</a:t>
            </a:r>
            <a:r>
              <a:rPr lang="ru-RU" sz="2400" b="1" dirty="0" smtClean="0"/>
              <a:t>.</a:t>
            </a:r>
          </a:p>
          <a:p>
            <a:pPr marL="457200" indent="-457200">
              <a:buAutoNum type="arabicPeriod" startAt="5"/>
            </a:pPr>
            <a:endParaRPr lang="ru-RU" sz="2400" b="1" dirty="0"/>
          </a:p>
          <a:p>
            <a:pPr marL="457200" indent="-457200">
              <a:buAutoNum type="arabicPeriod" startAt="5"/>
            </a:pPr>
            <a:endParaRPr lang="ru-RU" sz="2400" b="1" dirty="0" smtClean="0"/>
          </a:p>
          <a:p>
            <a:endParaRPr lang="ru-RU" sz="2400" b="1" dirty="0"/>
          </a:p>
          <a:p>
            <a:r>
              <a:rPr lang="ru-RU" sz="2400" b="1" dirty="0"/>
              <a:t>Помогая ребенку преодолевать трудности в овладении внешним миром, родителям важно преодолеть нередко возникающее чувство своей неполноценности, понять, что семейная обстановка, в которой растет ребенок, должна быть естественной системой отношений – между родителями и детьми, между супругами, а также отношений и связей с окружающими семью людьми.</a:t>
            </a:r>
          </a:p>
        </p:txBody>
      </p:sp>
    </p:spTree>
    <p:extLst>
      <p:ext uri="{BB962C8B-B14F-4D97-AF65-F5344CB8AC3E}">
        <p14:creationId xmlns:p14="http://schemas.microsoft.com/office/powerpoint/2010/main" val="2999942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3708" y="250260"/>
            <a:ext cx="10320133" cy="63094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u="sng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Численная справка:</a:t>
            </a:r>
            <a:endParaRPr lang="ru-RU" sz="3600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Егорьевском техникуме обучается </a:t>
            </a:r>
          </a:p>
          <a:p>
            <a:pPr algn="ctr"/>
            <a:r>
              <a:rPr lang="ru-RU" sz="280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39 студентов с инвалидностью </a:t>
            </a:r>
          </a:p>
          <a:p>
            <a:pPr algn="ctr"/>
            <a:r>
              <a:rPr lang="ru-RU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95 студентов с ОВЗ. </a:t>
            </a:r>
          </a:p>
          <a:p>
            <a:pPr algn="ct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1й курс в 2023-2024 поступило более </a:t>
            </a:r>
            <a:r>
              <a:rPr lang="ru-RU" sz="2800" u="sng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40 студентов.</a:t>
            </a:r>
          </a:p>
          <a:p>
            <a:pPr algn="ctr"/>
            <a:r>
              <a:rPr lang="ru-RU" sz="280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для того, чтобы адаптировать и правильно организовать </a:t>
            </a:r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</a:t>
            </a:r>
          </a:p>
          <a:p>
            <a:pPr algn="ct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 студентами с инвалидностью и ОВЗ </a:t>
            </a:r>
          </a:p>
          <a:p>
            <a:pPr algn="ct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техникуме существует ряд мероприятий, </a:t>
            </a:r>
          </a:p>
          <a:p>
            <a:pPr algn="ct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направленных на работу с родителями, </a:t>
            </a:r>
          </a:p>
          <a:p>
            <a:pPr algn="ct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ведь </a:t>
            </a:r>
            <a:r>
              <a:rPr lang="ru-RU" sz="2800" u="sng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родители </a:t>
            </a:r>
          </a:p>
          <a:p>
            <a:pPr algn="ct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главными помощниками в обучении и адаптации </a:t>
            </a:r>
          </a:p>
          <a:p>
            <a:pPr algn="ct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</a:t>
            </a:r>
          </a:p>
          <a:p>
            <a:pPr algn="ct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инвалидностью и ОВЗ.</a:t>
            </a:r>
            <a:endParaRPr lang="ru-RU" sz="28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97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1571" y="354764"/>
            <a:ext cx="10319657" cy="5570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поступлении в техникум, </a:t>
            </a:r>
          </a:p>
          <a:p>
            <a:pPr algn="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уже на моменте приемной кампании ,ведется поддержка социальной и </a:t>
            </a:r>
            <a:r>
              <a:rPr lang="ru-RU" sz="2800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тьюторской</a:t>
            </a:r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службы, консультирование родителей по условиям поступления. Когда списки уже сформированы начинается работа </a:t>
            </a:r>
            <a:r>
              <a:rPr lang="ru-RU" sz="2800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тьютора</a:t>
            </a:r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знакомству с родителями, а именно:</a:t>
            </a:r>
          </a:p>
          <a:p>
            <a:pPr marL="457200" indent="-457200" algn="r">
              <a:buFontTx/>
              <a:buChar char="-"/>
            </a:pPr>
            <a:r>
              <a:rPr lang="ru-RU" sz="2400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Обзвон</a:t>
            </a:r>
            <a:r>
              <a:rPr lang="ru-RU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законных представителей по телефону;</a:t>
            </a:r>
          </a:p>
          <a:p>
            <a:pPr marL="457200" indent="-457200" algn="r">
              <a:buFontTx/>
              <a:buChar char="-"/>
            </a:pPr>
            <a:r>
              <a:rPr lang="ru-RU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Приглашение на личную встречу в ходе которой </a:t>
            </a:r>
            <a:r>
              <a:rPr lang="ru-RU" sz="2400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r>
              <a:rPr lang="ru-RU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знакомится с нозологической группой, особенностями студента, выясняет нужны ли дополнительные специальные условия обучения;</a:t>
            </a:r>
          </a:p>
          <a:p>
            <a:pPr marL="457200" indent="-457200" algn="r">
              <a:buFontTx/>
              <a:buChar char="-"/>
            </a:pPr>
            <a:r>
              <a:rPr lang="ru-RU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Знакомит с локальными актами техникума;</a:t>
            </a:r>
          </a:p>
          <a:p>
            <a:pPr marL="457200" indent="-457200" algn="r">
              <a:buFontTx/>
              <a:buChar char="-"/>
            </a:pPr>
            <a:r>
              <a:rPr lang="ru-RU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Собирает документацию-справки МСЭ и ИПРА, рекомендации ТПМПК;</a:t>
            </a:r>
          </a:p>
          <a:p>
            <a:pPr marL="457200" indent="-457200" algn="r">
              <a:buFontTx/>
              <a:buChar char="-"/>
            </a:pPr>
            <a:r>
              <a:rPr lang="ru-RU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Рассказывает о мерах социальной поддержки, доступности зданий и права студентов.</a:t>
            </a:r>
          </a:p>
          <a:p>
            <a:pPr algn="r"/>
            <a:endParaRPr lang="ru-RU" sz="240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62" y="4850674"/>
            <a:ext cx="2257819" cy="164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66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77.userapi.com/impg/ous5p0tISj49RSbvSub8URb8FpJlM5ljJkGUjw/Z6tddneUrxo.jpg?size=764x1080&amp;quality=95&amp;sign=94140604f27ce2faf05e5736c64790ab&amp;c_uniq_tag=k5n7b1qZThouVIds7dZXVlo6YxBvl21DG8VorcJdbdI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1" t="15169" r="4521" b="17508"/>
          <a:stretch/>
        </p:blipFill>
        <p:spPr bwMode="auto">
          <a:xfrm>
            <a:off x="445365" y="165464"/>
            <a:ext cx="2027869" cy="232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60836" y="450558"/>
            <a:ext cx="7917745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этим мероприятия уже направлены </a:t>
            </a:r>
          </a:p>
          <a:p>
            <a:pPr algn="ctr"/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то, чтобы успокоить родителя </a:t>
            </a:r>
          </a:p>
          <a:p>
            <a:pPr algn="ctr"/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правильности выбора учебного заведения.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402262138"/>
              </p:ext>
            </p:extLst>
          </p:nvPr>
        </p:nvGraphicFramePr>
        <p:xfrm>
          <a:off x="1832061" y="2420488"/>
          <a:ext cx="11175293" cy="3970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6144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051" y="121920"/>
            <a:ext cx="8908869" cy="629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5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8523" y="468923"/>
            <a:ext cx="996461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При планировании </a:t>
            </a:r>
            <a:r>
              <a:rPr lang="ru-RU" sz="2400" b="1" dirty="0"/>
              <a:t>взаимодействия с родителями детей с ОВЗ нужно учитывать следующее:</a:t>
            </a:r>
          </a:p>
          <a:p>
            <a:r>
              <a:rPr lang="ru-RU" sz="2400" b="1" dirty="0"/>
              <a:t>•	Родители должны участвовать в составлении индивидуального плана развития ребенка.</a:t>
            </a:r>
          </a:p>
          <a:p>
            <a:r>
              <a:rPr lang="ru-RU" sz="2400" b="1" dirty="0"/>
              <a:t>•	Родители должны регулярно получать отчеты об успехах ребенка.</a:t>
            </a:r>
          </a:p>
          <a:p>
            <a:r>
              <a:rPr lang="ru-RU" sz="2400" b="1" dirty="0"/>
              <a:t>•	При возможности следует организовать домашнее </a:t>
            </a:r>
            <a:r>
              <a:rPr lang="ru-RU" sz="2400" b="1" dirty="0" err="1"/>
              <a:t>визитирование</a:t>
            </a:r>
            <a:r>
              <a:rPr lang="ru-RU" sz="2400" b="1" dirty="0"/>
              <a:t>-посещать семью ребенка дома, так у педагогов будет возможность понять требования, предъявляемые к ребенку родителями.</a:t>
            </a:r>
          </a:p>
          <a:p>
            <a:r>
              <a:rPr lang="ru-RU" sz="2400" b="1" dirty="0"/>
              <a:t>•	Родители приглашаются посещать групповые и индивидуальные занятия с ребенком. Так у них будет возможность познакомиться с методами преподавания, применяемыми в дошкольном образовании.</a:t>
            </a:r>
          </a:p>
          <a:p>
            <a:r>
              <a:rPr lang="ru-RU" sz="2400" b="1" dirty="0"/>
              <a:t>•	Поощряется помощь родителей в организации совместных мероприятий.</a:t>
            </a:r>
          </a:p>
        </p:txBody>
      </p:sp>
    </p:spTree>
    <p:extLst>
      <p:ext uri="{BB962C8B-B14F-4D97-AF65-F5344CB8AC3E}">
        <p14:creationId xmlns:p14="http://schemas.microsoft.com/office/powerpoint/2010/main" val="285841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7785" y="457200"/>
            <a:ext cx="70864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Формы </a:t>
            </a:r>
            <a:r>
              <a:rPr lang="ru-RU" sz="2400" b="1" dirty="0"/>
              <a:t>проведения работы с родителями:</a:t>
            </a:r>
          </a:p>
        </p:txBody>
      </p:sp>
      <p:pic>
        <p:nvPicPr>
          <p:cNvPr id="1026" name="Picture 2" descr="C:\Users\Чисьова Е С\Desktop\11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256" y="1477108"/>
            <a:ext cx="6341452" cy="4227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3016" y="1336432"/>
            <a:ext cx="4188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1. Узкий круг общения педагога с родителями, вызывающий на откровенный разговор, выход на проблемы и нахождение конкретных путей их   решения. Это могут быть беседы,  консультации, наглядная информация, тренинг, видеоматериал, встреча -дискуссия, выставка методической литературы.</a:t>
            </a:r>
          </a:p>
        </p:txBody>
      </p:sp>
    </p:spTree>
    <p:extLst>
      <p:ext uri="{BB962C8B-B14F-4D97-AF65-F5344CB8AC3E}">
        <p14:creationId xmlns:p14="http://schemas.microsoft.com/office/powerpoint/2010/main" val="2912977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2985" y="738553"/>
            <a:ext cx="1014046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</a:t>
            </a:r>
            <a:r>
              <a:rPr lang="ru-RU" sz="2400" b="1" dirty="0"/>
              <a:t>. Индивидуальные встречи, где родители могут узнать результаты диагностических показателей, получить информацию об индивидуальных направлениях коррекционной работы с ребенком, получить консультацию по вопросам путей и методов коррекции, имеющихся отклонений в развитии.</a:t>
            </a:r>
          </a:p>
          <a:p>
            <a:r>
              <a:rPr lang="ru-RU" sz="2400" b="1" dirty="0"/>
              <a:t>3. Интересная и результативная форма работы с родителями - практическая  деятельность педагога с родителями. Это практикумы по выполнению заданий, упражнений и игр, которые могут использовать родители в домашней обстановке. Мы стараемся поставить родителей в ситуацию, близкую ребенку- завязываем глаз, чтобы понять, насколько сложно выполнять ребенку задания с окклюзией. Такое игровое моделирование родительского поведения в ситуациях общения с ребенком проводится среди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152838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631" y="234462"/>
            <a:ext cx="403273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4. Индивидуальные занятия педагога с родителями и ребенком. Родителям и ребенку предлагаем стать партнерами в занимательных упражнениях. Предлагаем каждому родителю использовать любой удобный момент игрового контакта с ребенком, чтобы показать ему, что он важен для взрослого вне зависимости от его удач и просчетов, внимательно относиться к его трудностям, любить, ценить и принимать ребенка таким , какой он есть. Ведь семья нужна ребенку, а он не будет для других людей столь же близким и желанным.</a:t>
            </a:r>
          </a:p>
        </p:txBody>
      </p:sp>
      <p:pic>
        <p:nvPicPr>
          <p:cNvPr id="2052" name="Picture 4" descr="C:\Users\Чисьова Е С\Desktop\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677" y="1136847"/>
            <a:ext cx="5955323" cy="456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44986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59</TotalTime>
  <Words>592</Words>
  <Application>Microsoft Office PowerPoint</Application>
  <PresentationFormat>Произвольный</PresentationFormat>
  <Paragraphs>56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Чисьова Е С</cp:lastModifiedBy>
  <cp:revision>7</cp:revision>
  <dcterms:created xsi:type="dcterms:W3CDTF">2024-02-27T20:14:28Z</dcterms:created>
  <dcterms:modified xsi:type="dcterms:W3CDTF">2024-02-22T13:30:16Z</dcterms:modified>
</cp:coreProperties>
</file>