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7" r:id="rId2"/>
    <p:sldId id="258" r:id="rId3"/>
    <p:sldId id="264" r:id="rId4"/>
    <p:sldId id="259" r:id="rId5"/>
    <p:sldId id="265" r:id="rId6"/>
    <p:sldId id="260" r:id="rId7"/>
    <p:sldId id="266" r:id="rId8"/>
    <p:sldId id="261" r:id="rId9"/>
    <p:sldId id="267" r:id="rId10"/>
    <p:sldId id="268" r:id="rId11"/>
    <p:sldId id="262" r:id="rId12"/>
    <p:sldId id="263" r:id="rId13"/>
    <p:sldId id="269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01D87-1A26-4D5F-B3D9-FD949E62F189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371002FF-3FDE-40E7-8CBB-6750C9BBAD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06623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01D87-1A26-4D5F-B3D9-FD949E62F189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371002FF-3FDE-40E7-8CBB-6750C9BBAD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02181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01D87-1A26-4D5F-B3D9-FD949E62F189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371002FF-3FDE-40E7-8CBB-6750C9BBAD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0322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01D87-1A26-4D5F-B3D9-FD949E62F189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371002FF-3FDE-40E7-8CBB-6750C9BBAD0E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371040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01D87-1A26-4D5F-B3D9-FD949E62F189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371002FF-3FDE-40E7-8CBB-6750C9BBAD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62345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01D87-1A26-4D5F-B3D9-FD949E62F189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002FF-3FDE-40E7-8CBB-6750C9BBAD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01894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01D87-1A26-4D5F-B3D9-FD949E62F189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002FF-3FDE-40E7-8CBB-6750C9BBAD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1096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01D87-1A26-4D5F-B3D9-FD949E62F189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002FF-3FDE-40E7-8CBB-6750C9BBAD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65654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3BF01D87-1A26-4D5F-B3D9-FD949E62F189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371002FF-3FDE-40E7-8CBB-6750C9BBAD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3322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01D87-1A26-4D5F-B3D9-FD949E62F189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002FF-3FDE-40E7-8CBB-6750C9BBAD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1588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01D87-1A26-4D5F-B3D9-FD949E62F189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371002FF-3FDE-40E7-8CBB-6750C9BBAD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57640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01D87-1A26-4D5F-B3D9-FD949E62F189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002FF-3FDE-40E7-8CBB-6750C9BBAD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450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01D87-1A26-4D5F-B3D9-FD949E62F189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002FF-3FDE-40E7-8CBB-6750C9BBAD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234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01D87-1A26-4D5F-B3D9-FD949E62F189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002FF-3FDE-40E7-8CBB-6750C9BBAD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44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01D87-1A26-4D5F-B3D9-FD949E62F189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002FF-3FDE-40E7-8CBB-6750C9BBAD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260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01D87-1A26-4D5F-B3D9-FD949E62F189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002FF-3FDE-40E7-8CBB-6750C9BBAD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9561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01D87-1A26-4D5F-B3D9-FD949E62F189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002FF-3FDE-40E7-8CBB-6750C9BBAD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914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F01D87-1A26-4D5F-B3D9-FD949E62F189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1002FF-3FDE-40E7-8CBB-6750C9BBAD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76625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A7B235-55C4-4D81-BD47-E89D959F8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798" y="-381740"/>
            <a:ext cx="11070453" cy="5513033"/>
          </a:xfrm>
        </p:spPr>
        <p:txBody>
          <a:bodyPr>
            <a:normAutofit/>
          </a:bodyPr>
          <a:lstStyle/>
          <a:p>
            <a:pPr algn="ctr"/>
            <a:r>
              <a:rPr lang="ru-RU" sz="5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Открытый урок </a:t>
            </a:r>
            <a:br>
              <a:rPr lang="ru-RU" sz="5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биологии </a:t>
            </a:r>
            <a:br>
              <a:rPr lang="ru-RU" sz="5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тему: </a:t>
            </a:r>
            <a:br>
              <a:rPr lang="ru-RU" sz="5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«Возникновение приспособлений. </a:t>
            </a:r>
            <a:br>
              <a:rPr lang="ru-RU" sz="5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адаптации»</a:t>
            </a:r>
          </a:p>
        </p:txBody>
      </p:sp>
    </p:spTree>
    <p:extLst>
      <p:ext uri="{BB962C8B-B14F-4D97-AF65-F5344CB8AC3E}">
        <p14:creationId xmlns:p14="http://schemas.microsoft.com/office/powerpoint/2010/main" val="3656494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B775AAA1-5DBE-84BA-9DA2-A5C2614552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501" y="571500"/>
            <a:ext cx="10306975" cy="5944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66224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3066C79-35FB-475C-BA75-8A0D5D985BB2}"/>
              </a:ext>
            </a:extLst>
          </p:cNvPr>
          <p:cNvSpPr/>
          <p:nvPr/>
        </p:nvSpPr>
        <p:spPr>
          <a:xfrm>
            <a:off x="923278" y="878889"/>
            <a:ext cx="82207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          Возникновение приспособлений и их относительность.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0220B75-8648-40B7-AEB0-F63DA7E42A9E}"/>
              </a:ext>
            </a:extLst>
          </p:cNvPr>
          <p:cNvSpPr/>
          <p:nvPr/>
        </p:nvSpPr>
        <p:spPr>
          <a:xfrm>
            <a:off x="1029810" y="1431304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   Эволюция направлена на приобретение приспособлений. </a:t>
            </a:r>
          </a:p>
          <a:p>
            <a:r>
              <a:rPr lang="ru-RU" dirty="0"/>
              <a:t>Приоритет научного объяснения случаев приспособленности животных и растений принадлежит </a:t>
            </a:r>
            <a:r>
              <a:rPr lang="ru-RU" dirty="0" err="1"/>
              <a:t>Ч.Дарвину</a:t>
            </a:r>
            <a:r>
              <a:rPr lang="ru-RU" dirty="0"/>
              <a:t>., а  Ж. </a:t>
            </a:r>
            <a:r>
              <a:rPr lang="ru-RU" dirty="0" err="1"/>
              <a:t>Б.Ламарк</a:t>
            </a:r>
            <a:r>
              <a:rPr lang="ru-RU" dirty="0"/>
              <a:t> считал, что организмы обладают врожденной способностью изменяться под влиянием внешней среды и только в полезном для них направлении. </a:t>
            </a:r>
          </a:p>
          <a:p>
            <a:r>
              <a:rPr lang="ru-RU" dirty="0"/>
              <a:t>  </a:t>
            </a:r>
            <a:r>
              <a:rPr lang="ru-RU" dirty="0" err="1"/>
              <a:t>Ч.Дарвин</a:t>
            </a:r>
            <a:r>
              <a:rPr lang="ru-RU" dirty="0"/>
              <a:t> показал, что адаптации возникают в результате действия естественного отбора. Только обладатели более острых и прочных колючек выживали в борьбе с хищниками и могли оставлять жизнеспособное потомство. </a:t>
            </a:r>
          </a:p>
          <a:p>
            <a:endParaRPr lang="ru-RU" dirty="0"/>
          </a:p>
          <a:p>
            <a:r>
              <a:rPr lang="ru-RU" dirty="0"/>
              <a:t>В результате исторического развития живых существ вся их организация оказывается глубоко адаптивной. Однако приспособленность организмов к среде, несмотря на все ее совершенство, не абсолютна, а относительна. Относительность приспособлений прежде всего связана с тем, что условия внешней среды нередко меняются значительно быстрее, чем формируются те или иные приспособления. А уже имеющиеся приспособления теряют свое значение для организма в трансформированной среде</a:t>
            </a:r>
          </a:p>
        </p:txBody>
      </p:sp>
    </p:spTree>
    <p:extLst>
      <p:ext uri="{BB962C8B-B14F-4D97-AF65-F5344CB8AC3E}">
        <p14:creationId xmlns:p14="http://schemas.microsoft.com/office/powerpoint/2010/main" val="39554102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02E4B089-CF35-7336-CCE1-B35A176B96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421" y="479394"/>
            <a:ext cx="10333608" cy="6043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75735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BF62AB9-A332-3AF9-6E4E-13B2DB88F4AA}"/>
              </a:ext>
            </a:extLst>
          </p:cNvPr>
          <p:cNvSpPr txBox="1"/>
          <p:nvPr/>
        </p:nvSpPr>
        <p:spPr>
          <a:xfrm>
            <a:off x="1235476" y="1176398"/>
            <a:ext cx="9721047" cy="5252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575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181818"/>
                </a:solidFill>
                <a:effectLst/>
                <a:latin typeface="Segoe Script" panose="030B0504020000000003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800" b="1" dirty="0">
                <a:effectLst/>
                <a:latin typeface="Segoe Script" panose="030B0504020000000003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Закрепление изученного материала </a:t>
            </a:r>
            <a:endParaRPr lang="ru-RU" sz="2800" dirty="0">
              <a:effectLst/>
              <a:latin typeface="Segoe Script" panose="030B0504020000000003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575"/>
              </a:lnSpc>
              <a:spcAft>
                <a:spcPts val="1000"/>
              </a:spcAft>
            </a:pPr>
            <a:r>
              <a:rPr lang="ru-RU" sz="2400" dirty="0">
                <a:effectLst/>
                <a:latin typeface="Segoe Script" panose="030B0504020000000003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just">
              <a:lnSpc>
                <a:spcPct val="115000"/>
              </a:lnSpc>
            </a:pPr>
            <a:r>
              <a:rPr lang="ru-RU" sz="2400" dirty="0">
                <a:effectLst/>
                <a:latin typeface="Segoe Script" panose="030B0504020000000003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1. Приведите примеры общих и частных адаптации. </a:t>
            </a:r>
          </a:p>
          <a:p>
            <a:pPr lvl="0" algn="just">
              <a:lnSpc>
                <a:spcPct val="115000"/>
              </a:lnSpc>
            </a:pPr>
            <a:endParaRPr lang="ru-RU" sz="2400" dirty="0">
              <a:effectLst/>
              <a:latin typeface="Segoe Script" panose="030B0504020000000003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15000"/>
              </a:lnSpc>
            </a:pPr>
            <a:r>
              <a:rPr lang="ru-RU" sz="2400" dirty="0">
                <a:latin typeface="Segoe Script" panose="030B0504020000000003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400" dirty="0">
                <a:effectLst/>
                <a:latin typeface="Segoe Script" panose="030B0504020000000003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чем заключается биологический смысл расчленяющей окраски? </a:t>
            </a:r>
          </a:p>
          <a:p>
            <a:pPr lvl="0" algn="just">
              <a:lnSpc>
                <a:spcPct val="115000"/>
              </a:lnSpc>
            </a:pPr>
            <a:endParaRPr lang="ru-RU" sz="2400" dirty="0">
              <a:effectLst/>
              <a:latin typeface="Segoe Script" panose="030B0504020000000003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15000"/>
              </a:lnSpc>
            </a:pPr>
            <a:r>
              <a:rPr lang="ru-RU" sz="2400" dirty="0">
                <a:latin typeface="Segoe Script" panose="030B0504020000000003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400" dirty="0">
                <a:effectLst/>
                <a:latin typeface="Segoe Script" panose="030B0504020000000003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Приведите примеры </a:t>
            </a:r>
            <a:r>
              <a:rPr lang="ru-RU" sz="2400" dirty="0" err="1">
                <a:effectLst/>
                <a:latin typeface="Segoe Script" panose="030B0504020000000003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бейтсовской</a:t>
            </a:r>
            <a:r>
              <a:rPr lang="ru-RU" sz="2400" dirty="0">
                <a:effectLst/>
                <a:latin typeface="Segoe Script" panose="030B0504020000000003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400" dirty="0" err="1">
                <a:effectLst/>
                <a:latin typeface="Segoe Script" panose="030B0504020000000003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мюллеровской</a:t>
            </a:r>
            <a:r>
              <a:rPr lang="ru-RU" sz="2400" dirty="0">
                <a:effectLst/>
                <a:latin typeface="Segoe Script" panose="030B0504020000000003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мимикрии. </a:t>
            </a:r>
          </a:p>
          <a:p>
            <a:pPr lvl="0" algn="just">
              <a:lnSpc>
                <a:spcPct val="115000"/>
              </a:lnSpc>
            </a:pPr>
            <a:endParaRPr lang="ru-RU" sz="2400" dirty="0">
              <a:effectLst/>
              <a:latin typeface="Segoe Script" panose="030B0504020000000003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15000"/>
              </a:lnSpc>
            </a:pPr>
            <a:r>
              <a:rPr lang="ru-RU" sz="2400" dirty="0">
                <a:effectLst/>
                <a:latin typeface="Segoe Script" panose="030B0504020000000003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Покажите на конкретных примерах относительность приспособлений</a:t>
            </a:r>
          </a:p>
          <a:p>
            <a:pPr marL="457200" algn="just">
              <a:lnSpc>
                <a:spcPts val="1575"/>
              </a:lnSpc>
              <a:spcAft>
                <a:spcPts val="1000"/>
              </a:spcAft>
            </a:pPr>
            <a:r>
              <a:rPr lang="ru-RU" sz="2400" dirty="0">
                <a:effectLst/>
                <a:latin typeface="Segoe Script" panose="030B0504020000000003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2945382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C30F774-B430-4367-A2CA-70CAD8F9AB48}"/>
              </a:ext>
            </a:extLst>
          </p:cNvPr>
          <p:cNvSpPr/>
          <p:nvPr/>
        </p:nvSpPr>
        <p:spPr>
          <a:xfrm>
            <a:off x="798991" y="639192"/>
            <a:ext cx="834501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   </a:t>
            </a:r>
            <a:r>
              <a:rPr lang="ru-RU" sz="2000" dirty="0"/>
              <a:t>Общие адаптации — приспособления к жизни в обширной зоне среды. К адаптациям общего плана относят, например, приспособленность конечностей позвоночных к наземной среде (большинство рептилий, млекопитающих), плаванию (рыбы, китообразные, морские черепахи и пр.), полету (птицы, рукокрылые млекопитающие).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F67FCA0-47F9-4075-AB91-3CE56C340E5D}"/>
              </a:ext>
            </a:extLst>
          </p:cNvPr>
          <p:cNvSpPr/>
          <p:nvPr/>
        </p:nvSpPr>
        <p:spPr>
          <a:xfrm>
            <a:off x="932155" y="2778711"/>
            <a:ext cx="8211845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    Частные адаптации — специализации к определенному образу жизни. К адаптациям общего плана относят, например, приспособленность конечностей позвоночных к бегу (антилопы, лошади, страусы и др.), роющему образу жизни (кроты, </a:t>
            </a:r>
            <a:r>
              <a:rPr lang="ru-RU" sz="2000" dirty="0" err="1"/>
              <a:t>могеры</a:t>
            </a:r>
            <a:r>
              <a:rPr lang="ru-RU" sz="2000" dirty="0"/>
              <a:t>, </a:t>
            </a:r>
            <a:r>
              <a:rPr lang="ru-RU" sz="2000" dirty="0" err="1"/>
              <a:t>цокоры</a:t>
            </a:r>
            <a:r>
              <a:rPr lang="ru-RU" sz="2000" dirty="0"/>
              <a:t>, слепыши и др.), лазанию по деревьям (обезьяны, ленивцы, дятлы, </a:t>
            </a:r>
            <a:r>
              <a:rPr lang="ru-RU" sz="2000" dirty="0" err="1"/>
              <a:t>пишухи</a:t>
            </a:r>
            <a:r>
              <a:rPr lang="ru-RU" sz="2000" dirty="0"/>
              <a:t> и пр.), различным типам полета (грифы, соколы, альбатросы, утки и пр.; различное строение крыльев рассматривается как адаптации к конкретным типам полета), различным типам плавания (акулы, морские черепахи, пингвины, тюлени)</a:t>
            </a:r>
          </a:p>
        </p:txBody>
      </p:sp>
    </p:spTree>
    <p:extLst>
      <p:ext uri="{BB962C8B-B14F-4D97-AF65-F5344CB8AC3E}">
        <p14:creationId xmlns:p14="http://schemas.microsoft.com/office/powerpoint/2010/main" val="22334065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8FE31C43-E7D5-AD13-D612-404787A417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416" y="319596"/>
            <a:ext cx="11212496" cy="6303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48362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DA260A4-C632-4960-B5EB-4A8981E49061}"/>
              </a:ext>
            </a:extLst>
          </p:cNvPr>
          <p:cNvSpPr/>
          <p:nvPr/>
        </p:nvSpPr>
        <p:spPr>
          <a:xfrm>
            <a:off x="932155" y="798990"/>
            <a:ext cx="82118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  Много примеров частных адаптации связано с наличием у животных так называемой покровительственной окраски.</a:t>
            </a:r>
          </a:p>
          <a:p>
            <a:r>
              <a:rPr lang="ru-RU" dirty="0"/>
              <a:t>    Условно различают несколько типов покровительственной окраски: </a:t>
            </a:r>
            <a:r>
              <a:rPr lang="ru-RU" b="1" dirty="0"/>
              <a:t>маскировку, мимикрию, демонстрацию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E252177-DD46-4EF2-9F3B-E7094E3F251D}"/>
              </a:ext>
            </a:extLst>
          </p:cNvPr>
          <p:cNvSpPr/>
          <p:nvPr/>
        </p:nvSpPr>
        <p:spPr>
          <a:xfrm>
            <a:off x="1837678" y="2263806"/>
            <a:ext cx="73063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Маскировка — приспособление, при котором форма тела и окраска животных сливаются с окружающими предметами. Например, гусеница бабочки пяденицы похожа на сучок, насекомое палочник — на сухую ветку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0764810-C97D-48B4-B14F-086AAF436198}"/>
              </a:ext>
            </a:extLst>
          </p:cNvPr>
          <p:cNvSpPr/>
          <p:nvPr/>
        </p:nvSpPr>
        <p:spPr>
          <a:xfrm>
            <a:off x="1837677" y="3799643"/>
            <a:ext cx="80964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Выделяют следующие основные типы маскирующей окраски: </a:t>
            </a:r>
          </a:p>
          <a:p>
            <a:r>
              <a:rPr lang="ru-RU" dirty="0"/>
              <a:t> -</a:t>
            </a:r>
            <a:r>
              <a:rPr lang="ru-RU" dirty="0" err="1"/>
              <a:t>криптическая</a:t>
            </a:r>
            <a:r>
              <a:rPr lang="ru-RU" dirty="0"/>
              <a:t> (обеспечивает сходство с окружающим фоном); </a:t>
            </a:r>
          </a:p>
          <a:p>
            <a:r>
              <a:rPr lang="ru-RU" dirty="0"/>
              <a:t> - расчленяющая («размывает» контур животного; характерна для          яиц, а иногда и самих птиц, гнездящихся открыто на земле — к      улики, утки, козодои и пр.); </a:t>
            </a:r>
          </a:p>
          <a:p>
            <a:r>
              <a:rPr lang="ru-RU" dirty="0"/>
              <a:t>- скрадывающая (основана на принципе «</a:t>
            </a:r>
            <a:r>
              <a:rPr lang="ru-RU" dirty="0" err="1"/>
              <a:t>противотени</a:t>
            </a:r>
            <a:r>
              <a:rPr lang="ru-RU" dirty="0"/>
              <a:t>»).</a:t>
            </a:r>
          </a:p>
        </p:txBody>
      </p:sp>
    </p:spTree>
    <p:extLst>
      <p:ext uri="{BB962C8B-B14F-4D97-AF65-F5344CB8AC3E}">
        <p14:creationId xmlns:p14="http://schemas.microsoft.com/office/powerpoint/2010/main" val="25888933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55A82910-AA61-AA0F-0DC7-1314169C7A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740" y="276096"/>
            <a:ext cx="10591060" cy="6305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74873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5A2009E-F00B-460A-BBE3-199663E75B6C}"/>
              </a:ext>
            </a:extLst>
          </p:cNvPr>
          <p:cNvSpPr/>
          <p:nvPr/>
        </p:nvSpPr>
        <p:spPr>
          <a:xfrm>
            <a:off x="692458" y="568171"/>
            <a:ext cx="84515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Мимикрия — сходство беззащитного и съедобного вида с одним или несколькими представителями неродственных видов, хорошо защищенных от нападения и поедания хищником (миметизм) или растениями и предметами окружающей среды (</a:t>
            </a:r>
            <a:r>
              <a:rPr lang="ru-RU" dirty="0" err="1"/>
              <a:t>мимезия</a:t>
            </a:r>
            <a:r>
              <a:rPr lang="ru-RU" dirty="0"/>
              <a:t>).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304EF78-77AE-4EC0-8148-B5524D0AB884}"/>
              </a:ext>
            </a:extLst>
          </p:cNvPr>
          <p:cNvSpPr/>
          <p:nvPr/>
        </p:nvSpPr>
        <p:spPr>
          <a:xfrm>
            <a:off x="585926" y="2148396"/>
            <a:ext cx="1053779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Выделяют две формы мимикрии: </a:t>
            </a:r>
            <a:r>
              <a:rPr lang="ru-RU" dirty="0" err="1">
                <a:solidFill>
                  <a:schemeClr val="bg1"/>
                </a:solidFill>
              </a:rPr>
              <a:t>бейтсовскую</a:t>
            </a:r>
            <a:r>
              <a:rPr lang="ru-RU" dirty="0"/>
              <a:t> и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мюллеровскую</a:t>
            </a:r>
            <a:r>
              <a:rPr lang="ru-RU" dirty="0">
                <a:solidFill>
                  <a:schemeClr val="bg1"/>
                </a:solidFill>
              </a:rPr>
              <a:t> </a:t>
            </a:r>
          </a:p>
          <a:p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/>
              <a:t>Примером </a:t>
            </a:r>
            <a:r>
              <a:rPr lang="ru-RU" dirty="0" err="1"/>
              <a:t>бейтсовской</a:t>
            </a:r>
            <a:r>
              <a:rPr lang="ru-RU" dirty="0"/>
              <a:t> мимикрии служит случай сходства отдельных видов бабочек белянок с несъедобными ярко окрашенными и дурно пахнущими бабочками-геликонидами. </a:t>
            </a:r>
          </a:p>
          <a:p>
            <a:r>
              <a:rPr lang="ru-RU" dirty="0"/>
              <a:t> В варианте </a:t>
            </a:r>
            <a:r>
              <a:rPr lang="ru-RU" dirty="0" err="1"/>
              <a:t>мюллеровскои</a:t>
            </a:r>
            <a:r>
              <a:rPr lang="ru-RU" dirty="0"/>
              <a:t> мимикрии несколько защищенных видов животных имеют сходную внешность и окраску — образуют совокупность видов, называемую «кольцо».</a:t>
            </a:r>
          </a:p>
          <a:p>
            <a:endParaRPr lang="ru-RU" dirty="0"/>
          </a:p>
          <a:p>
            <a:r>
              <a:rPr lang="ru-RU" dirty="0"/>
              <a:t> Мимикрия у растений служит для отпугивания или привлечения животных. Например, лишенные нектара цветки белозора сходны с медоносными цветками и подобным образом привлекают к себе насекомых-опылителей. Ловчие приспособления насекомоядных растений «подражают» ярким цветкам других видов и таким способом заманивают в ловушку насекомых. Полагают, что возникновение мимикрии связано с избирательным истреблением животных или растений. </a:t>
            </a:r>
          </a:p>
        </p:txBody>
      </p:sp>
    </p:spTree>
    <p:extLst>
      <p:ext uri="{BB962C8B-B14F-4D97-AF65-F5344CB8AC3E}">
        <p14:creationId xmlns:p14="http://schemas.microsoft.com/office/powerpoint/2010/main" val="13766499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47AADE9D-7F89-8D9C-3E80-A813AD49AF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969" y="403934"/>
            <a:ext cx="10191565" cy="6050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96774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E92BAD2-52CB-4CFF-8C2E-67F39BE56C8C}"/>
              </a:ext>
            </a:extLst>
          </p:cNvPr>
          <p:cNvSpPr/>
          <p:nvPr/>
        </p:nvSpPr>
        <p:spPr>
          <a:xfrm>
            <a:off x="1029810" y="1028343"/>
            <a:ext cx="9738804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Демонстрация </a:t>
            </a:r>
            <a:r>
              <a:rPr lang="ru-RU" dirty="0"/>
              <a:t>(угрожающая или предупреждающая окраска или форма). Животное с ядовитыми зубами (ядовитые змеи), жалящим приспособлением (жалящие перепончатокрылые: пчелы, осы), ядовитыми кожными железами (амфибии: огненная саламандра, жерлянки и др.) обычно «широко оповещает» об этом. Такие виды обладают отпугивающей окраской (</a:t>
            </a:r>
            <a:r>
              <a:rPr lang="ru-RU" dirty="0" err="1"/>
              <a:t>мюллеровская</a:t>
            </a:r>
            <a:r>
              <a:rPr lang="ru-RU" dirty="0"/>
              <a:t> мимикрия) или особым «рисунком» (например, у некоторых змей), которые хорошо запоминаются другими животными. Ряд ядовитых змей оповещает о своем присутствии не столько окраской, сколько звуками, в основном так называемого инструментального характера, т.е. издаваемыми либо с помощью трения чешуек (эфа), либо с помощью специальной «погремушки» на кончике своего хвоста (гремучие змеи). </a:t>
            </a:r>
          </a:p>
        </p:txBody>
      </p:sp>
    </p:spTree>
    <p:extLst>
      <p:ext uri="{BB962C8B-B14F-4D97-AF65-F5344CB8AC3E}">
        <p14:creationId xmlns:p14="http://schemas.microsoft.com/office/powerpoint/2010/main" val="24772401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48938722-E10C-378F-CBD9-F35276D3B1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4600" y="425396"/>
            <a:ext cx="9262800" cy="604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9241817"/>
      </p:ext>
    </p:extLst>
  </p:cSld>
  <p:clrMapOvr>
    <a:masterClrMapping/>
  </p:clrMapOvr>
</p:sld>
</file>

<file path=ppt/theme/theme1.xml><?xml version="1.0" encoding="utf-8"?>
<a:theme xmlns:a="http://schemas.openxmlformats.org/drawingml/2006/main" name="Берлин">
  <a:themeElements>
    <a:clrScheme name="Берлин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</TotalTime>
  <Words>750</Words>
  <Application>Microsoft Office PowerPoint</Application>
  <PresentationFormat>Широкоэкранный</PresentationFormat>
  <Paragraphs>33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Segoe Script</vt:lpstr>
      <vt:lpstr>Times New Roman</vt:lpstr>
      <vt:lpstr>Trebuchet MS</vt:lpstr>
      <vt:lpstr>Берлин</vt:lpstr>
      <vt:lpstr>Открытый урок  по биологии  на тему:  «Возникновение приспособлений.  Виды адаптации»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Открытый урок по биологии  на тему:  «Возникновение приспособлений. Виды адаптации»</dc:title>
  <dc:creator>4 Cab</dc:creator>
  <cp:lastModifiedBy>111</cp:lastModifiedBy>
  <cp:revision>5</cp:revision>
  <dcterms:created xsi:type="dcterms:W3CDTF">2024-03-12T08:11:13Z</dcterms:created>
  <dcterms:modified xsi:type="dcterms:W3CDTF">2024-03-13T07:14:30Z</dcterms:modified>
</cp:coreProperties>
</file>