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7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84CFD28-536C-4205-B5E7-E1E1CE77D7F7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C5161A2-3F52-425B-8D9D-E524C91EC5D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136904" cy="4824536"/>
          </a:xfrm>
        </p:spPr>
        <p:txBody>
          <a:bodyPr>
            <a:normAutofit/>
          </a:bodyPr>
          <a:lstStyle/>
          <a:p>
            <a:pPr algn="ctr"/>
            <a:r>
              <a:rPr lang="ru-RU" sz="4900" b="1" i="1" dirty="0">
                <a:solidFill>
                  <a:schemeClr val="tx1"/>
                </a:solidFill>
                <a:effectLst/>
              </a:rPr>
              <a:t>Математику уже затем учить надо, что она ум в порядок приводит. </a:t>
            </a:r>
            <a:r>
              <a:rPr lang="ru-RU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/>
              </a:rPr>
            </a:b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517232"/>
            <a:ext cx="5182592" cy="861912"/>
          </a:xfrm>
        </p:spPr>
        <p:txBody>
          <a:bodyPr>
            <a:normAutofit fontScale="77500" lnSpcReduction="20000"/>
          </a:bodyPr>
          <a:lstStyle/>
          <a:p>
            <a:r>
              <a:rPr lang="ru-RU" sz="5200" b="1" i="1" dirty="0"/>
              <a:t>(М.В. Ломоносов)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0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Задание 3.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/>
              <a:t>	</a:t>
            </a:r>
            <a:r>
              <a:rPr lang="ru-RU" sz="3600" b="1" dirty="0" smtClean="0"/>
              <a:t>Найдите </a:t>
            </a:r>
            <a:r>
              <a:rPr lang="ru-RU" sz="3600" b="1" dirty="0"/>
              <a:t>площадь, которую занимает жилой дом. Ответ дайте в квадратных метрах.</a:t>
            </a:r>
          </a:p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90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Задание 4.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dirty="0" smtClean="0"/>
              <a:t>	</a:t>
            </a:r>
            <a:r>
              <a:rPr lang="ru-RU" sz="3600" b="1" dirty="0" smtClean="0"/>
              <a:t>Найдите </a:t>
            </a:r>
            <a:r>
              <a:rPr lang="ru-RU" sz="3600" b="1" dirty="0"/>
              <a:t>расстояние от жилого дома до гаража (расстояние между двумя ближайшими точками по прямой) в метрах.</a:t>
            </a:r>
          </a:p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12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460" y="6648"/>
            <a:ext cx="8229600" cy="1399032"/>
          </a:xfrm>
        </p:spPr>
        <p:txBody>
          <a:bodyPr>
            <a:normAutofit fontScale="90000"/>
          </a:bodyPr>
          <a:lstStyle/>
          <a:p>
            <a:pPr lvl="0"/>
            <a:r>
              <a:rPr lang="ru-RU" sz="4400" b="1" i="1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itchFamily="18" charset="0"/>
                <a:cs typeface="Times New Roman" pitchFamily="18" charset="0"/>
              </a:rPr>
              <a:t>Задание 5.</a:t>
            </a:r>
            <a:r>
              <a:rPr lang="ru-RU" sz="80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/>
            </a:r>
            <a:br>
              <a:rPr lang="ru-RU" sz="80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390338"/>
              </p:ext>
            </p:extLst>
          </p:nvPr>
        </p:nvGraphicFramePr>
        <p:xfrm>
          <a:off x="395536" y="3068960"/>
          <a:ext cx="8424936" cy="1717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3"/>
                <a:gridCol w="1296144"/>
                <a:gridCol w="2007896"/>
                <a:gridCol w="2024553"/>
                <a:gridCol w="18002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Нагреватель (котёл)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Прочее оборудование и монтаж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Сред. расход газа / сред. потребл. мощность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Стоимость газа / электроэнергии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Газовое отопление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 тыс. руб.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18 280 руб.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 куб. м/ч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5,6 руб./куб. м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Электр. отопление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 тыс. руб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15 000 руб.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5,6 кВт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3,8 руб./( кВт ч⋅ 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6838" y="1041023"/>
            <a:ext cx="8631478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Хозяин участка планирует устроить в жилом доме зимнее отопление. Он рассматривает два варианта: электрическое или газовое отопление. Цены на оборудование и стоимость его установки, данные о расходе газа, электроэнергии и их стоимости даны в таблице. </a:t>
            </a:r>
            <a:endParaRPr lang="ru-RU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Обдумав оба варианта, хозяин решил установить газовое оборудование. Через сколько часов непрерывной работы отопления экономия от использования газа вместо электричества компенсирует разность в стоимости установки газового и электрического отопления?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68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1304" y="116632"/>
            <a:ext cx="9289032" cy="139903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b="1" dirty="0">
                <a:solidFill>
                  <a:schemeClr val="tx1"/>
                </a:solidFill>
              </a:rPr>
              <a:t>«Геометрия - верная и неверная».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474080"/>
          </a:xfrm>
        </p:spPr>
        <p:txBody>
          <a:bodyPr>
            <a:noAutofit/>
          </a:bodyPr>
          <a:lstStyle/>
          <a:p>
            <a:pPr marL="64008" lvl="0" indent="0">
              <a:buNone/>
            </a:pPr>
            <a:r>
              <a:rPr lang="ru-RU" sz="1600" b="1" dirty="0" smtClean="0"/>
              <a:t>1. Отрезок</a:t>
            </a:r>
            <a:r>
              <a:rPr lang="ru-RU" sz="1600" b="1" dirty="0"/>
              <a:t>, соединяющий точку окружности с её центром.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2. Утверждение</a:t>
            </a:r>
            <a:r>
              <a:rPr lang="ru-RU" sz="1600" b="1" dirty="0"/>
              <a:t>, требующее доказательства.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3. Направленный </a:t>
            </a:r>
            <a:r>
              <a:rPr lang="ru-RU" sz="1600" b="1" dirty="0"/>
              <a:t>отрезок.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4. Угол</a:t>
            </a:r>
            <a:r>
              <a:rPr lang="ru-RU" sz="1600" b="1" dirty="0"/>
              <a:t>, меньший прямого.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5. Утверждение </a:t>
            </a:r>
            <a:r>
              <a:rPr lang="ru-RU" sz="1600" b="1" dirty="0"/>
              <a:t>не вызывающее сомнений.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6. Самая </a:t>
            </a:r>
            <a:r>
              <a:rPr lang="ru-RU" sz="1600" b="1" dirty="0"/>
              <a:t>большая хорда в круге.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7. Прибор </a:t>
            </a:r>
            <a:r>
              <a:rPr lang="ru-RU" sz="1600" b="1" dirty="0"/>
              <a:t>для измерения углов.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8. Радиус </a:t>
            </a:r>
            <a:r>
              <a:rPr lang="ru-RU" sz="1600" b="1" dirty="0"/>
              <a:t>окружности 6 см. Диаметр?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9. Величина </a:t>
            </a:r>
            <a:r>
              <a:rPr lang="ru-RU" sz="1600" b="1" dirty="0"/>
              <a:t>развернутого угла.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10</a:t>
            </a:r>
            <a:r>
              <a:rPr lang="ru-RU" sz="1600" b="1" dirty="0"/>
              <a:t>. В любой тре­уголь­ник можно впи­сать не менее одной окружности. </a:t>
            </a:r>
            <a:endParaRPr lang="ru-RU" sz="1600" b="1" dirty="0" smtClean="0"/>
          </a:p>
          <a:p>
            <a:pPr marL="64008" lvl="0" indent="0">
              <a:buNone/>
            </a:pPr>
            <a:r>
              <a:rPr lang="ru-RU" sz="1600" b="1" dirty="0" smtClean="0"/>
              <a:t>11</a:t>
            </a:r>
            <a:r>
              <a:rPr lang="ru-RU" sz="1600" b="1" dirty="0"/>
              <a:t>. Диагонали параллелограмма </a:t>
            </a:r>
            <a:r>
              <a:rPr lang="ru-RU" sz="1600" b="1" dirty="0" smtClean="0"/>
              <a:t>равны.</a:t>
            </a:r>
          </a:p>
          <a:p>
            <a:pPr marL="64008" lvl="0" indent="0">
              <a:buNone/>
            </a:pPr>
            <a:r>
              <a:rPr lang="ru-RU" sz="1600" b="1" dirty="0" smtClean="0"/>
              <a:t>12</a:t>
            </a:r>
            <a:r>
              <a:rPr lang="ru-RU" sz="1600" b="1" dirty="0"/>
              <a:t>. Площадь ромба равна произведению его стороны на высоту, проведённую к этой стороне</a:t>
            </a:r>
            <a:r>
              <a:rPr lang="ru-RU" sz="1600" b="1" dirty="0" smtClean="0"/>
              <a:t>.</a:t>
            </a:r>
            <a:endParaRPr lang="ru-RU" sz="1600" b="1" dirty="0"/>
          </a:p>
          <a:p>
            <a:pPr marL="64008" indent="0">
              <a:buNone/>
            </a:pPr>
            <a:r>
              <a:rPr lang="ru-RU" sz="1600" b="1" dirty="0" smtClean="0"/>
              <a:t>13</a:t>
            </a:r>
            <a:r>
              <a:rPr lang="ru-RU" sz="1600" b="1" dirty="0"/>
              <a:t>. Около всякого треугольника можно описать не более одной окружности. </a:t>
            </a:r>
            <a:endParaRPr lang="ru-RU" sz="1600" b="1" dirty="0" smtClean="0"/>
          </a:p>
          <a:p>
            <a:pPr marL="64008" indent="0">
              <a:buNone/>
            </a:pPr>
            <a:r>
              <a:rPr lang="ru-RU" sz="1600" b="1" dirty="0" smtClean="0"/>
              <a:t>14</a:t>
            </a:r>
            <a:r>
              <a:rPr lang="ru-RU" sz="1600" b="1" dirty="0"/>
              <a:t>. В любой треугольник можно вписать не менее одной </a:t>
            </a:r>
            <a:r>
              <a:rPr lang="ru-RU" sz="1600" b="1" dirty="0" smtClean="0"/>
              <a:t>окружности</a:t>
            </a:r>
            <a:endParaRPr lang="ru-RU" sz="1600" b="1" dirty="0"/>
          </a:p>
          <a:p>
            <a:pPr marL="64008" indent="0">
              <a:buNone/>
            </a:pPr>
            <a:r>
              <a:rPr lang="ru-RU" sz="1600" b="1" dirty="0" smtClean="0"/>
              <a:t>15</a:t>
            </a:r>
            <a:r>
              <a:rPr lang="ru-RU" sz="1600" b="1" dirty="0"/>
              <a:t>. Смеж­ные углы равны. </a:t>
            </a:r>
            <a:endParaRPr lang="ru-RU" sz="1600" b="1" dirty="0" smtClean="0"/>
          </a:p>
          <a:p>
            <a:pPr marL="64008" indent="0">
              <a:buNone/>
            </a:pPr>
            <a:r>
              <a:rPr lang="ru-RU" sz="1600" b="1" dirty="0" smtClean="0"/>
              <a:t>16</a:t>
            </a:r>
            <a:r>
              <a:rPr lang="ru-RU" sz="1600" b="1" dirty="0"/>
              <a:t>. Любые два пря­мо­уголь­ных треугольника </a:t>
            </a:r>
            <a:r>
              <a:rPr lang="ru-RU" sz="1600" b="1" dirty="0" smtClean="0"/>
              <a:t>подобны.</a:t>
            </a:r>
          </a:p>
          <a:p>
            <a:pPr marL="64008" indent="0">
              <a:buNone/>
            </a:pPr>
            <a:r>
              <a:rPr lang="ru-RU" sz="1600" b="1" dirty="0" smtClean="0"/>
              <a:t>17</a:t>
            </a:r>
            <a:r>
              <a:rPr lang="ru-RU" sz="1600" b="1" dirty="0"/>
              <a:t>. Ромб не яв­ля­ет­ся </a:t>
            </a:r>
            <a:r>
              <a:rPr lang="ru-RU" sz="1600" b="1" dirty="0" smtClean="0"/>
              <a:t>па­рал­ле­ло­грам­мом.</a:t>
            </a:r>
          </a:p>
          <a:p>
            <a:pPr marL="64008" indent="0">
              <a:buNone/>
            </a:pPr>
            <a:r>
              <a:rPr lang="ru-RU" sz="1600" b="1" dirty="0" smtClean="0"/>
              <a:t>18</a:t>
            </a:r>
            <a:r>
              <a:rPr lang="ru-RU" sz="1600" b="1" dirty="0"/>
              <a:t>. Сумма ост­рых углов пря­мо­уголь­но­го тре­уголь­ни­ка равна 90</a:t>
            </a:r>
            <a:r>
              <a:rPr lang="ru-RU" sz="1600" b="1" dirty="0" smtClean="0"/>
              <a:t>°.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23257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341430" y="1141630"/>
            <a:ext cx="3130116" cy="151216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>Домашнее</a:t>
            </a:r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br>
              <a:rPr lang="ru-RU" sz="2800" b="1" i="1" dirty="0" smtClean="0">
                <a:solidFill>
                  <a:schemeClr val="tx1"/>
                </a:solidFill>
              </a:rPr>
            </a:br>
            <a:r>
              <a:rPr lang="ru-RU" sz="3200" b="1" i="1" dirty="0" smtClean="0">
                <a:solidFill>
                  <a:schemeClr val="tx1"/>
                </a:solidFill>
              </a:rPr>
              <a:t>задание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573016"/>
            <a:ext cx="8784976" cy="3096344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1600" b="1" dirty="0"/>
              <a:t>«Участок»</a:t>
            </a:r>
          </a:p>
          <a:p>
            <a:pPr marL="64008" indent="0">
              <a:buNone/>
            </a:pPr>
            <a:r>
              <a:rPr lang="ru-RU" sz="1600" b="1" dirty="0"/>
              <a:t>Задание 1. </a:t>
            </a:r>
            <a:r>
              <a:rPr lang="ru-RU" sz="1600" dirty="0"/>
              <a:t>На плане изображён дачный  участок по  адресу:  п.  </a:t>
            </a:r>
            <a:r>
              <a:rPr lang="ru-RU" sz="1600" dirty="0" err="1"/>
              <a:t>Синицыно</a:t>
            </a:r>
            <a:r>
              <a:rPr lang="ru-RU" sz="1600" dirty="0"/>
              <a:t>, ул. Красная, д. 34 (сторона каждой клетки на плане равна 2 м). Участок имеет прямоугольную форму. Выезд и въезд осуществляются через единственные ворота. При входе на участок слева от ворот находится гараж. Справа от ворот находится сарай площадью 24 кв. м, а чуть подальше – жилой дом. Напротив жилого дома расположены яблоневые посадки. Также на участке есть баня, к которой ведёт дорожка, выложенная плиткой, и огород с теплицей внутри (огород отмечен на плане цифрой 2). Все дорожки внутри участка имеют ширину 1 м и вымощены тротуарной плиткой размером 1 м x 1 м. Между гаражом и сараем находится площадка, вымощенная такой же плиткой. К участку подведено электричество. Имеется магистральное газоснабжение.</a:t>
            </a:r>
          </a:p>
          <a:p>
            <a:pPr marL="64008" indent="0">
              <a:buNone/>
            </a:pPr>
            <a:endParaRPr lang="ru-RU" sz="1600" dirty="0"/>
          </a:p>
        </p:txBody>
      </p:sp>
      <p:pic>
        <p:nvPicPr>
          <p:cNvPr id="4" name="image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39752" y="116632"/>
            <a:ext cx="659257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50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399032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chemeClr val="tx1"/>
                </a:solidFill>
              </a:rPr>
              <a:t>Урок окончен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2160" y="5157192"/>
            <a:ext cx="2674640" cy="1297616"/>
          </a:xfrm>
        </p:spPr>
        <p:txBody>
          <a:bodyPr/>
          <a:lstStyle/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91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480720" cy="1399032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МОЗГОВОЙ ШТУРМ. 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2100" b="1" dirty="0" smtClean="0"/>
              <a:t>1</a:t>
            </a:r>
            <a:r>
              <a:rPr lang="ru-RU" sz="2100" b="1" dirty="0"/>
              <a:t>.     В каждом из четырех углов комнаты сидит кошка. На хвосте у каждой кошки по одной кошке. Сколько всего в этой комнате кошек? </a:t>
            </a:r>
            <a:endParaRPr lang="ru-RU" sz="2100" b="1" dirty="0" smtClean="0"/>
          </a:p>
          <a:p>
            <a:pPr marL="64008" indent="0">
              <a:buNone/>
            </a:pPr>
            <a:r>
              <a:rPr lang="ru-RU" sz="2100" b="1" dirty="0" smtClean="0"/>
              <a:t>2</a:t>
            </a:r>
            <a:r>
              <a:rPr lang="ru-RU" sz="2100" b="1" dirty="0"/>
              <a:t>.     Петух, стоя на одной ноге, весит 5 кг. Сколько он будет весить, если встанет на обе ноги? </a:t>
            </a:r>
            <a:endParaRPr lang="ru-RU" sz="2100" b="1" dirty="0" smtClean="0"/>
          </a:p>
          <a:p>
            <a:pPr marL="64008" indent="0">
              <a:buNone/>
            </a:pPr>
            <a:r>
              <a:rPr lang="ru-RU" sz="2100" b="1" dirty="0" smtClean="0"/>
              <a:t>3</a:t>
            </a:r>
            <a:r>
              <a:rPr lang="ru-RU" sz="2100" b="1" dirty="0"/>
              <a:t>.     В семье у каждого из шести братьев есть сестра. Сколько детей в этой семье? </a:t>
            </a:r>
            <a:endParaRPr lang="ru-RU" sz="2100" b="1" dirty="0" smtClean="0"/>
          </a:p>
          <a:p>
            <a:pPr marL="64008" indent="0">
              <a:buNone/>
            </a:pPr>
            <a:r>
              <a:rPr lang="ru-RU" sz="2100" b="1" dirty="0" smtClean="0"/>
              <a:t>4</a:t>
            </a:r>
            <a:r>
              <a:rPr lang="ru-RU" sz="2100" b="1" dirty="0"/>
              <a:t>.     На уроке физкультуры ученики выстроились в линейку на расстоянии одного метра друг от друга. Вся линейка растянулась на 25 метров. Сколько было учеников? </a:t>
            </a:r>
            <a:endParaRPr lang="ru-RU" sz="2100" b="1" dirty="0" smtClean="0"/>
          </a:p>
          <a:p>
            <a:pPr marL="64008" indent="0">
              <a:buNone/>
            </a:pPr>
            <a:r>
              <a:rPr lang="ru-RU" sz="2100" b="1" dirty="0" smtClean="0"/>
              <a:t>5</a:t>
            </a:r>
            <a:r>
              <a:rPr lang="ru-RU" sz="2100" b="1" dirty="0"/>
              <a:t>.     По стеблю растения, высота которого 1 метр, от земли ползет гусеница. Днем она поднимается на 3 дециметра, а ночью опускается на 2 дециметра. Через сколько суток гусеница доползет до верхушки растения? </a:t>
            </a:r>
            <a:endParaRPr lang="ru-RU" sz="2100" b="1" dirty="0" smtClean="0"/>
          </a:p>
        </p:txBody>
      </p:sp>
    </p:spTree>
    <p:extLst>
      <p:ext uri="{BB962C8B-B14F-4D97-AF65-F5344CB8AC3E}">
        <p14:creationId xmlns:p14="http://schemas.microsoft.com/office/powerpoint/2010/main" val="30334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472608"/>
          </a:xfrm>
        </p:spPr>
        <p:txBody>
          <a:bodyPr>
            <a:normAutofit fontScale="55000" lnSpcReduction="20000"/>
          </a:bodyPr>
          <a:lstStyle/>
          <a:p>
            <a:pPr marL="64008" indent="0">
              <a:buNone/>
            </a:pPr>
            <a:r>
              <a:rPr lang="ru-RU" sz="4000" b="1" dirty="0"/>
              <a:t>6.     Часы отбивают один удар за одну секунду. Сколько времени понадобится, чтобы отбить 12 ударов? </a:t>
            </a:r>
            <a:endParaRPr lang="ru-RU" sz="3800" b="1" dirty="0" smtClean="0"/>
          </a:p>
          <a:p>
            <a:pPr marL="64008" indent="0">
              <a:buNone/>
            </a:pPr>
            <a:r>
              <a:rPr lang="ru-RU" sz="3800" b="1" dirty="0" smtClean="0"/>
              <a:t>7</a:t>
            </a:r>
            <a:r>
              <a:rPr lang="ru-RU" sz="3800" b="1" dirty="0"/>
              <a:t>.     Три разных числа сначала сложили, а затем их же перемножили. Сумма и произведение оказались равными. Какие это числа? </a:t>
            </a:r>
          </a:p>
          <a:p>
            <a:pPr marL="64008" indent="0">
              <a:buNone/>
            </a:pPr>
            <a:r>
              <a:rPr lang="ru-RU" sz="3800" b="1" dirty="0"/>
              <a:t>8. Тройка лошадей пробежала 30 км. Сколько километров пробежала каждая лошадь?    </a:t>
            </a:r>
          </a:p>
          <a:p>
            <a:pPr marL="64008" indent="0">
              <a:buNone/>
            </a:pPr>
            <a:r>
              <a:rPr lang="ru-RU" sz="3800" b="1" dirty="0"/>
              <a:t>9. Бревно пилят на 10 частей. Сколько надо сделать распилов?   </a:t>
            </a:r>
          </a:p>
          <a:p>
            <a:pPr marL="64008" indent="0">
              <a:buNone/>
            </a:pPr>
            <a:r>
              <a:rPr lang="ru-RU" sz="3800" b="1" dirty="0"/>
              <a:t>10.  Найди число, одна треть которого составляет 12. </a:t>
            </a:r>
          </a:p>
          <a:p>
            <a:pPr marL="64008" indent="0">
              <a:buNone/>
            </a:pPr>
            <a:r>
              <a:rPr lang="ru-RU" sz="3800" b="1" dirty="0"/>
              <a:t>11.  На елке горело 7 свечей, 5 из них погасли. Сколько свечей осталось? </a:t>
            </a:r>
          </a:p>
          <a:p>
            <a:pPr marL="64008" indent="0">
              <a:buNone/>
            </a:pPr>
            <a:r>
              <a:rPr lang="ru-RU" sz="3800" b="1" dirty="0"/>
              <a:t>12.  7 человек обменялись фотографиями, сколько было роздано фотографий? 13. Три курицы за три дня снесут три яйца. Сколько яиц снесут двенадцать кур за двенадцать дней?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74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tx1"/>
                </a:solidFill>
              </a:rPr>
              <a:t>Разгадаем ребус</a:t>
            </a:r>
            <a:endParaRPr lang="ru-RU" sz="6600" b="1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2167981"/>
              </p:ext>
            </p:extLst>
          </p:nvPr>
        </p:nvGraphicFramePr>
        <p:xfrm>
          <a:off x="6876256" y="1844824"/>
          <a:ext cx="1728192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868"/>
                <a:gridCol w="885324"/>
              </a:tblGrid>
              <a:tr h="6718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О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42</a:t>
                      </a:r>
                      <a:endParaRPr lang="ru-RU" sz="28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2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Т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7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2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В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30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840948"/>
              </p:ext>
            </p:extLst>
          </p:nvPr>
        </p:nvGraphicFramePr>
        <p:xfrm>
          <a:off x="4788024" y="1844825"/>
          <a:ext cx="1944217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8227"/>
                <a:gridCol w="995990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И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11</a:t>
                      </a:r>
                      <a:endParaRPr lang="ru-RU" sz="28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Э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48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К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123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676325"/>
              </p:ext>
            </p:extLst>
          </p:nvPr>
        </p:nvGraphicFramePr>
        <p:xfrm>
          <a:off x="2555776" y="1844824"/>
          <a:ext cx="1872208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3108"/>
                <a:gridCol w="959100"/>
              </a:tblGrid>
              <a:tr h="725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Г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7,5</a:t>
                      </a:r>
                      <a:endParaRPr lang="ru-RU" sz="28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52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М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36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52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С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26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155823"/>
              </p:ext>
            </p:extLst>
          </p:nvPr>
        </p:nvGraphicFramePr>
        <p:xfrm>
          <a:off x="251520" y="1844824"/>
          <a:ext cx="2016224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3346"/>
                <a:gridCol w="1032878"/>
              </a:tblGrid>
              <a:tr h="6743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А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9</a:t>
                      </a:r>
                      <a:endParaRPr lang="ru-RU" sz="28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46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Я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7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46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</a:rPr>
                        <a:t>П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5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677841"/>
              </p:ext>
            </p:extLst>
          </p:nvPr>
        </p:nvGraphicFramePr>
        <p:xfrm>
          <a:off x="323528" y="4692253"/>
          <a:ext cx="8424934" cy="1584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/>
                <a:gridCol w="576064"/>
                <a:gridCol w="389364"/>
                <a:gridCol w="562992"/>
                <a:gridCol w="559812"/>
                <a:gridCol w="566172"/>
                <a:gridCol w="562992"/>
                <a:gridCol w="743044"/>
                <a:gridCol w="504056"/>
                <a:gridCol w="216024"/>
                <a:gridCol w="792088"/>
                <a:gridCol w="288032"/>
                <a:gridCol w="648072"/>
                <a:gridCol w="732282"/>
                <a:gridCol w="563860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7,5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42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7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42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30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11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36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26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7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123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 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42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7,5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48</a:t>
                      </a:r>
                      <a:endParaRPr lang="ru-RU" sz="2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89075" y="3461147"/>
            <a:ext cx="22955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45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Тема урока: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636912"/>
            <a:ext cx="6707088" cy="3313840"/>
          </a:xfrm>
        </p:spPr>
        <p:txBody>
          <a:bodyPr>
            <a:normAutofit/>
          </a:bodyPr>
          <a:lstStyle/>
          <a:p>
            <a:pPr marL="64008" indent="0" algn="ctr">
              <a:buNone/>
            </a:pPr>
            <a:r>
              <a:rPr lang="ru-RU" sz="7200" i="1" dirty="0" err="1" smtClean="0"/>
              <a:t>Пордготовка</a:t>
            </a:r>
            <a:r>
              <a:rPr lang="ru-RU" sz="7200" i="1" dirty="0" smtClean="0"/>
              <a:t> к ОГЭ</a:t>
            </a:r>
            <a:endParaRPr lang="ru-RU" sz="7200" i="1" dirty="0"/>
          </a:p>
        </p:txBody>
      </p:sp>
    </p:spTree>
    <p:extLst>
      <p:ext uri="{BB962C8B-B14F-4D97-AF65-F5344CB8AC3E}">
        <p14:creationId xmlns:p14="http://schemas.microsoft.com/office/powerpoint/2010/main" val="376455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pPr algn="ctr"/>
            <a:r>
              <a:rPr lang="ru-RU" b="1" spc="-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 – ориентированные задачи</a:t>
            </a:r>
            <a:endParaRPr lang="ru-RU" b="1" spc="-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5040560"/>
          </a:xfrm>
        </p:spPr>
        <p:txBody>
          <a:bodyPr>
            <a:normAutofit fontScale="70000" lnSpcReduction="20000"/>
          </a:bodyPr>
          <a:lstStyle/>
          <a:p>
            <a:pPr marL="64008" indent="0" algn="just">
              <a:buNone/>
            </a:pPr>
            <a:r>
              <a:rPr lang="ru-RU" b="1" dirty="0" smtClean="0"/>
              <a:t>	На </a:t>
            </a:r>
            <a:r>
              <a:rPr lang="ru-RU" b="1" dirty="0"/>
              <a:t>плане изображено домохозяйство по адресу: с. </a:t>
            </a:r>
            <a:r>
              <a:rPr lang="ru-RU" b="1" dirty="0" err="1" smtClean="0"/>
              <a:t>Авдеево</a:t>
            </a:r>
            <a:r>
              <a:rPr lang="ru-RU" b="1" dirty="0" smtClean="0"/>
              <a:t>, 3-й </a:t>
            </a:r>
            <a:r>
              <a:rPr lang="ru-RU" b="1" dirty="0"/>
              <a:t>Поперечный пер., д. 13 (сторона каждой клетки на плане равна 2 м). Участок имеет прямоугольную форму. Выезд и въезд осуществляются через единственные ворота. При входе на участок справа от ворот находится баня, а слева – гараж, отмеченный на плане цифрой 7. Площадь, занятая гаражом, равна 32 кв. м. Жилой дом находится в глубине территории. Помимо гаража, жилого дома и бани, на участке имеется сарай (подсобное помещение), расположенный рядом с гаражом, и теплица, построенная на территории огорода (огород отмечен цифрой 2). Перед жилым домом имеются яблоневые посадки. Все дорожки внутри участка имеют ширину 1 м и вымощены тротуарной плиткой размером 1м * 1м. Между баней и гаражом имеется площадка площадью 64 кв. м, вымощенная такой же плиткой.</a:t>
            </a:r>
          </a:p>
          <a:p>
            <a:pPr marL="64008" indent="0" algn="just">
              <a:buNone/>
            </a:pPr>
            <a:r>
              <a:rPr lang="ru-RU" b="1" dirty="0" smtClean="0"/>
              <a:t>	К </a:t>
            </a:r>
            <a:r>
              <a:rPr lang="ru-RU" b="1" dirty="0"/>
              <a:t>домохозяйству подведено электричество. Имеется </a:t>
            </a:r>
            <a:r>
              <a:rPr lang="ru-RU" b="1" dirty="0" smtClean="0"/>
              <a:t>магистральное газоснабжение</a:t>
            </a:r>
            <a:r>
              <a:rPr lang="ru-RU" b="1" dirty="0"/>
              <a:t>.</a:t>
            </a:r>
          </a:p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92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Рисунок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" name="Объект 3" descr="C:\Users\User\Downloads\2024-02-19_13-50-16.pn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54" t="22297" b="7886"/>
          <a:stretch/>
        </p:blipFill>
        <p:spPr bwMode="auto">
          <a:xfrm>
            <a:off x="251520" y="1628800"/>
            <a:ext cx="8640960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4877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400" b="1" i="1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Задание 1. </a:t>
            </a:r>
            <a:r>
              <a:rPr lang="ru-RU" sz="800" b="1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sz="800" b="1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0718496"/>
              </p:ext>
            </p:extLst>
          </p:nvPr>
        </p:nvGraphicFramePr>
        <p:xfrm>
          <a:off x="251520" y="3933056"/>
          <a:ext cx="8568953" cy="18059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6442"/>
                <a:gridCol w="1973751"/>
                <a:gridCol w="1612415"/>
                <a:gridCol w="1224136"/>
                <a:gridCol w="1872209"/>
              </a:tblGrid>
              <a:tr h="683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Объект</a:t>
                      </a:r>
                      <a:endParaRPr lang="ru-RU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Жилой дом</a:t>
                      </a:r>
                      <a:endParaRPr lang="ru-RU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</a:rPr>
                        <a:t>Сарай</a:t>
                      </a:r>
                      <a:endParaRPr lang="ru-RU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</a:rPr>
                        <a:t>Баня</a:t>
                      </a:r>
                      <a:endParaRPr lang="ru-RU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</a:rPr>
                        <a:t>Теплица</a:t>
                      </a:r>
                      <a:endParaRPr lang="ru-RU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4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</a:rPr>
                        <a:t>Цифры</a:t>
                      </a:r>
                      <a:endParaRPr lang="ru-RU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68633" y="1268760"/>
            <a:ext cx="8179831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Для объектов, указанных в таблице, определите, какими цифрами они обозначены на плане. Заполните таблицу, в бланк ответов перенесите последовательность четырех цифр.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4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r>
              <a:rPr lang="ru-RU" b="1" i="1" dirty="0"/>
              <a:t> 2.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3200" b="1" dirty="0" smtClean="0"/>
              <a:t>	Тротуарная </a:t>
            </a:r>
            <a:r>
              <a:rPr lang="ru-RU" sz="3200" b="1" dirty="0"/>
              <a:t>плитка продается в упаковках по 4 штуки. Сколько упаковок плитки понадобится купить, чтобы выложить все дорожки и площадку перед гаражом?</a:t>
            </a:r>
          </a:p>
          <a:p>
            <a:pPr marL="64008" indent="0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2316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196</TotalTime>
  <Words>518</Words>
  <Application>Microsoft Office PowerPoint</Application>
  <PresentationFormat>Экран (4:3)</PresentationFormat>
  <Paragraphs>127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Математику уже затем учить надо, что она ум в порядок приводит.  </vt:lpstr>
      <vt:lpstr>МОЗГОВОЙ ШТУРМ.  </vt:lpstr>
      <vt:lpstr>Презентация PowerPoint</vt:lpstr>
      <vt:lpstr>Разгадаем ребус</vt:lpstr>
      <vt:lpstr>Тема урока:</vt:lpstr>
      <vt:lpstr>Практико – ориентированные задачи</vt:lpstr>
      <vt:lpstr>Рисунок</vt:lpstr>
      <vt:lpstr>Задание 1.  </vt:lpstr>
      <vt:lpstr>Задание 2. </vt:lpstr>
      <vt:lpstr>Задание 3. </vt:lpstr>
      <vt:lpstr>Задание 4. </vt:lpstr>
      <vt:lpstr>Задание 5. </vt:lpstr>
      <vt:lpstr> «Геометрия - верная и неверная». </vt:lpstr>
      <vt:lpstr>Домашнее  задание</vt:lpstr>
      <vt:lpstr>Урок окончен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Математику уже затем учить надо, что она ум в порядок приводит.</dc:title>
  <dc:creator>User</dc:creator>
  <cp:lastModifiedBy>User</cp:lastModifiedBy>
  <cp:revision>9</cp:revision>
  <dcterms:created xsi:type="dcterms:W3CDTF">2024-03-01T06:15:31Z</dcterms:created>
  <dcterms:modified xsi:type="dcterms:W3CDTF">2024-03-05T06:19:18Z</dcterms:modified>
</cp:coreProperties>
</file>