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3" r:id="rId4"/>
    <p:sldId id="258" r:id="rId5"/>
    <p:sldId id="259" r:id="rId6"/>
    <p:sldId id="263" r:id="rId7"/>
    <p:sldId id="262" r:id="rId8"/>
    <p:sldId id="264" r:id="rId9"/>
    <p:sldId id="265" r:id="rId10"/>
    <p:sldId id="261" r:id="rId11"/>
    <p:sldId id="260" r:id="rId12"/>
    <p:sldId id="275" r:id="rId13"/>
    <p:sldId id="274" r:id="rId14"/>
    <p:sldId id="272" r:id="rId15"/>
    <p:sldId id="270" r:id="rId16"/>
    <p:sldId id="269" r:id="rId17"/>
    <p:sldId id="271" r:id="rId18"/>
    <p:sldId id="277" r:id="rId19"/>
    <p:sldId id="279" r:id="rId20"/>
    <p:sldId id="276" r:id="rId21"/>
    <p:sldId id="291" r:id="rId22"/>
    <p:sldId id="288" r:id="rId23"/>
    <p:sldId id="278" r:id="rId24"/>
    <p:sldId id="283" r:id="rId25"/>
    <p:sldId id="282" r:id="rId26"/>
    <p:sldId id="281" r:id="rId27"/>
    <p:sldId id="286" r:id="rId28"/>
    <p:sldId id="287" r:id="rId29"/>
    <p:sldId id="289" r:id="rId30"/>
    <p:sldId id="285" r:id="rId31"/>
    <p:sldId id="284" r:id="rId32"/>
    <p:sldId id="292" r:id="rId33"/>
    <p:sldId id="290" r:id="rId34"/>
    <p:sldId id="280" r:id="rId35"/>
    <p:sldId id="268" r:id="rId36"/>
    <p:sldId id="267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D6A8"/>
    <a:srgbClr val="FFCC00"/>
    <a:srgbClr val="37CBFF"/>
    <a:srgbClr val="71D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FDFF-6847-412E-AA47-A5D476F1284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74B01-AF91-417C-A1A4-EED747F66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51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FDFF-6847-412E-AA47-A5D476F1284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74B01-AF91-417C-A1A4-EED747F66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266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FDFF-6847-412E-AA47-A5D476F1284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74B01-AF91-417C-A1A4-EED747F66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180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FDFF-6847-412E-AA47-A5D476F1284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74B01-AF91-417C-A1A4-EED747F66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513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FDFF-6847-412E-AA47-A5D476F1284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74B01-AF91-417C-A1A4-EED747F66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029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FDFF-6847-412E-AA47-A5D476F1284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74B01-AF91-417C-A1A4-EED747F66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55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FDFF-6847-412E-AA47-A5D476F1284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74B01-AF91-417C-A1A4-EED747F66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844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FDFF-6847-412E-AA47-A5D476F1284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74B01-AF91-417C-A1A4-EED747F66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332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FDFF-6847-412E-AA47-A5D476F1284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74B01-AF91-417C-A1A4-EED747F66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092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FDFF-6847-412E-AA47-A5D476F1284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74B01-AF91-417C-A1A4-EED747F66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673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FDFF-6847-412E-AA47-A5D476F1284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74B01-AF91-417C-A1A4-EED747F66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54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3FDFF-6847-412E-AA47-A5D476F1284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74B01-AF91-417C-A1A4-EED747F66118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53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60628" y="1226440"/>
            <a:ext cx="79208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Тема: Дидактические игры на уроках в специальной </a:t>
            </a:r>
          </a:p>
          <a:p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(коррекционной) школе</a:t>
            </a:r>
            <a:endParaRPr lang="ru-RU" sz="4400" b="1" i="1" dirty="0">
              <a:solidFill>
                <a:schemeClr val="accent1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97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505" y="1254518"/>
            <a:ext cx="84249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характеру педагогического процесса</a:t>
            </a:r>
            <a:r>
              <a:rPr lang="ru-RU" sz="3600" dirty="0" smtClean="0"/>
              <a:t>: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3600" dirty="0" smtClean="0"/>
              <a:t>обучающие, тренировочные, контролирующие и обобщающие; 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3600" dirty="0" smtClean="0"/>
              <a:t>познавательные, воспитательные, развивающие; 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3600" dirty="0" smtClean="0"/>
              <a:t>репродуктивные, продуктивные, творческие;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3600" dirty="0" smtClean="0"/>
              <a:t>коммуникативные, диагностические, профориентационные и др.</a:t>
            </a:r>
            <a:endParaRPr lang="ru-RU" sz="36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18561" y="606446"/>
            <a:ext cx="7416824" cy="648072"/>
          </a:xfrm>
          <a:prstGeom prst="roundRect">
            <a:avLst/>
          </a:prstGeom>
          <a:solidFill>
            <a:srgbClr val="71DAFF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педагогических игр: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394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268760"/>
            <a:ext cx="85889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характеру игровой методики</a:t>
            </a:r>
            <a:r>
              <a:rPr lang="ru-RU" sz="3600" dirty="0" smtClean="0"/>
              <a:t>: предметные, сюжетные, ролевые, деловые, имитационные и игры-драматизации. </a:t>
            </a: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33" y="548680"/>
            <a:ext cx="7443787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pp.userapi.com/c848620/v848620998/16699a/_0IkK9Csam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55" y="3557747"/>
            <a:ext cx="3588005" cy="286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pp.userapi.com/c852128/v852128024/f55f2/VuFRkxqyPC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433" y="3046667"/>
            <a:ext cx="4174999" cy="3375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79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412776"/>
            <a:ext cx="79928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игровой среде:</a:t>
            </a:r>
            <a:r>
              <a:rPr lang="ru-RU" sz="3600" dirty="0" smtClean="0"/>
              <a:t> с предметами, без предметов,  компьютерные и с ТСО, комнатные, уличные, на местности.</a:t>
            </a:r>
            <a:endParaRPr lang="ru-RU" sz="36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30" y="620688"/>
            <a:ext cx="7443787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4043765" cy="306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458" y="4854651"/>
            <a:ext cx="3301050" cy="1790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812" y="3356992"/>
            <a:ext cx="3026094" cy="170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26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647" y="1268760"/>
            <a:ext cx="7970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предметной области </a:t>
            </a:r>
            <a:r>
              <a:rPr lang="ru-RU" sz="3600" dirty="0" smtClean="0"/>
              <a:t>выделяются игры по всем школьным дисциплинам. </a:t>
            </a:r>
            <a:endParaRPr lang="ru-RU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12" y="620688"/>
            <a:ext cx="7443787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32" y="2476269"/>
            <a:ext cx="3024336" cy="4067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967312"/>
            <a:ext cx="4680520" cy="3430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169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136904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Дидактическая игра может вводиться на любом этапе урока.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84784"/>
            <a:ext cx="81369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  В </a:t>
            </a:r>
            <a:r>
              <a:rPr lang="ru-RU" sz="3200" dirty="0"/>
              <a:t>зависимости от того, на каком этапе урока проводится дидактическая игра, ее задачи будут разными. </a:t>
            </a:r>
            <a:r>
              <a:rPr lang="ru-RU" sz="3200" dirty="0" smtClean="0"/>
              <a:t>Всегда игра </a:t>
            </a:r>
            <a:r>
              <a:rPr lang="ru-RU" sz="3200" dirty="0"/>
              <a:t>должна быть интересной, доступной, содержать разнообразные виды деятельности детей.</a:t>
            </a:r>
          </a:p>
          <a:p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4388" y="3870532"/>
            <a:ext cx="78488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   При </a:t>
            </a:r>
            <a:r>
              <a:rPr lang="ru-RU" sz="3200" dirty="0"/>
              <a:t>выборе дидактической игры учитель должен учитывать индивидуальные и возрастные особенности учащихся, а также соответствие содержания игры целям и задачам урока.</a:t>
            </a:r>
          </a:p>
        </p:txBody>
      </p:sp>
    </p:spTree>
    <p:extLst>
      <p:ext uri="{BB962C8B-B14F-4D97-AF65-F5344CB8AC3E}">
        <p14:creationId xmlns:p14="http://schemas.microsoft.com/office/powerpoint/2010/main" val="109815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83568" y="548680"/>
            <a:ext cx="7776863" cy="1152128"/>
          </a:xfrm>
          <a:prstGeom prst="roundRect">
            <a:avLst/>
          </a:prstGeom>
          <a:solidFill>
            <a:srgbClr val="71DAFF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Игры, применяемые на этапе сообщения темы урока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671973"/>
            <a:ext cx="41044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Расставьте карточки,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 начиная с самой большой.</a:t>
            </a:r>
            <a:r>
              <a:rPr lang="ru-RU" altLang="ru-RU" sz="2800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 </a:t>
            </a:r>
            <a:endParaRPr lang="ru-RU" altLang="ru-RU" sz="2800" dirty="0">
              <a:solidFill>
                <a:prstClr val="black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>
            <a:stCxn id="3" idx="2"/>
          </p:cNvCxnSpPr>
          <p:nvPr/>
        </p:nvCxnSpPr>
        <p:spPr>
          <a:xfrm flipH="1">
            <a:off x="4571999" y="1700808"/>
            <a:ext cx="1" cy="475252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81" y="2512942"/>
            <a:ext cx="4250850" cy="4072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583830" y="1918714"/>
            <a:ext cx="4056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Постройте </a:t>
            </a:r>
            <a:r>
              <a:rPr lang="ru-RU" altLang="ru-RU" sz="2400" b="1" dirty="0" smtClean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пирамидку</a:t>
            </a:r>
            <a:r>
              <a:rPr lang="ru-RU" altLang="ru-RU" sz="2400" b="1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2380380"/>
            <a:ext cx="4322763" cy="4072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5949280"/>
            <a:ext cx="3600400" cy="504056"/>
          </a:xfrm>
          <a:prstGeom prst="rect">
            <a:avLst/>
          </a:prstGeom>
          <a:solidFill>
            <a:srgbClr val="37CB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Сантиметр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64288" y="3284984"/>
            <a:ext cx="1584176" cy="3024336"/>
          </a:xfrm>
          <a:prstGeom prst="roundRect">
            <a:avLst/>
          </a:prstGeom>
          <a:solidFill>
            <a:srgbClr val="37CB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91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6332" y="620688"/>
            <a:ext cx="76220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В виде загадки, ребуса, шарады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552594"/>
            <a:ext cx="792088" cy="108954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14</a:t>
            </a:r>
          </a:p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2063" y="1484784"/>
            <a:ext cx="7920880" cy="7200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5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  <a:ea typeface="Calibri"/>
              </a:rPr>
              <a:t>Ба + большой сосуд = </a:t>
            </a:r>
            <a:r>
              <a:rPr lang="ru-RU" sz="25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  <a:ea typeface="Calibri"/>
              </a:rPr>
              <a:t>летающее насекомое</a:t>
            </a:r>
            <a:endParaRPr lang="ru-RU" sz="2500" b="1" i="1" dirty="0">
              <a:solidFill>
                <a:schemeClr val="tx1">
                  <a:lumMod val="95000"/>
                  <a:lumOff val="5000"/>
                </a:schemeClr>
              </a:solidFill>
              <a:latin typeface="Bookman Old Style" panose="02050604050505020204" pitchFamily="18" charset="0"/>
            </a:endParaRPr>
          </a:p>
        </p:txBody>
      </p:sp>
      <p:cxnSp>
        <p:nvCxnSpPr>
          <p:cNvPr id="17" name="Прямая соединительная линия 16"/>
          <p:cNvCxnSpPr>
            <a:stCxn id="6" idx="1"/>
            <a:endCxn id="6" idx="3"/>
          </p:cNvCxnSpPr>
          <p:nvPr/>
        </p:nvCxnSpPr>
        <p:spPr>
          <a:xfrm>
            <a:off x="755576" y="3097367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93" name="Прямоугольник 7192"/>
          <p:cNvSpPr/>
          <p:nvPr/>
        </p:nvSpPr>
        <p:spPr>
          <a:xfrm>
            <a:off x="1835696" y="2530177"/>
            <a:ext cx="792088" cy="112809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53</a:t>
            </a:r>
          </a:p>
          <a:p>
            <a:pPr algn="ctr"/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194" name="Прямоугольник 7193"/>
          <p:cNvSpPr/>
          <p:nvPr/>
        </p:nvSpPr>
        <p:spPr>
          <a:xfrm>
            <a:off x="2843808" y="2552594"/>
            <a:ext cx="792088" cy="108954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25</a:t>
            </a:r>
          </a:p>
          <a:p>
            <a:pPr algn="ctr"/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195" name="Прямоугольник 7194"/>
          <p:cNvSpPr/>
          <p:nvPr/>
        </p:nvSpPr>
        <p:spPr>
          <a:xfrm>
            <a:off x="3834775" y="2540018"/>
            <a:ext cx="787728" cy="110212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7</a:t>
            </a:r>
          </a:p>
          <a:p>
            <a:pPr algn="ctr"/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196" name="Прямоугольник 7195"/>
          <p:cNvSpPr/>
          <p:nvPr/>
        </p:nvSpPr>
        <p:spPr>
          <a:xfrm>
            <a:off x="4809135" y="2544529"/>
            <a:ext cx="792088" cy="109761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96</a:t>
            </a:r>
          </a:p>
          <a:p>
            <a:pPr algn="ctr"/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я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197" name="Прямоугольник 7196"/>
          <p:cNvSpPr/>
          <p:nvPr/>
        </p:nvSpPr>
        <p:spPr>
          <a:xfrm>
            <a:off x="5796136" y="2530177"/>
            <a:ext cx="792087" cy="11121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10</a:t>
            </a:r>
          </a:p>
          <a:p>
            <a:pPr algn="ctr"/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198" name="Прямоугольник 7197"/>
          <p:cNvSpPr/>
          <p:nvPr/>
        </p:nvSpPr>
        <p:spPr>
          <a:xfrm>
            <a:off x="6804248" y="2530177"/>
            <a:ext cx="792088" cy="112809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33</a:t>
            </a:r>
          </a:p>
          <a:p>
            <a:pPr algn="ctr"/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199" name="Прямоугольник 7198"/>
          <p:cNvSpPr/>
          <p:nvPr/>
        </p:nvSpPr>
        <p:spPr>
          <a:xfrm>
            <a:off x="7788340" y="2552594"/>
            <a:ext cx="672092" cy="108954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19</a:t>
            </a:r>
          </a:p>
          <a:p>
            <a:pPr algn="ctr"/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л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7201" name="Прямая соединительная линия 7200"/>
          <p:cNvCxnSpPr>
            <a:stCxn id="7193" idx="1"/>
            <a:endCxn id="7193" idx="3"/>
          </p:cNvCxnSpPr>
          <p:nvPr/>
        </p:nvCxnSpPr>
        <p:spPr>
          <a:xfrm>
            <a:off x="1835696" y="3094223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03" name="Прямая соединительная линия 7202"/>
          <p:cNvCxnSpPr>
            <a:stCxn id="7194" idx="1"/>
            <a:endCxn id="7194" idx="3"/>
          </p:cNvCxnSpPr>
          <p:nvPr/>
        </p:nvCxnSpPr>
        <p:spPr>
          <a:xfrm>
            <a:off x="2843808" y="3097367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05" name="Прямая соединительная линия 7204"/>
          <p:cNvCxnSpPr>
            <a:stCxn id="7195" idx="1"/>
            <a:endCxn id="7195" idx="3"/>
          </p:cNvCxnSpPr>
          <p:nvPr/>
        </p:nvCxnSpPr>
        <p:spPr>
          <a:xfrm>
            <a:off x="3834775" y="3091079"/>
            <a:ext cx="787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07" name="Прямая соединительная линия 7206"/>
          <p:cNvCxnSpPr>
            <a:stCxn id="7196" idx="1"/>
            <a:endCxn id="7196" idx="3"/>
          </p:cNvCxnSpPr>
          <p:nvPr/>
        </p:nvCxnSpPr>
        <p:spPr>
          <a:xfrm>
            <a:off x="4809135" y="3093335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09" name="Прямая соединительная линия 7208"/>
          <p:cNvCxnSpPr>
            <a:stCxn id="7197" idx="1"/>
            <a:endCxn id="7197" idx="3"/>
          </p:cNvCxnSpPr>
          <p:nvPr/>
        </p:nvCxnSpPr>
        <p:spPr>
          <a:xfrm>
            <a:off x="5796136" y="3086248"/>
            <a:ext cx="7920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11" name="Прямая соединительная линия 7210"/>
          <p:cNvCxnSpPr>
            <a:stCxn id="7198" idx="1"/>
            <a:endCxn id="7198" idx="3"/>
          </p:cNvCxnSpPr>
          <p:nvPr/>
        </p:nvCxnSpPr>
        <p:spPr>
          <a:xfrm>
            <a:off x="6804248" y="3094223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13" name="Прямая соединительная линия 7212"/>
          <p:cNvCxnSpPr>
            <a:stCxn id="7199" idx="1"/>
          </p:cNvCxnSpPr>
          <p:nvPr/>
        </p:nvCxnSpPr>
        <p:spPr>
          <a:xfrm>
            <a:off x="7788340" y="3097367"/>
            <a:ext cx="864096" cy="161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37" name="Блок-схема: процесс 7236"/>
          <p:cNvSpPr/>
          <p:nvPr/>
        </p:nvSpPr>
        <p:spPr>
          <a:xfrm>
            <a:off x="1835696" y="3933056"/>
            <a:ext cx="5076564" cy="2349477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750"/>
              </a:spcAft>
            </a:pPr>
            <a:r>
              <a:rPr lang="ru-RU" sz="2800" b="1" i="1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</a:rPr>
              <a:t>У меня длинней иголки, </a:t>
            </a:r>
          </a:p>
          <a:p>
            <a:pPr>
              <a:spcAft>
                <a:spcPts val="750"/>
              </a:spcAft>
            </a:pPr>
            <a:r>
              <a:rPr lang="ru-RU" sz="2800" b="1" i="1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</a:rPr>
              <a:t>чем у елки,</a:t>
            </a:r>
            <a:endParaRPr lang="ru-RU" sz="2800" b="1" i="1" dirty="0" smtClean="0">
              <a:latin typeface="Bookman Old Style" panose="02050604050505020204" pitchFamily="18" charset="0"/>
              <a:ea typeface="Times New Roman"/>
            </a:endParaRPr>
          </a:p>
          <a:p>
            <a:pPr>
              <a:spcAft>
                <a:spcPts val="750"/>
              </a:spcAft>
            </a:pPr>
            <a:r>
              <a:rPr lang="ru-RU" sz="2800" b="1" i="1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</a:rPr>
              <a:t>Очень прямо я расту</a:t>
            </a:r>
            <a:endParaRPr lang="ru-RU" sz="2800" b="1" i="1" dirty="0" smtClean="0">
              <a:latin typeface="Bookman Old Style" panose="02050604050505020204" pitchFamily="18" charset="0"/>
              <a:ea typeface="Times New Roman"/>
            </a:endParaRPr>
          </a:p>
          <a:p>
            <a:r>
              <a:rPr lang="ru-RU" sz="2800" b="1" i="1" dirty="0" smtClean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В высоту.</a:t>
            </a:r>
            <a:endParaRPr lang="ru-RU" sz="2800" b="1" i="1" dirty="0">
              <a:latin typeface="Bookman Old Style" panose="020506040505050202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11960" y="5661248"/>
            <a:ext cx="2592288" cy="47726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Сосна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46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193" grpId="0" animBg="1"/>
      <p:bldP spid="7194" grpId="0" animBg="1"/>
      <p:bldP spid="7195" grpId="0" animBg="1"/>
      <p:bldP spid="7196" grpId="0" animBg="1"/>
      <p:bldP spid="7197" grpId="0" animBg="1"/>
      <p:bldP spid="7198" grpId="0" animBg="1"/>
      <p:bldP spid="7199" grpId="0" animBg="1"/>
      <p:bldP spid="7237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77768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На уроках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математики</a:t>
            </a:r>
            <a:r>
              <a:rPr lang="ru-RU" sz="2800" b="1" dirty="0" smtClean="0"/>
              <a:t> используем широкий спектр игровых ситуаций , направленных на обучение и повышение мотивации учащихся: 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54727" y="2276872"/>
            <a:ext cx="502230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Задачи в стихах</a:t>
            </a:r>
          </a:p>
          <a:p>
            <a:r>
              <a:rPr lang="ru-RU" sz="2600" dirty="0" smtClean="0"/>
              <a:t>Задачи – шутки </a:t>
            </a:r>
          </a:p>
          <a:p>
            <a:r>
              <a:rPr lang="ru-RU" sz="2600" dirty="0" smtClean="0"/>
              <a:t>Кто быстрее?</a:t>
            </a:r>
          </a:p>
          <a:p>
            <a:r>
              <a:rPr lang="ru-RU" sz="2600" dirty="0" smtClean="0"/>
              <a:t>Математический фокус </a:t>
            </a:r>
          </a:p>
          <a:p>
            <a:r>
              <a:rPr lang="ru-RU" sz="2600" dirty="0" smtClean="0"/>
              <a:t>Математическая эстафета </a:t>
            </a:r>
          </a:p>
          <a:p>
            <a:r>
              <a:rPr lang="ru-RU" sz="2600" dirty="0" smtClean="0"/>
              <a:t>Найди ошибку</a:t>
            </a:r>
          </a:p>
          <a:p>
            <a:r>
              <a:rPr lang="ru-RU" sz="2600" dirty="0" smtClean="0"/>
              <a:t>Продолжи счёт </a:t>
            </a:r>
          </a:p>
          <a:p>
            <a:r>
              <a:rPr lang="ru-RU" sz="2600" dirty="0" smtClean="0"/>
              <a:t>Головоломки, ребусы </a:t>
            </a:r>
          </a:p>
          <a:p>
            <a:r>
              <a:rPr lang="ru-RU" sz="2600" dirty="0" smtClean="0"/>
              <a:t>Задачи на смекалку и многое др.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12778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571327"/>
            <a:ext cx="43066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Устный счёт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1578" y="1340768"/>
            <a:ext cx="684076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Для отработки состава числа:</a:t>
            </a:r>
          </a:p>
          <a:p>
            <a:r>
              <a:rPr lang="ru-RU" sz="2400" b="1" dirty="0" smtClean="0"/>
              <a:t>Математические домики      Засели жильцов</a:t>
            </a:r>
          </a:p>
          <a:p>
            <a:r>
              <a:rPr lang="ru-RU" sz="2400" b="1" dirty="0" smtClean="0"/>
              <a:t>Укрась ёлочку шарами           Составь букет</a:t>
            </a:r>
            <a:endParaRPr lang="ru-RU" sz="24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8" y="3068960"/>
            <a:ext cx="4580817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92" y="3068960"/>
            <a:ext cx="3968183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868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27" y="1522512"/>
            <a:ext cx="3802926" cy="2600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555" y="1522512"/>
            <a:ext cx="3913286" cy="2411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Блок-схема: процесс 1"/>
          <p:cNvSpPr/>
          <p:nvPr/>
        </p:nvSpPr>
        <p:spPr>
          <a:xfrm>
            <a:off x="4642555" y="1303040"/>
            <a:ext cx="3922267" cy="219472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Лучший летчик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15" y="3897933"/>
            <a:ext cx="3816424" cy="2676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422" y="3824092"/>
            <a:ext cx="3934419" cy="2749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448065"/>
            <a:ext cx="8108637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prstClr val="black"/>
                </a:solidFill>
              </a:rPr>
              <a:t>Для отработки вычислительных навыков:</a:t>
            </a:r>
            <a:br>
              <a:rPr lang="ru-RU" sz="2600" b="1" dirty="0">
                <a:solidFill>
                  <a:prstClr val="black"/>
                </a:solidFill>
              </a:rPr>
            </a:br>
            <a:r>
              <a:rPr lang="ru-RU" sz="2000" dirty="0">
                <a:solidFill>
                  <a:prstClr val="black"/>
                </a:solidFill>
              </a:rPr>
              <a:t>Лучший </a:t>
            </a:r>
            <a:r>
              <a:rPr lang="ru-RU" sz="2000" dirty="0" smtClean="0">
                <a:solidFill>
                  <a:prstClr val="black"/>
                </a:solidFill>
              </a:rPr>
              <a:t>космонавт.  Эстафета. Составь поезд.       </a:t>
            </a:r>
            <a:r>
              <a:rPr lang="ru-RU" sz="2000" dirty="0">
                <a:solidFill>
                  <a:prstClr val="black"/>
                </a:solidFill>
              </a:rPr>
              <a:t>Круговые примеры  </a:t>
            </a:r>
            <a:r>
              <a:rPr lang="ru-RU" sz="2000" dirty="0" smtClean="0">
                <a:solidFill>
                  <a:prstClr val="black"/>
                </a:solidFill>
              </a:rPr>
              <a:t>Найди пару.</a:t>
            </a:r>
            <a:endParaRPr lang="ru-RU" sz="2000" dirty="0">
              <a:solidFill>
                <a:prstClr val="black"/>
              </a:solidFill>
            </a:endParaRPr>
          </a:p>
          <a:p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95158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764704"/>
            <a:ext cx="79928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«...Без педагогической игры на уроке невозможно увлечь учеников в мир знаний и нравственных переживаний, сделать их активными участниками и творцами урока».</a:t>
            </a:r>
          </a:p>
          <a:p>
            <a:pPr algn="r"/>
            <a:r>
              <a:rPr lang="ru-RU" sz="3200" b="1" dirty="0" smtClean="0"/>
              <a:t>Ш. А. </a:t>
            </a:r>
            <a:r>
              <a:rPr lang="ru-RU" sz="3200" b="1" dirty="0" err="1" smtClean="0"/>
              <a:t>Амонашвили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68960"/>
            <a:ext cx="6242317" cy="441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36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620688"/>
            <a:ext cx="7815158" cy="5760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Математическая гусеница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556773" y="1851571"/>
            <a:ext cx="920947" cy="922610"/>
          </a:xfrm>
          <a:prstGeom prst="ellipse">
            <a:avLst/>
          </a:prstGeom>
          <a:solidFill>
            <a:srgbClr val="FFFF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5+3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259467" y="1804715"/>
            <a:ext cx="920947" cy="936104"/>
          </a:xfrm>
          <a:prstGeom prst="ellipse">
            <a:avLst/>
          </a:prstGeom>
          <a:solidFill>
            <a:srgbClr val="FFFF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6+0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394971" y="3955701"/>
            <a:ext cx="1008112" cy="936104"/>
          </a:xfrm>
          <a:prstGeom prst="ellipse">
            <a:avLst/>
          </a:prstGeom>
          <a:solidFill>
            <a:srgbClr val="FFFF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14+4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003155" y="5121188"/>
            <a:ext cx="936104" cy="936104"/>
          </a:xfrm>
          <a:prstGeom prst="ellipse">
            <a:avLst/>
          </a:prstGeom>
          <a:solidFill>
            <a:srgbClr val="FFFF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12+7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71600" y="5301208"/>
            <a:ext cx="964529" cy="864096"/>
          </a:xfrm>
          <a:prstGeom prst="ellipse">
            <a:avLst/>
          </a:prstGeom>
          <a:solidFill>
            <a:srgbClr val="FFFF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2+3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088755" y="3252341"/>
            <a:ext cx="1008111" cy="864096"/>
          </a:xfrm>
          <a:prstGeom prst="ellipse">
            <a:avLst/>
          </a:prstGeom>
          <a:solidFill>
            <a:srgbClr val="FFFF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14+6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81062" y="5138255"/>
            <a:ext cx="1008112" cy="864096"/>
          </a:xfrm>
          <a:prstGeom prst="ellipse">
            <a:avLst/>
          </a:prstGeom>
          <a:solidFill>
            <a:srgbClr val="FFFF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6+8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Улыбающееся лицо 14"/>
          <p:cNvSpPr/>
          <p:nvPr/>
        </p:nvSpPr>
        <p:spPr>
          <a:xfrm>
            <a:off x="4876009" y="2363093"/>
            <a:ext cx="914401" cy="86409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043608" y="3861048"/>
            <a:ext cx="892521" cy="792088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10-7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043608" y="2042846"/>
            <a:ext cx="956253" cy="828092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8-4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895229" y="5212680"/>
            <a:ext cx="988965" cy="936104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18-5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7556773" y="3861048"/>
            <a:ext cx="941953" cy="936104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17-7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3610802" y="1394371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9-9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088755" y="1620705"/>
            <a:ext cx="914400" cy="929692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9-2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3158354" y="2795141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4-2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3" name="Улыбающееся лицо 22"/>
          <p:cNvSpPr/>
          <p:nvPr/>
        </p:nvSpPr>
        <p:spPr>
          <a:xfrm>
            <a:off x="4283968" y="4068936"/>
            <a:ext cx="914400" cy="914400"/>
          </a:xfrm>
          <a:prstGeom prst="smileyFac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71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689207" y="1653024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10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684721" y="1641313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13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716016" y="1641313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4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674724" y="1673241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7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724128" y="1641313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812360" y="1688841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0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791889" y="1673241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Улыбающееся лицо 9"/>
          <p:cNvSpPr/>
          <p:nvPr/>
        </p:nvSpPr>
        <p:spPr>
          <a:xfrm>
            <a:off x="395536" y="1535471"/>
            <a:ext cx="1145169" cy="1070929"/>
          </a:xfrm>
          <a:prstGeom prst="smileyFac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лыбающееся лицо 10"/>
          <p:cNvSpPr/>
          <p:nvPr/>
        </p:nvSpPr>
        <p:spPr>
          <a:xfrm>
            <a:off x="519006" y="3717032"/>
            <a:ext cx="1165715" cy="1058416"/>
          </a:xfrm>
          <a:prstGeom prst="smileyFac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871663" y="3861048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20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893645" y="3861048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6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920439" y="3887331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8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915066" y="3881535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14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824611" y="3887331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5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923928" y="3887331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18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892267" y="3861048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19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1187624" y="3356992"/>
            <a:ext cx="176540" cy="36004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 flipV="1">
            <a:off x="817305" y="3356992"/>
            <a:ext cx="224557" cy="36004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1101863" y="1268761"/>
            <a:ext cx="262301" cy="384263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 flipV="1">
            <a:off x="592749" y="1268761"/>
            <a:ext cx="224556" cy="372552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3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836712"/>
            <a:ext cx="7128792" cy="1008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Игра «Эстафета»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19452" y="2132856"/>
            <a:ext cx="3168352" cy="38884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17+1</a:t>
            </a:r>
          </a:p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-8</a:t>
            </a:r>
          </a:p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+6</a:t>
            </a:r>
          </a:p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_____</a:t>
            </a:r>
          </a:p>
          <a:p>
            <a:pPr algn="ctr"/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36829" y="2132856"/>
            <a:ext cx="3312368" cy="38884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15-1</a:t>
            </a:r>
          </a:p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-10</a:t>
            </a:r>
          </a:p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+5</a:t>
            </a:r>
          </a:p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_____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40152" y="5157192"/>
            <a:ext cx="1080120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52967" y="5157192"/>
            <a:ext cx="100811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16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29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548680"/>
            <a:ext cx="58143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Игровое упражнение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«Реши правильно и прочти»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162869"/>
            <a:ext cx="2384425" cy="369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519599"/>
            <a:ext cx="1500187" cy="478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92004" y="2162869"/>
            <a:ext cx="679996" cy="34983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8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620687"/>
            <a:ext cx="75608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На уроках </a:t>
            </a:r>
            <a:r>
              <a:rPr kumimoji="0" lang="ru-RU" altLang="ru-RU" sz="2800" b="1" i="0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русского языка </a:t>
            </a:r>
            <a:r>
              <a:rPr kumimoji="0" lang="ru-RU" altLang="ru-RU" sz="2800" b="1" i="0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игровые задания помогают усваивать трудные грамматические правила</a:t>
            </a:r>
            <a:endParaRPr kumimoji="0" lang="ru-RU" sz="1800" b="1" i="0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5364" y="2132855"/>
            <a:ext cx="5904656" cy="312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</a:t>
            </a:r>
            <a: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Правила в стихах </a:t>
            </a:r>
          </a:p>
          <a:p>
            <a:pPr marL="342900" marR="0" lvl="0" indent="-34290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 Рифмованные упражнения </a:t>
            </a:r>
          </a:p>
          <a:p>
            <a:pPr marL="342900" marR="0" lvl="0" indent="-34290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 Грамматические сказки </a:t>
            </a:r>
          </a:p>
          <a:p>
            <a:pPr marL="342900" marR="0" lvl="0" indent="-34290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 Морфологические шарады </a:t>
            </a:r>
          </a:p>
          <a:p>
            <a:pPr marL="342900" marR="0" lvl="0" indent="-34290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 Собери слово </a:t>
            </a:r>
          </a:p>
          <a:p>
            <a:pPr marL="342900" marR="0" lvl="0" indent="-34290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 Загадки- шутки </a:t>
            </a:r>
          </a:p>
          <a:p>
            <a:pPr marL="342900" marR="0" lvl="0" indent="-34290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alt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 Кроссворды </a:t>
            </a:r>
          </a:p>
        </p:txBody>
      </p:sp>
    </p:spTree>
    <p:extLst>
      <p:ext uri="{BB962C8B-B14F-4D97-AF65-F5344CB8AC3E}">
        <p14:creationId xmlns:p14="http://schemas.microsoft.com/office/powerpoint/2010/main" val="300540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764704"/>
            <a:ext cx="6912768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Слова наоборот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5816" y="1564050"/>
            <a:ext cx="3240360" cy="1569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Куж,куж, куж-</a:t>
            </a:r>
          </a:p>
          <a:p>
            <a:r>
              <a:rPr lang="ru-RU" sz="3200" dirty="0" smtClean="0"/>
              <a:t>Жу,жу,жу-</a:t>
            </a:r>
          </a:p>
          <a:p>
            <a:r>
              <a:rPr lang="ru-RU" sz="3200" dirty="0" smtClean="0"/>
              <a:t>Ток,ток,ток </a:t>
            </a:r>
            <a:endParaRPr lang="ru-RU" sz="3200" dirty="0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1187624" y="3356992"/>
            <a:ext cx="6912768" cy="871354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Слова играют в вычитание</a:t>
            </a:r>
          </a:p>
          <a:p>
            <a:pPr algn="ctr"/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915816" y="4581128"/>
            <a:ext cx="3240360" cy="1569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Беда-б =</a:t>
            </a:r>
          </a:p>
          <a:p>
            <a:r>
              <a:rPr lang="ru-RU" sz="3200" dirty="0" smtClean="0"/>
              <a:t>Жираф-</a:t>
            </a:r>
            <a:r>
              <a:rPr lang="ru-RU" sz="3200" dirty="0" err="1" smtClean="0"/>
              <a:t>аф</a:t>
            </a:r>
            <a:r>
              <a:rPr lang="ru-RU" sz="3200" dirty="0" smtClean="0"/>
              <a:t> =</a:t>
            </a:r>
          </a:p>
          <a:p>
            <a:r>
              <a:rPr lang="ru-RU" sz="3200" dirty="0" smtClean="0"/>
              <a:t>Компот-пот =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8243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2858"/>
            <a:ext cx="3492885" cy="33240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275" y="1602338"/>
            <a:ext cx="3492885" cy="33240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416246"/>
            <a:ext cx="3492885" cy="33240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70378" y="2508305"/>
            <a:ext cx="11521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Роса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Роса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Коса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Роса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04247" y="2543298"/>
            <a:ext cx="106471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Море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Море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Море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Г</a:t>
            </a:r>
            <a:r>
              <a:rPr lang="ru-RU" sz="2800" b="1" dirty="0" smtClean="0">
                <a:solidFill>
                  <a:schemeClr val="bg1"/>
                </a:solidFill>
              </a:rPr>
              <a:t>оре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928" y="4598120"/>
            <a:ext cx="16561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Роза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Коза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Роза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Р</a:t>
            </a:r>
            <a:r>
              <a:rPr lang="ru-RU" sz="2800" b="1" dirty="0" smtClean="0">
                <a:solidFill>
                  <a:schemeClr val="bg1"/>
                </a:solidFill>
              </a:rPr>
              <a:t>оза</a:t>
            </a:r>
          </a:p>
          <a:p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90457" y="620688"/>
            <a:ext cx="4913790" cy="9816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Игра «Слово-пенек»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56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93" y="359976"/>
            <a:ext cx="4677874" cy="3417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208428"/>
            <a:ext cx="4640562" cy="3481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483" y="3246750"/>
            <a:ext cx="4464893" cy="3363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33162" y="2685208"/>
            <a:ext cx="3747458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Дополни слово</a:t>
            </a:r>
          </a:p>
        </p:txBody>
      </p:sp>
    </p:spTree>
    <p:extLst>
      <p:ext uri="{BB962C8B-B14F-4D97-AF65-F5344CB8AC3E}">
        <p14:creationId xmlns:p14="http://schemas.microsoft.com/office/powerpoint/2010/main" val="213530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6192688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На уроках </a:t>
            </a:r>
            <a:r>
              <a:rPr kumimoji="0" lang="ru-RU" altLang="ru-RU" sz="2800" b="1" i="0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окружающего мира: </a:t>
            </a:r>
            <a:endParaRPr kumimoji="0" lang="ru-RU" altLang="ru-RU" sz="3200" b="1" i="0" u="sng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«Третий лишний»;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сюжетно- ролевые игры («Круглый стол», «Пресс-конференция» и др.);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познавательные игры-путешествия;</a:t>
            </a:r>
            <a:endParaRPr kumimoji="0" lang="en-US" altLang="ru-RU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Что? Где? Когда?;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Птицелов;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День и ночь;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Хорошо, плохо.</a:t>
            </a:r>
          </a:p>
        </p:txBody>
      </p:sp>
    </p:spTree>
    <p:extLst>
      <p:ext uri="{BB962C8B-B14F-4D97-AF65-F5344CB8AC3E}">
        <p14:creationId xmlns:p14="http://schemas.microsoft.com/office/powerpoint/2010/main" val="66359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692696"/>
            <a:ext cx="5256584" cy="93610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Игра «Детеныши»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1590631"/>
            <a:ext cx="1728678" cy="4985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/>
              <a:t>Лиса</a:t>
            </a:r>
          </a:p>
          <a:p>
            <a:r>
              <a:rPr lang="ru-RU" sz="3000" b="1" dirty="0" smtClean="0"/>
              <a:t>Еж</a:t>
            </a:r>
          </a:p>
          <a:p>
            <a:r>
              <a:rPr lang="ru-RU" sz="3000" b="1" dirty="0" smtClean="0"/>
              <a:t>Курица</a:t>
            </a:r>
          </a:p>
          <a:p>
            <a:r>
              <a:rPr lang="ru-RU" sz="3000" b="1" dirty="0" smtClean="0"/>
              <a:t>Корова</a:t>
            </a:r>
          </a:p>
          <a:p>
            <a:r>
              <a:rPr lang="ru-RU" sz="3000" b="1" dirty="0" smtClean="0"/>
              <a:t>Мышка</a:t>
            </a:r>
          </a:p>
          <a:p>
            <a:r>
              <a:rPr lang="ru-RU" sz="3000" b="1" dirty="0" smtClean="0"/>
              <a:t>Птичка</a:t>
            </a:r>
          </a:p>
          <a:p>
            <a:r>
              <a:rPr lang="ru-RU" sz="3000" b="1" dirty="0"/>
              <a:t>Л</a:t>
            </a:r>
            <a:r>
              <a:rPr lang="ru-RU" sz="3000" b="1" dirty="0" smtClean="0"/>
              <a:t>ошадь</a:t>
            </a:r>
          </a:p>
          <a:p>
            <a:r>
              <a:rPr lang="ru-RU" sz="3000" b="1" dirty="0" smtClean="0"/>
              <a:t>Медведь</a:t>
            </a:r>
          </a:p>
          <a:p>
            <a:r>
              <a:rPr lang="ru-RU" sz="3000" b="1" dirty="0" smtClean="0"/>
              <a:t>Кошка</a:t>
            </a:r>
          </a:p>
          <a:p>
            <a:r>
              <a:rPr lang="ru-RU" sz="3000" b="1" dirty="0" smtClean="0"/>
              <a:t>Белка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333412"/>
            <a:ext cx="5040560" cy="378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237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556792"/>
            <a:ext cx="770485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800" b="1" dirty="0" smtClean="0"/>
              <a:t>Повернитесь </a:t>
            </a:r>
            <a:r>
              <a:rPr lang="ru-RU" sz="2800" b="1" dirty="0"/>
              <a:t>друг к другу, посмотрите в глаза, улыбнитесь. Разверните ладони друг к другу, но не прикасайтесь. Теперь соединяем по очереди пальцы, начиная с большого со словами: Желаю (большой)</a:t>
            </a:r>
          </a:p>
          <a:p>
            <a:r>
              <a:rPr lang="ru-RU" sz="2800" b="1" dirty="0"/>
              <a:t>Успеха (указательный)</a:t>
            </a:r>
          </a:p>
          <a:p>
            <a:r>
              <a:rPr lang="ru-RU" sz="2800" b="1" dirty="0"/>
              <a:t>Большого (средний)</a:t>
            </a:r>
          </a:p>
          <a:p>
            <a:r>
              <a:rPr lang="ru-RU" sz="2800" b="1" dirty="0"/>
              <a:t>Во всем (безымянный)</a:t>
            </a:r>
          </a:p>
          <a:p>
            <a:r>
              <a:rPr lang="ru-RU" sz="2800" b="1" dirty="0"/>
              <a:t>И везде ( мизинец)</a:t>
            </a:r>
          </a:p>
          <a:p>
            <a:r>
              <a:rPr lang="ru-RU" sz="2800" b="1" dirty="0"/>
              <a:t>Здравствуйте! ( всей ладонью)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43608" y="678810"/>
            <a:ext cx="7344816" cy="102814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«Поздороваемся ладошками!»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62727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6448" y="476672"/>
            <a:ext cx="7272808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Знаете ли вы пословицы?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257431"/>
            <a:ext cx="382727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Время-потехе</a:t>
            </a:r>
          </a:p>
          <a:p>
            <a:r>
              <a:rPr lang="ru-RU" sz="2800" b="1" dirty="0" smtClean="0"/>
              <a:t>Труда-пруда</a:t>
            </a:r>
          </a:p>
          <a:p>
            <a:r>
              <a:rPr lang="ru-RU" sz="2800" b="1" dirty="0" smtClean="0"/>
              <a:t>Счастье-руками</a:t>
            </a:r>
          </a:p>
          <a:p>
            <a:r>
              <a:rPr lang="ru-RU" sz="2800" b="1" dirty="0" smtClean="0"/>
              <a:t>Дело-мастера</a:t>
            </a:r>
          </a:p>
          <a:p>
            <a:r>
              <a:rPr lang="ru-RU" sz="2800" b="1" dirty="0" smtClean="0"/>
              <a:t>Пышки-шишки</a:t>
            </a:r>
          </a:p>
          <a:p>
            <a:r>
              <a:rPr lang="ru-RU" sz="2800" b="1" dirty="0" smtClean="0"/>
              <a:t>Каравай-разевай</a:t>
            </a:r>
          </a:p>
          <a:p>
            <a:r>
              <a:rPr lang="ru-RU" sz="2800" b="1" dirty="0" smtClean="0"/>
              <a:t>Друга-береги</a:t>
            </a:r>
          </a:p>
          <a:p>
            <a:r>
              <a:rPr lang="ru-RU" sz="2800" b="1" dirty="0" smtClean="0"/>
              <a:t>Калачи-на печи</a:t>
            </a:r>
          </a:p>
          <a:p>
            <a:r>
              <a:rPr lang="ru-RU" sz="2800" b="1" dirty="0" smtClean="0"/>
              <a:t>Ученого-неученых</a:t>
            </a:r>
          </a:p>
          <a:p>
            <a:r>
              <a:rPr lang="ru-RU" sz="2800" b="1" dirty="0" smtClean="0"/>
              <a:t>Садовник-крыжовник</a:t>
            </a:r>
          </a:p>
          <a:p>
            <a:r>
              <a:rPr lang="ru-RU" sz="2800" b="1" dirty="0" smtClean="0"/>
              <a:t>Гоп-перепрыгнешь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81736" y="1257431"/>
            <a:ext cx="352839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Броду-воду</a:t>
            </a:r>
          </a:p>
          <a:p>
            <a:pPr lvl="0"/>
            <a:r>
              <a:rPr lang="ru-RU" sz="2800" b="1" dirty="0">
                <a:solidFill>
                  <a:prstClr val="black"/>
                </a:solidFill>
              </a:rPr>
              <a:t>Знать-учиться</a:t>
            </a:r>
          </a:p>
          <a:p>
            <a:pPr lvl="0"/>
            <a:r>
              <a:rPr lang="ru-RU" sz="2800" b="1" dirty="0">
                <a:solidFill>
                  <a:prstClr val="black"/>
                </a:solidFill>
              </a:rPr>
              <a:t>Дело-смело</a:t>
            </a:r>
          </a:p>
          <a:p>
            <a:pPr lvl="0"/>
            <a:r>
              <a:rPr lang="ru-RU" sz="2800" b="1" dirty="0">
                <a:solidFill>
                  <a:prstClr val="black"/>
                </a:solidFill>
              </a:rPr>
              <a:t>Журавль-синица</a:t>
            </a:r>
          </a:p>
          <a:p>
            <a:pPr lvl="0"/>
            <a:r>
              <a:rPr lang="ru-RU" sz="2800" b="1" dirty="0">
                <a:solidFill>
                  <a:prstClr val="black"/>
                </a:solidFill>
              </a:rPr>
              <a:t>Шило-мешок</a:t>
            </a:r>
          </a:p>
          <a:p>
            <a:pPr lvl="0"/>
            <a:r>
              <a:rPr lang="ru-RU" sz="2800" b="1" dirty="0">
                <a:solidFill>
                  <a:prstClr val="black"/>
                </a:solidFill>
              </a:rPr>
              <a:t>Серебро-золото</a:t>
            </a:r>
          </a:p>
          <a:p>
            <a:pPr lvl="0"/>
            <a:r>
              <a:rPr lang="ru-RU" sz="2800" b="1" dirty="0">
                <a:solidFill>
                  <a:prstClr val="black"/>
                </a:solidFill>
              </a:rPr>
              <a:t>Камень-течет</a:t>
            </a:r>
          </a:p>
          <a:p>
            <a:pPr lvl="0"/>
            <a:r>
              <a:rPr lang="ru-RU" sz="2800" b="1" dirty="0">
                <a:solidFill>
                  <a:prstClr val="black"/>
                </a:solidFill>
              </a:rPr>
              <a:t>Рубль-друзей</a:t>
            </a:r>
          </a:p>
          <a:p>
            <a:pPr lvl="0"/>
            <a:r>
              <a:rPr lang="ru-RU" sz="2800" b="1" dirty="0">
                <a:solidFill>
                  <a:prstClr val="black"/>
                </a:solidFill>
              </a:rPr>
              <a:t>Кататься-возить</a:t>
            </a:r>
          </a:p>
          <a:p>
            <a:pPr lvl="0"/>
            <a:r>
              <a:rPr lang="ru-RU" sz="2800" b="1" dirty="0">
                <a:solidFill>
                  <a:prstClr val="black"/>
                </a:solidFill>
              </a:rPr>
              <a:t>Пироги-кулаки</a:t>
            </a:r>
          </a:p>
          <a:p>
            <a:pPr lvl="0"/>
            <a:r>
              <a:rPr lang="ru-RU" sz="2800" b="1" dirty="0" smtClean="0">
                <a:solidFill>
                  <a:prstClr val="black"/>
                </a:solidFill>
              </a:rPr>
              <a:t>Болтает-мешает</a:t>
            </a:r>
          </a:p>
          <a:p>
            <a:pPr lvl="0"/>
            <a:r>
              <a:rPr lang="ru-RU" sz="2800" b="1" dirty="0" smtClean="0">
                <a:solidFill>
                  <a:prstClr val="black"/>
                </a:solidFill>
              </a:rPr>
              <a:t>Овца-портит</a:t>
            </a:r>
            <a:endParaRPr lang="ru-RU" sz="2800" b="1" dirty="0">
              <a:solidFill>
                <a:prstClr val="black"/>
              </a:solidFill>
            </a:endParaRPr>
          </a:p>
        </p:txBody>
      </p:sp>
      <p:cxnSp>
        <p:nvCxnSpPr>
          <p:cNvPr id="6" name="Прямая соединительная линия 5"/>
          <p:cNvCxnSpPr>
            <a:stCxn id="2" idx="2"/>
          </p:cNvCxnSpPr>
          <p:nvPr/>
        </p:nvCxnSpPr>
        <p:spPr>
          <a:xfrm>
            <a:off x="4582852" y="1196752"/>
            <a:ext cx="0" cy="5184576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227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0483" y="476672"/>
            <a:ext cx="7056784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Вместе расскажем историю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401" y="1196752"/>
            <a:ext cx="5558948" cy="50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491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352928" cy="593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Пошла девочка гулять в (4). Вдруг в лесу заметила (7), усеянный крупной, красной (3). </a:t>
            </a:r>
            <a:r>
              <a:rPr lang="ru-RU" sz="3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Стала </a:t>
            </a:r>
            <a:r>
              <a:rPr lang="ru-R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(5) собирать ягоды, раздвинула ветки куста и увидела там (6). Тут девочка заметила, что над нею вьется и тревожно пищит(8). Девочка осторожно опустила ветки и тихонько отошла от куста. Села она поодаль и стала смотреть. А птичка кинулась к гнездышку и скрылась в ветвях куста. Девочка еще погуляла в лесу. Набрала много (1), ягод и (2). А потом вернулась домой и обо всем рассказала (9).</a:t>
            </a:r>
            <a:endParaRPr lang="ru-RU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1751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835599"/>
              </p:ext>
            </p:extLst>
          </p:nvPr>
        </p:nvGraphicFramePr>
        <p:xfrm>
          <a:off x="1244021" y="1232716"/>
          <a:ext cx="6696742" cy="841248"/>
        </p:xfrm>
        <a:graphic>
          <a:graphicData uri="http://schemas.openxmlformats.org/drawingml/2006/table">
            <a:tbl>
              <a:tblPr/>
              <a:tblGrid>
                <a:gridCol w="792088">
                  <a:extLst>
                    <a:ext uri="{9D8B030D-6E8A-4147-A177-3AD203B41FA5}">
                      <a16:colId xmlns="" xmlns:a16="http://schemas.microsoft.com/office/drawing/2014/main" val="1866416623"/>
                    </a:ext>
                  </a:extLst>
                </a:gridCol>
                <a:gridCol w="720080">
                  <a:extLst>
                    <a:ext uri="{9D8B030D-6E8A-4147-A177-3AD203B41FA5}">
                      <a16:colId xmlns="" xmlns:a16="http://schemas.microsoft.com/office/drawing/2014/main" val="3759079269"/>
                    </a:ext>
                  </a:extLst>
                </a:gridCol>
                <a:gridCol w="792088">
                  <a:extLst>
                    <a:ext uri="{9D8B030D-6E8A-4147-A177-3AD203B41FA5}">
                      <a16:colId xmlns="" xmlns:a16="http://schemas.microsoft.com/office/drawing/2014/main" val="3786797565"/>
                    </a:ext>
                  </a:extLst>
                </a:gridCol>
                <a:gridCol w="720080">
                  <a:extLst>
                    <a:ext uri="{9D8B030D-6E8A-4147-A177-3AD203B41FA5}">
                      <a16:colId xmlns="" xmlns:a16="http://schemas.microsoft.com/office/drawing/2014/main" val="1402160652"/>
                    </a:ext>
                  </a:extLst>
                </a:gridCol>
                <a:gridCol w="766274">
                  <a:extLst>
                    <a:ext uri="{9D8B030D-6E8A-4147-A177-3AD203B41FA5}">
                      <a16:colId xmlns="" xmlns:a16="http://schemas.microsoft.com/office/drawing/2014/main" val="290981743"/>
                    </a:ext>
                  </a:extLst>
                </a:gridCol>
                <a:gridCol w="694945">
                  <a:extLst>
                    <a:ext uri="{9D8B030D-6E8A-4147-A177-3AD203B41FA5}">
                      <a16:colId xmlns="" xmlns:a16="http://schemas.microsoft.com/office/drawing/2014/main" val="3462906229"/>
                    </a:ext>
                  </a:extLst>
                </a:gridCol>
                <a:gridCol w="758122">
                  <a:extLst>
                    <a:ext uri="{9D8B030D-6E8A-4147-A177-3AD203B41FA5}">
                      <a16:colId xmlns="" xmlns:a16="http://schemas.microsoft.com/office/drawing/2014/main" val="1478193926"/>
                    </a:ext>
                  </a:extLst>
                </a:gridCol>
                <a:gridCol w="694945">
                  <a:extLst>
                    <a:ext uri="{9D8B030D-6E8A-4147-A177-3AD203B41FA5}">
                      <a16:colId xmlns="" xmlns:a16="http://schemas.microsoft.com/office/drawing/2014/main" val="3972523987"/>
                    </a:ext>
                  </a:extLst>
                </a:gridCol>
                <a:gridCol w="758120">
                  <a:extLst>
                    <a:ext uri="{9D8B030D-6E8A-4147-A177-3AD203B41FA5}">
                      <a16:colId xmlns="" xmlns:a16="http://schemas.microsoft.com/office/drawing/2014/main" val="2584928309"/>
                    </a:ext>
                  </a:extLst>
                </a:gridCol>
              </a:tblGrid>
              <a:tr h="5712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52348714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76772"/>
              </p:ext>
            </p:extLst>
          </p:nvPr>
        </p:nvGraphicFramePr>
        <p:xfrm>
          <a:off x="1907703" y="2421615"/>
          <a:ext cx="4911001" cy="4101084"/>
        </p:xfrm>
        <a:graphic>
          <a:graphicData uri="http://schemas.openxmlformats.org/drawingml/2006/table">
            <a:tbl>
              <a:tblPr firstRow="1" firstCol="1" bandRow="1"/>
              <a:tblGrid>
                <a:gridCol w="1022569">
                  <a:extLst>
                    <a:ext uri="{9D8B030D-6E8A-4147-A177-3AD203B41FA5}">
                      <a16:colId xmlns="" xmlns:a16="http://schemas.microsoft.com/office/drawing/2014/main" val="3400720154"/>
                    </a:ext>
                  </a:extLst>
                </a:gridCol>
                <a:gridCol w="3888432">
                  <a:extLst>
                    <a:ext uri="{9D8B030D-6E8A-4147-A177-3AD203B41FA5}">
                      <a16:colId xmlns="" xmlns:a16="http://schemas.microsoft.com/office/drawing/2014/main" val="2863370112"/>
                    </a:ext>
                  </a:extLst>
                </a:gridCol>
              </a:tblGrid>
              <a:tr h="429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Грибы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25097798"/>
                  </a:ext>
                </a:extLst>
              </a:tr>
              <a:tr h="429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Полевые цветы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97733780"/>
                  </a:ext>
                </a:extLst>
              </a:tr>
              <a:tr h="429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Ягоды малины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44070456"/>
                  </a:ext>
                </a:extLst>
              </a:tr>
              <a:tr h="429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Лес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28303795"/>
                  </a:ext>
                </a:extLst>
              </a:tr>
              <a:tr h="429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Девочка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71283537"/>
                  </a:ext>
                </a:extLst>
              </a:tr>
              <a:tr h="429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Гнездо с яйцами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0344145"/>
                  </a:ext>
                </a:extLst>
              </a:tr>
              <a:tr h="429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Куст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0632055"/>
                  </a:ext>
                </a:extLst>
              </a:tr>
              <a:tr h="429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Птица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85595756"/>
                  </a:ext>
                </a:extLst>
              </a:tr>
              <a:tr h="429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мама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6A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7891392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86989" y="1965830"/>
            <a:ext cx="1005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Шифр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331640" y="407544"/>
            <a:ext cx="69562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Полоска, указывающая последовательность слов, </a:t>
            </a:r>
          </a:p>
          <a:p>
            <a:r>
              <a:rPr lang="ru-RU" sz="2400" b="1" dirty="0" smtClean="0"/>
              <a:t>которые должны произносить дети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47522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1227" y="1340768"/>
            <a:ext cx="820891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	Игровые </a:t>
            </a:r>
            <a:r>
              <a:rPr lang="ru-RU" sz="2400" dirty="0"/>
              <a:t>технологии являются составной частью педагогической деятельности, одной из уникальных форм обучения, которая позволяет сделать интересными и увлекательными не только работу учащихся на творческо-поисковом уровне, но и будничные шаги по изучению учебных предметов</a:t>
            </a:r>
            <a:r>
              <a:rPr lang="ru-RU" sz="2400" dirty="0" smtClean="0"/>
              <a:t>.</a:t>
            </a:r>
            <a:endParaRPr lang="ru-RU" sz="2400" dirty="0"/>
          </a:p>
          <a:p>
            <a:r>
              <a:rPr lang="ru-RU" sz="2400" dirty="0" smtClean="0"/>
              <a:t>	Применение </a:t>
            </a:r>
            <a:r>
              <a:rPr lang="ru-RU" sz="2400" dirty="0"/>
              <a:t>игровых технологий на уроках позволяет вовлекать в работу всех детей. Даже слабые, стеснительные, неразговорчивые на таких уроках раскрывают свои способности, становятся раскрепощенными, открытыми и доверчивыми. Игра позволяет сделать урок интересным, качественным, реализует интеллектуальный и творческий потенциал учащихся.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93535" y="673340"/>
            <a:ext cx="4824536" cy="5760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371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548679"/>
            <a:ext cx="4597400" cy="1049337"/>
          </a:xfrm>
          <a:prstGeom prst="rect">
            <a:avLst/>
          </a:prstGeom>
          <a:solidFill>
            <a:srgbClr val="F6D6A8"/>
          </a:solidFill>
          <a:ln>
            <a:solidFill>
              <a:srgbClr val="FFC000"/>
            </a:solidFill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957" y="1537677"/>
            <a:ext cx="6112371" cy="45851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28242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80728"/>
            <a:ext cx="7471015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21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628800"/>
            <a:ext cx="828092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smtClean="0"/>
              <a:t> </a:t>
            </a:r>
            <a:r>
              <a:rPr lang="ru-RU" sz="2500" b="1" dirty="0" smtClean="0"/>
              <a:t>Суждения бедны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500" b="1" dirty="0" smtClean="0"/>
              <a:t>Логические процессы проходят на низком уровне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500" b="1" dirty="0" smtClean="0"/>
              <a:t>Несовершенство зрительного восприятия и моторики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500" b="1" dirty="0" smtClean="0"/>
              <a:t>Бедность словаря, непонимание значения слов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500" b="1" dirty="0"/>
              <a:t>Н</a:t>
            </a:r>
            <a:r>
              <a:rPr lang="ru-RU" sz="2500" b="1" dirty="0" smtClean="0"/>
              <a:t>едостаточная дифференцированность ощущений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500" b="1" dirty="0"/>
              <a:t>З</a:t>
            </a:r>
            <a:r>
              <a:rPr lang="ru-RU" sz="2500" b="1" dirty="0" smtClean="0"/>
              <a:t>амедленный темп сенсорного восприятия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500" b="1" dirty="0"/>
              <a:t>С</a:t>
            </a:r>
            <a:r>
              <a:rPr lang="ru-RU" sz="2500" b="1" dirty="0" smtClean="0"/>
              <a:t>уженность объема зрительного восприятия материала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500" b="1" dirty="0" smtClean="0"/>
              <a:t>Нарушенное развитие всех высших психических функций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500" b="1" dirty="0"/>
              <a:t>Н</a:t>
            </a:r>
            <a:r>
              <a:rPr lang="ru-RU" sz="2500" b="1" dirty="0" smtClean="0"/>
              <a:t>изкая мотивация к познавательной деятельности и эмоциональная незрелость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3052" y="469836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детей с ограниченными возможностями здоровья 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151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1644" y="1215868"/>
            <a:ext cx="87849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Дидактическая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игра обладает существенным признаком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– четко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поставленной </a:t>
            </a:r>
            <a: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  <a:t>целью обучения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и соответствующими ей </a:t>
            </a:r>
            <a: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  <a:t>педагогическими результатами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, которые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характеризуются  учебно-познавательной направленностью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.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68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015715" y="2669169"/>
            <a:ext cx="4860541" cy="792088"/>
          </a:xfrm>
          <a:prstGeom prst="ellipse">
            <a:avLst/>
          </a:prstGeom>
          <a:solidFill>
            <a:srgbClr val="71DAFF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Дидактическая игра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1560" y="3573016"/>
            <a:ext cx="3168352" cy="2808312"/>
          </a:xfrm>
          <a:prstGeom prst="roundRect">
            <a:avLst/>
          </a:prstGeom>
          <a:solidFill>
            <a:srgbClr val="71DAFF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развивает  внимание,</a:t>
            </a:r>
          </a:p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память,</a:t>
            </a:r>
          </a:p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ышление, самостоятельность,</a:t>
            </a:r>
          </a:p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инициативность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92080" y="3573016"/>
            <a:ext cx="3168352" cy="2808312"/>
          </a:xfrm>
          <a:prstGeom prst="roundRect">
            <a:avLst/>
          </a:prstGeom>
          <a:solidFill>
            <a:srgbClr val="71DAFF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изучение нового материала, повторение и закрепление пройденного, формирование учебных умений и навыков. 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5949" y="692696"/>
            <a:ext cx="81369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ru-RU" sz="2800" b="1" dirty="0" smtClean="0">
                <a:solidFill>
                  <a:srgbClr val="C00000"/>
                </a:solidFill>
              </a:rPr>
              <a:t>Дидактическая игра </a:t>
            </a:r>
            <a:r>
              <a:rPr lang="ru-RU" sz="2800" b="1" dirty="0" smtClean="0"/>
              <a:t>– это  специально созданная игра, выполняющая определенную дидактическую задачу, скрытую от обучающегося в игровой ситуации за игровыми действиями.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38808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27584" y="620688"/>
            <a:ext cx="7488832" cy="792088"/>
          </a:xfrm>
          <a:prstGeom prst="roundRect">
            <a:avLst/>
          </a:prstGeom>
          <a:solidFill>
            <a:srgbClr val="71DAFF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Функции 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дидактических игр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8325" y="1988840"/>
            <a:ext cx="8568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b="1" dirty="0" smtClean="0"/>
              <a:t>формирование устойчивого интереса к учению и снятие напряжения, связанного с процессом адаптации ребенка к школе;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b="1" dirty="0" smtClean="0"/>
              <a:t>формирование собственно учебной деятельности;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b="1" dirty="0" smtClean="0"/>
              <a:t>формирование навыков самоконтроля и самооценки;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b="1" dirty="0" smtClean="0"/>
              <a:t>формирование коммуникативных навыков, адекватных взаимоотношений и освоение социальных ролей.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18073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3145" y="1181321"/>
            <a:ext cx="864096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</a:t>
            </a:r>
            <a:r>
              <a:rPr lang="ru-RU" sz="3000" dirty="0" smtClean="0"/>
              <a:t> –расширение кругозора, применение знаний, умений и навыков, формирование определенных умений и навыков; </a:t>
            </a:r>
          </a:p>
          <a:p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воспитательная </a:t>
            </a:r>
            <a:r>
              <a:rPr lang="ru-RU" sz="3000" dirty="0" smtClean="0"/>
              <a:t>–воспитание  самостоятельности,  воли,  формирование определённых моральных, эстетических качеств, воспитание сотрудничества, коллективизма, а также мотивации к учебной деятельности;</a:t>
            </a:r>
          </a:p>
          <a:p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Коррекционно-развивающая</a:t>
            </a:r>
            <a:r>
              <a:rPr lang="ru-RU" sz="3000" dirty="0" smtClean="0"/>
              <a:t> –развитие внимания, памяти, мышления, речи, воображения, творческих способностей.</a:t>
            </a:r>
            <a:endParaRPr lang="ru-RU" sz="3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58940" y="476672"/>
            <a:ext cx="6753420" cy="704649"/>
          </a:xfrm>
          <a:prstGeom prst="roundRect">
            <a:avLst/>
          </a:prstGeom>
          <a:solidFill>
            <a:srgbClr val="71DAFF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ели дидактических игр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234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989348" y="548680"/>
            <a:ext cx="7416824" cy="648072"/>
          </a:xfrm>
          <a:prstGeom prst="roundRect">
            <a:avLst/>
          </a:prstGeom>
          <a:solidFill>
            <a:srgbClr val="71DAFF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педагогических игр: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3040" y="1190894"/>
            <a:ext cx="8640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виду деятельности:</a:t>
            </a:r>
            <a:r>
              <a:rPr lang="ru-RU" sz="3600" dirty="0" smtClean="0"/>
              <a:t> физические, интеллектуальные, трудовые, </a:t>
            </a:r>
          </a:p>
          <a:p>
            <a:r>
              <a:rPr lang="ru-RU" sz="3600" dirty="0" smtClean="0"/>
              <a:t>социальные и психологические.</a:t>
            </a:r>
            <a:endParaRPr lang="ru-RU" sz="3600" dirty="0"/>
          </a:p>
        </p:txBody>
      </p:sp>
      <p:pic>
        <p:nvPicPr>
          <p:cNvPr id="1027" name="Picture 3" descr="C:\Users\Admin\Desktop\на сайт\P_20170215_1052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45" y="-32647008"/>
            <a:ext cx="5954162" cy="1058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69" y="3047822"/>
            <a:ext cx="3617864" cy="3145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047822"/>
            <a:ext cx="3723737" cy="314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61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</TotalTime>
  <Words>979</Words>
  <Application>Microsoft Office PowerPoint</Application>
  <PresentationFormat>Экран (4:3)</PresentationFormat>
  <Paragraphs>250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Arial</vt:lpstr>
      <vt:lpstr>Bookman Old Style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Кот Семён</cp:lastModifiedBy>
  <cp:revision>60</cp:revision>
  <dcterms:created xsi:type="dcterms:W3CDTF">2019-04-08T13:59:07Z</dcterms:created>
  <dcterms:modified xsi:type="dcterms:W3CDTF">2024-03-14T09:10:31Z</dcterms:modified>
</cp:coreProperties>
</file>