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89" r:id="rId3"/>
    <p:sldId id="262" r:id="rId4"/>
    <p:sldId id="291" r:id="rId5"/>
    <p:sldId id="280" r:id="rId6"/>
    <p:sldId id="292" r:id="rId7"/>
    <p:sldId id="293" r:id="rId8"/>
    <p:sldId id="288" r:id="rId9"/>
    <p:sldId id="265" r:id="rId10"/>
    <p:sldId id="295" r:id="rId11"/>
    <p:sldId id="294" r:id="rId12"/>
    <p:sldId id="264" r:id="rId13"/>
    <p:sldId id="263" r:id="rId14"/>
    <p:sldId id="266" r:id="rId15"/>
    <p:sldId id="268" r:id="rId16"/>
    <p:sldId id="269" r:id="rId17"/>
    <p:sldId id="270" r:id="rId18"/>
    <p:sldId id="271" r:id="rId19"/>
    <p:sldId id="273" r:id="rId20"/>
    <p:sldId id="272" r:id="rId21"/>
    <p:sldId id="287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CC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782E2B-6077-451F-B554-9209FB470A7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19FFDBA6-D829-4260-BDEA-B06946F81AF5}">
      <dgm:prSet phldrT="[Текст]" custT="1"/>
      <dgm:spPr/>
      <dgm:t>
        <a:bodyPr/>
        <a:lstStyle/>
        <a:p>
          <a:r>
            <a:rPr lang="ru-RU" sz="1400" b="1" i="1" dirty="0">
              <a:solidFill>
                <a:srgbClr val="002060"/>
              </a:solidFill>
            </a:rPr>
            <a:t>Здоровьесберегающие</a:t>
          </a:r>
        </a:p>
      </dgm:t>
    </dgm:pt>
    <dgm:pt modelId="{F1B513A3-E3E5-462C-8F90-D76F38F71780}" type="parTrans" cxnId="{A4AFEA53-A79E-46BC-AB98-93545065EF7F}">
      <dgm:prSet/>
      <dgm:spPr/>
      <dgm:t>
        <a:bodyPr/>
        <a:lstStyle/>
        <a:p>
          <a:endParaRPr lang="ru-RU"/>
        </a:p>
      </dgm:t>
    </dgm:pt>
    <dgm:pt modelId="{52EF55A2-B139-4E66-B3A8-F39299772040}" type="sibTrans" cxnId="{A4AFEA53-A79E-46BC-AB98-93545065EF7F}">
      <dgm:prSet/>
      <dgm:spPr/>
      <dgm:t>
        <a:bodyPr/>
        <a:lstStyle/>
        <a:p>
          <a:endParaRPr lang="ru-RU"/>
        </a:p>
      </dgm:t>
    </dgm:pt>
    <dgm:pt modelId="{33D10369-487E-4E3A-995B-4EBAEBDE5A76}">
      <dgm:prSet phldrT="[Текст]" custT="1"/>
      <dgm:spPr/>
      <dgm:t>
        <a:bodyPr/>
        <a:lstStyle/>
        <a:p>
          <a:r>
            <a:rPr lang="ru-RU" sz="1400" b="1" i="1" dirty="0">
              <a:solidFill>
                <a:srgbClr val="002060"/>
              </a:solidFill>
            </a:rPr>
            <a:t>Метод </a:t>
          </a:r>
        </a:p>
        <a:p>
          <a:r>
            <a:rPr lang="ru-RU" sz="1400" b="1" i="1" dirty="0">
              <a:solidFill>
                <a:srgbClr val="002060"/>
              </a:solidFill>
            </a:rPr>
            <a:t>проектов</a:t>
          </a:r>
        </a:p>
      </dgm:t>
    </dgm:pt>
    <dgm:pt modelId="{900204C7-4B21-401B-9146-FC72A71908A2}" type="parTrans" cxnId="{B60C910F-2A2D-4225-B550-79AA44095056}">
      <dgm:prSet/>
      <dgm:spPr/>
      <dgm:t>
        <a:bodyPr/>
        <a:lstStyle/>
        <a:p>
          <a:endParaRPr lang="ru-RU"/>
        </a:p>
      </dgm:t>
    </dgm:pt>
    <dgm:pt modelId="{78665A00-4C4F-4CE2-90D9-CD231D591090}" type="sibTrans" cxnId="{B60C910F-2A2D-4225-B550-79AA44095056}">
      <dgm:prSet/>
      <dgm:spPr/>
      <dgm:t>
        <a:bodyPr/>
        <a:lstStyle/>
        <a:p>
          <a:endParaRPr lang="ru-RU"/>
        </a:p>
      </dgm:t>
    </dgm:pt>
    <dgm:pt modelId="{0105F75A-DFA5-42C4-B7D2-3160892FA0C1}">
      <dgm:prSet phldrT="[Текст]" custT="1"/>
      <dgm:spPr/>
      <dgm:t>
        <a:bodyPr/>
        <a:lstStyle/>
        <a:p>
          <a:r>
            <a:rPr lang="ru-RU" sz="1200" b="1" i="1" dirty="0">
              <a:solidFill>
                <a:srgbClr val="002060"/>
              </a:solidFill>
            </a:rPr>
            <a:t>Информационно-коммуникационные</a:t>
          </a:r>
        </a:p>
      </dgm:t>
    </dgm:pt>
    <dgm:pt modelId="{0B40844E-3A9C-44C3-A0DE-B96856ED3A73}" type="parTrans" cxnId="{A68DE3D3-C332-4019-9F0B-AEF0243A124C}">
      <dgm:prSet/>
      <dgm:spPr/>
      <dgm:t>
        <a:bodyPr/>
        <a:lstStyle/>
        <a:p>
          <a:endParaRPr lang="ru-RU"/>
        </a:p>
      </dgm:t>
    </dgm:pt>
    <dgm:pt modelId="{DD660C34-5845-4018-94EB-9A9168778368}" type="sibTrans" cxnId="{A68DE3D3-C332-4019-9F0B-AEF0243A124C}">
      <dgm:prSet/>
      <dgm:spPr/>
      <dgm:t>
        <a:bodyPr/>
        <a:lstStyle/>
        <a:p>
          <a:endParaRPr lang="ru-RU"/>
        </a:p>
      </dgm:t>
    </dgm:pt>
    <dgm:pt modelId="{E37B282D-7FEB-41CC-ABC0-0DCB905886CD}">
      <dgm:prSet custT="1"/>
      <dgm:spPr/>
      <dgm:t>
        <a:bodyPr/>
        <a:lstStyle/>
        <a:p>
          <a:r>
            <a:rPr lang="ru-RU" sz="1400" b="1" i="1" dirty="0">
              <a:solidFill>
                <a:srgbClr val="002060"/>
              </a:solidFill>
            </a:rPr>
            <a:t>Обучение в сотрудничестве</a:t>
          </a:r>
        </a:p>
      </dgm:t>
    </dgm:pt>
    <dgm:pt modelId="{F5631BB2-7C31-4406-B8EA-8FE9BBD92BD6}" type="parTrans" cxnId="{EED2CB0B-DD46-417E-B3DB-6A11DCB08608}">
      <dgm:prSet/>
      <dgm:spPr/>
      <dgm:t>
        <a:bodyPr/>
        <a:lstStyle/>
        <a:p>
          <a:endParaRPr lang="ru-RU"/>
        </a:p>
      </dgm:t>
    </dgm:pt>
    <dgm:pt modelId="{08439A0D-8469-4621-B506-AED998C02F4D}" type="sibTrans" cxnId="{EED2CB0B-DD46-417E-B3DB-6A11DCB08608}">
      <dgm:prSet/>
      <dgm:spPr/>
      <dgm:t>
        <a:bodyPr/>
        <a:lstStyle/>
        <a:p>
          <a:endParaRPr lang="ru-RU"/>
        </a:p>
      </dgm:t>
    </dgm:pt>
    <dgm:pt modelId="{D4ED8C76-914F-4EB5-A670-381194EDA54B}">
      <dgm:prSet custT="1"/>
      <dgm:spPr/>
      <dgm:t>
        <a:bodyPr/>
        <a:lstStyle/>
        <a:p>
          <a:r>
            <a:rPr lang="ru-RU" sz="1400" b="1" i="1" dirty="0">
              <a:solidFill>
                <a:srgbClr val="002060"/>
              </a:solidFill>
            </a:rPr>
            <a:t>Игровые</a:t>
          </a:r>
        </a:p>
      </dgm:t>
    </dgm:pt>
    <dgm:pt modelId="{A7DC8415-CC40-4517-9394-3C3DFAB4FC4E}" type="parTrans" cxnId="{C7EF2C4D-6100-4A31-9466-D9747C0200E5}">
      <dgm:prSet/>
      <dgm:spPr/>
      <dgm:t>
        <a:bodyPr/>
        <a:lstStyle/>
        <a:p>
          <a:endParaRPr lang="ru-RU"/>
        </a:p>
      </dgm:t>
    </dgm:pt>
    <dgm:pt modelId="{FC38C93E-EB13-433B-B825-3632D0C81828}" type="sibTrans" cxnId="{C7EF2C4D-6100-4A31-9466-D9747C0200E5}">
      <dgm:prSet/>
      <dgm:spPr/>
      <dgm:t>
        <a:bodyPr/>
        <a:lstStyle/>
        <a:p>
          <a:endParaRPr lang="ru-RU"/>
        </a:p>
      </dgm:t>
    </dgm:pt>
    <dgm:pt modelId="{3B1830E6-71E7-403C-9D72-5FDCBE530B02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</a:rPr>
            <a:t>Исследовательские методы в обучении</a:t>
          </a:r>
        </a:p>
      </dgm:t>
    </dgm:pt>
    <dgm:pt modelId="{0F3B3419-6F83-402E-A47B-DC358785F1C2}" type="parTrans" cxnId="{3602ECAF-CF85-4FD1-AD8B-B9E2DCEC4CFF}">
      <dgm:prSet/>
      <dgm:spPr/>
      <dgm:t>
        <a:bodyPr/>
        <a:lstStyle/>
        <a:p>
          <a:endParaRPr lang="ru-RU"/>
        </a:p>
      </dgm:t>
    </dgm:pt>
    <dgm:pt modelId="{1C9F8F15-3574-43D9-8ABF-4000F4F70D40}" type="sibTrans" cxnId="{3602ECAF-CF85-4FD1-AD8B-B9E2DCEC4CFF}">
      <dgm:prSet/>
      <dgm:spPr/>
      <dgm:t>
        <a:bodyPr/>
        <a:lstStyle/>
        <a:p>
          <a:endParaRPr lang="ru-RU"/>
        </a:p>
      </dgm:t>
    </dgm:pt>
    <dgm:pt modelId="{0D5077E7-6C60-479E-AD59-2A090A4BD33A}">
      <dgm:prSet custT="1"/>
      <dgm:spPr/>
      <dgm:t>
        <a:bodyPr/>
        <a:lstStyle/>
        <a:p>
          <a:r>
            <a:rPr lang="ru-RU" sz="1400" b="1" i="1" dirty="0">
              <a:solidFill>
                <a:srgbClr val="002060"/>
              </a:solidFill>
            </a:rPr>
            <a:t>Развитие критического мышления</a:t>
          </a:r>
        </a:p>
      </dgm:t>
    </dgm:pt>
    <dgm:pt modelId="{F096D4FF-771A-4573-A742-FB46F952D022}" type="parTrans" cxnId="{F52461FD-2D23-4663-81DB-C7A89B5CFC92}">
      <dgm:prSet/>
      <dgm:spPr/>
      <dgm:t>
        <a:bodyPr/>
        <a:lstStyle/>
        <a:p>
          <a:endParaRPr lang="ru-RU"/>
        </a:p>
      </dgm:t>
    </dgm:pt>
    <dgm:pt modelId="{3506E067-009C-430F-8BB3-6DC6628A2AD4}" type="sibTrans" cxnId="{F52461FD-2D23-4663-81DB-C7A89B5CFC92}">
      <dgm:prSet/>
      <dgm:spPr/>
      <dgm:t>
        <a:bodyPr/>
        <a:lstStyle/>
        <a:p>
          <a:endParaRPr lang="ru-RU"/>
        </a:p>
      </dgm:t>
    </dgm:pt>
    <dgm:pt modelId="{636EB46D-F0C6-409A-9BFA-80B6A36D1265}" type="pres">
      <dgm:prSet presAssocID="{86782E2B-6077-451F-B554-9209FB470A72}" presName="compositeShape" presStyleCnt="0">
        <dgm:presLayoutVars>
          <dgm:chMax val="7"/>
          <dgm:dir/>
          <dgm:resizeHandles val="exact"/>
        </dgm:presLayoutVars>
      </dgm:prSet>
      <dgm:spPr/>
    </dgm:pt>
    <dgm:pt modelId="{D09280B4-C875-420F-802A-886F061260F3}" type="pres">
      <dgm:prSet presAssocID="{D4ED8C76-914F-4EB5-A670-381194EDA54B}" presName="circ1" presStyleLbl="vennNode1" presStyleIdx="0" presStyleCnt="7" custLinFactNeighborX="-47784" custLinFactNeighborY="-52005"/>
      <dgm:spPr/>
    </dgm:pt>
    <dgm:pt modelId="{DF8695FE-3AC4-4F19-9A2C-5BA6B297B9AD}" type="pres">
      <dgm:prSet presAssocID="{D4ED8C76-914F-4EB5-A670-381194EDA54B}" presName="circ1Tx" presStyleLbl="revTx" presStyleIdx="0" presStyleCnt="0" custLinFactNeighborX="-44106" custLinFactNeighborY="620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E6E8AB-6F3B-479A-9DA2-61089596F109}" type="pres">
      <dgm:prSet presAssocID="{0D5077E7-6C60-479E-AD59-2A090A4BD33A}" presName="circ2" presStyleLbl="vennNode1" presStyleIdx="1" presStyleCnt="7" custScaleX="128164" custScaleY="119500" custLinFactNeighborX="78208" custLinFactNeighborY="-71538"/>
      <dgm:spPr/>
    </dgm:pt>
    <dgm:pt modelId="{27FBE05D-0217-4937-AFF8-959B71427E42}" type="pres">
      <dgm:prSet presAssocID="{0D5077E7-6C60-479E-AD59-2A090A4BD33A}" presName="circ2Tx" presStyleLbl="revTx" presStyleIdx="0" presStyleCnt="0" custLinFactNeighborX="-34470" custLinFactNeighborY="-380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76BDC-200E-4692-94D4-3E6831B4D327}" type="pres">
      <dgm:prSet presAssocID="{3B1830E6-71E7-403C-9D72-5FDCBE530B02}" presName="circ3" presStyleLbl="vennNode1" presStyleIdx="2" presStyleCnt="7" custScaleX="121730" custScaleY="117272" custLinFactNeighborX="-8271" custLinFactNeighborY="-39200"/>
      <dgm:spPr/>
    </dgm:pt>
    <dgm:pt modelId="{2DF18D97-8CAA-497E-A55C-1A2AF2489F96}" type="pres">
      <dgm:prSet presAssocID="{3B1830E6-71E7-403C-9D72-5FDCBE530B02}" presName="circ3Tx" presStyleLbl="revTx" presStyleIdx="0" presStyleCnt="0" custLinFactX="-15688" custLinFactNeighborX="-100000" custLinFactNeighborY="-754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11E751-FA1A-46B5-922A-BAC81A5E190D}" type="pres">
      <dgm:prSet presAssocID="{19FFDBA6-D829-4260-BDEA-B06946F81AF5}" presName="circ4" presStyleLbl="vennNode1" presStyleIdx="3" presStyleCnt="7" custScaleX="176056" custScaleY="171075" custLinFactX="47832" custLinFactNeighborX="100000" custLinFactNeighborY="-21448"/>
      <dgm:spPr/>
    </dgm:pt>
    <dgm:pt modelId="{94967C02-54E1-4E5E-ACBF-7E8126F74FA8}" type="pres">
      <dgm:prSet presAssocID="{19FFDBA6-D829-4260-BDEA-B06946F81AF5}" presName="circ4Tx" presStyleLbl="revTx" presStyleIdx="0" presStyleCnt="0" custScaleX="127571" custLinFactY="-50846" custLinFactNeighborX="5003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FEA422-C3AB-4525-9484-83BC4942FFD7}" type="pres">
      <dgm:prSet presAssocID="{33D10369-487E-4E3A-995B-4EBAEBDE5A76}" presName="circ5" presStyleLbl="vennNode1" presStyleIdx="4" presStyleCnt="7" custLinFactNeighborX="49953" custLinFactNeighborY="21307"/>
      <dgm:spPr/>
    </dgm:pt>
    <dgm:pt modelId="{CF49DA65-51BA-4709-9D1C-562CE860407F}" type="pres">
      <dgm:prSet presAssocID="{33D10369-487E-4E3A-995B-4EBAEBDE5A76}" presName="circ5Tx" presStyleLbl="revTx" presStyleIdx="0" presStyleCnt="0" custLinFactX="30127" custLinFactNeighborX="100000" custLinFactNeighborY="-766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AC0E08-192F-4219-8CD5-67E4767EA60B}" type="pres">
      <dgm:prSet presAssocID="{E37B282D-7FEB-41CC-ABC0-0DCB905886CD}" presName="circ6" presStyleLbl="vennNode1" presStyleIdx="5" presStyleCnt="7" custScaleX="140750" custScaleY="145357" custLinFactNeighborX="-43124" custLinFactNeighborY="20753"/>
      <dgm:spPr/>
    </dgm:pt>
    <dgm:pt modelId="{CC816E10-7CA0-4CB9-9932-7B7C56FD27D8}" type="pres">
      <dgm:prSet presAssocID="{E37B282D-7FEB-41CC-ABC0-0DCB905886CD}" presName="circ6Tx" presStyleLbl="revTx" presStyleIdx="0" presStyleCnt="0" custLinFactNeighborX="63143" custLinFactNeighborY="138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7399D-8305-4BEB-8511-3A6F73480AD2}" type="pres">
      <dgm:prSet presAssocID="{0105F75A-DFA5-42C4-B7D2-3160892FA0C1}" presName="circ7" presStyleLbl="vennNode1" presStyleIdx="6" presStyleCnt="7" custScaleX="128162" custScaleY="123628" custLinFactX="-23884" custLinFactNeighborX="-100000" custLinFactNeighborY="-53179"/>
      <dgm:spPr/>
    </dgm:pt>
    <dgm:pt modelId="{0359E269-6DED-45F3-809F-562CBFC903DC}" type="pres">
      <dgm:prSet presAssocID="{0105F75A-DFA5-42C4-B7D2-3160892FA0C1}" presName="circ7Tx" presStyleLbl="revTx" presStyleIdx="0" presStyleCnt="0" custLinFactNeighborX="-10953" custLinFactNeighborY="-58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D2CB0B-DD46-417E-B3DB-6A11DCB08608}" srcId="{86782E2B-6077-451F-B554-9209FB470A72}" destId="{E37B282D-7FEB-41CC-ABC0-0DCB905886CD}" srcOrd="5" destOrd="0" parTransId="{F5631BB2-7C31-4406-B8EA-8FE9BBD92BD6}" sibTransId="{08439A0D-8469-4621-B506-AED998C02F4D}"/>
    <dgm:cxn modelId="{F52461FD-2D23-4663-81DB-C7A89B5CFC92}" srcId="{86782E2B-6077-451F-B554-9209FB470A72}" destId="{0D5077E7-6C60-479E-AD59-2A090A4BD33A}" srcOrd="1" destOrd="0" parTransId="{F096D4FF-771A-4573-A742-FB46F952D022}" sibTransId="{3506E067-009C-430F-8BB3-6DC6628A2AD4}"/>
    <dgm:cxn modelId="{E9D39F37-6CDC-4EB6-9CC9-4363FBB60291}" type="presOf" srcId="{19FFDBA6-D829-4260-BDEA-B06946F81AF5}" destId="{94967C02-54E1-4E5E-ACBF-7E8126F74FA8}" srcOrd="0" destOrd="0" presId="urn:microsoft.com/office/officeart/2005/8/layout/venn1"/>
    <dgm:cxn modelId="{3602ECAF-CF85-4FD1-AD8B-B9E2DCEC4CFF}" srcId="{86782E2B-6077-451F-B554-9209FB470A72}" destId="{3B1830E6-71E7-403C-9D72-5FDCBE530B02}" srcOrd="2" destOrd="0" parTransId="{0F3B3419-6F83-402E-A47B-DC358785F1C2}" sibTransId="{1C9F8F15-3574-43D9-8ABF-4000F4F70D40}"/>
    <dgm:cxn modelId="{A68DE3D3-C332-4019-9F0B-AEF0243A124C}" srcId="{86782E2B-6077-451F-B554-9209FB470A72}" destId="{0105F75A-DFA5-42C4-B7D2-3160892FA0C1}" srcOrd="6" destOrd="0" parTransId="{0B40844E-3A9C-44C3-A0DE-B96856ED3A73}" sibTransId="{DD660C34-5845-4018-94EB-9A9168778368}"/>
    <dgm:cxn modelId="{90FA229F-C37B-44B9-98D5-F66F495FC1E4}" type="presOf" srcId="{33D10369-487E-4E3A-995B-4EBAEBDE5A76}" destId="{CF49DA65-51BA-4709-9D1C-562CE860407F}" srcOrd="0" destOrd="0" presId="urn:microsoft.com/office/officeart/2005/8/layout/venn1"/>
    <dgm:cxn modelId="{F9126D68-4524-4C96-9D82-8B21F047CC50}" type="presOf" srcId="{D4ED8C76-914F-4EB5-A670-381194EDA54B}" destId="{DF8695FE-3AC4-4F19-9A2C-5BA6B297B9AD}" srcOrd="0" destOrd="0" presId="urn:microsoft.com/office/officeart/2005/8/layout/venn1"/>
    <dgm:cxn modelId="{D95611A7-F11F-4E0B-A343-021A087B1018}" type="presOf" srcId="{0D5077E7-6C60-479E-AD59-2A090A4BD33A}" destId="{27FBE05D-0217-4937-AFF8-959B71427E42}" srcOrd="0" destOrd="0" presId="urn:microsoft.com/office/officeart/2005/8/layout/venn1"/>
    <dgm:cxn modelId="{806719DF-1B87-4E86-BD30-9B141FE28141}" type="presOf" srcId="{86782E2B-6077-451F-B554-9209FB470A72}" destId="{636EB46D-F0C6-409A-9BFA-80B6A36D1265}" srcOrd="0" destOrd="0" presId="urn:microsoft.com/office/officeart/2005/8/layout/venn1"/>
    <dgm:cxn modelId="{497E8C5E-AAF0-4053-97BD-6A41B5626C36}" type="presOf" srcId="{0105F75A-DFA5-42C4-B7D2-3160892FA0C1}" destId="{0359E269-6DED-45F3-809F-562CBFC903DC}" srcOrd="0" destOrd="0" presId="urn:microsoft.com/office/officeart/2005/8/layout/venn1"/>
    <dgm:cxn modelId="{A4AFEA53-A79E-46BC-AB98-93545065EF7F}" srcId="{86782E2B-6077-451F-B554-9209FB470A72}" destId="{19FFDBA6-D829-4260-BDEA-B06946F81AF5}" srcOrd="3" destOrd="0" parTransId="{F1B513A3-E3E5-462C-8F90-D76F38F71780}" sibTransId="{52EF55A2-B139-4E66-B3A8-F39299772040}"/>
    <dgm:cxn modelId="{86F3096F-CBD5-4ACB-A81F-BE67CA82AC8D}" type="presOf" srcId="{3B1830E6-71E7-403C-9D72-5FDCBE530B02}" destId="{2DF18D97-8CAA-497E-A55C-1A2AF2489F96}" srcOrd="0" destOrd="0" presId="urn:microsoft.com/office/officeart/2005/8/layout/venn1"/>
    <dgm:cxn modelId="{B60C910F-2A2D-4225-B550-79AA44095056}" srcId="{86782E2B-6077-451F-B554-9209FB470A72}" destId="{33D10369-487E-4E3A-995B-4EBAEBDE5A76}" srcOrd="4" destOrd="0" parTransId="{900204C7-4B21-401B-9146-FC72A71908A2}" sibTransId="{78665A00-4C4F-4CE2-90D9-CD231D591090}"/>
    <dgm:cxn modelId="{5BECA2BE-A88A-4FEF-A8DA-71D6C3BC0FC6}" type="presOf" srcId="{E37B282D-7FEB-41CC-ABC0-0DCB905886CD}" destId="{CC816E10-7CA0-4CB9-9932-7B7C56FD27D8}" srcOrd="0" destOrd="0" presId="urn:microsoft.com/office/officeart/2005/8/layout/venn1"/>
    <dgm:cxn modelId="{C7EF2C4D-6100-4A31-9466-D9747C0200E5}" srcId="{86782E2B-6077-451F-B554-9209FB470A72}" destId="{D4ED8C76-914F-4EB5-A670-381194EDA54B}" srcOrd="0" destOrd="0" parTransId="{A7DC8415-CC40-4517-9394-3C3DFAB4FC4E}" sibTransId="{FC38C93E-EB13-433B-B825-3632D0C81828}"/>
    <dgm:cxn modelId="{4F88D8A6-E983-4941-8CE3-3E9B13E316A1}" type="presParOf" srcId="{636EB46D-F0C6-409A-9BFA-80B6A36D1265}" destId="{D09280B4-C875-420F-802A-886F061260F3}" srcOrd="0" destOrd="0" presId="urn:microsoft.com/office/officeart/2005/8/layout/venn1"/>
    <dgm:cxn modelId="{9E7B9FAC-BB0F-4322-B3BB-AE85A4A97DF0}" type="presParOf" srcId="{636EB46D-F0C6-409A-9BFA-80B6A36D1265}" destId="{DF8695FE-3AC4-4F19-9A2C-5BA6B297B9AD}" srcOrd="1" destOrd="0" presId="urn:microsoft.com/office/officeart/2005/8/layout/venn1"/>
    <dgm:cxn modelId="{93905BC9-26BC-49C4-9A00-7BC6B0F22EF1}" type="presParOf" srcId="{636EB46D-F0C6-409A-9BFA-80B6A36D1265}" destId="{AFE6E8AB-6F3B-479A-9DA2-61089596F109}" srcOrd="2" destOrd="0" presId="urn:microsoft.com/office/officeart/2005/8/layout/venn1"/>
    <dgm:cxn modelId="{16A3895A-59BD-466D-BA01-7A44A392AAEA}" type="presParOf" srcId="{636EB46D-F0C6-409A-9BFA-80B6A36D1265}" destId="{27FBE05D-0217-4937-AFF8-959B71427E42}" srcOrd="3" destOrd="0" presId="urn:microsoft.com/office/officeart/2005/8/layout/venn1"/>
    <dgm:cxn modelId="{91041836-5BF3-45B3-ADEA-45E4DD479EEA}" type="presParOf" srcId="{636EB46D-F0C6-409A-9BFA-80B6A36D1265}" destId="{E2876BDC-200E-4692-94D4-3E6831B4D327}" srcOrd="4" destOrd="0" presId="urn:microsoft.com/office/officeart/2005/8/layout/venn1"/>
    <dgm:cxn modelId="{D6439013-AE73-4A0C-ACA4-1103789EFD14}" type="presParOf" srcId="{636EB46D-F0C6-409A-9BFA-80B6A36D1265}" destId="{2DF18D97-8CAA-497E-A55C-1A2AF2489F96}" srcOrd="5" destOrd="0" presId="urn:microsoft.com/office/officeart/2005/8/layout/venn1"/>
    <dgm:cxn modelId="{C1840F43-9721-4F54-BF18-914E371CCE62}" type="presParOf" srcId="{636EB46D-F0C6-409A-9BFA-80B6A36D1265}" destId="{E411E751-FA1A-46B5-922A-BAC81A5E190D}" srcOrd="6" destOrd="0" presId="urn:microsoft.com/office/officeart/2005/8/layout/venn1"/>
    <dgm:cxn modelId="{523D8310-9329-4961-AFF8-CA3C9962207A}" type="presParOf" srcId="{636EB46D-F0C6-409A-9BFA-80B6A36D1265}" destId="{94967C02-54E1-4E5E-ACBF-7E8126F74FA8}" srcOrd="7" destOrd="0" presId="urn:microsoft.com/office/officeart/2005/8/layout/venn1"/>
    <dgm:cxn modelId="{101DFF76-8E48-4D39-857F-84A2A1917A1C}" type="presParOf" srcId="{636EB46D-F0C6-409A-9BFA-80B6A36D1265}" destId="{49FEA422-C3AB-4525-9484-83BC4942FFD7}" srcOrd="8" destOrd="0" presId="urn:microsoft.com/office/officeart/2005/8/layout/venn1"/>
    <dgm:cxn modelId="{FBC5A5F5-D363-4863-B118-ADEDC4F2A5B9}" type="presParOf" srcId="{636EB46D-F0C6-409A-9BFA-80B6A36D1265}" destId="{CF49DA65-51BA-4709-9D1C-562CE860407F}" srcOrd="9" destOrd="0" presId="urn:microsoft.com/office/officeart/2005/8/layout/venn1"/>
    <dgm:cxn modelId="{DA4DDA17-12FC-4809-ACC8-9DC21F33E9A0}" type="presParOf" srcId="{636EB46D-F0C6-409A-9BFA-80B6A36D1265}" destId="{6EAC0E08-192F-4219-8CD5-67E4767EA60B}" srcOrd="10" destOrd="0" presId="urn:microsoft.com/office/officeart/2005/8/layout/venn1"/>
    <dgm:cxn modelId="{34E87899-01F3-4DC8-9125-3A8530CA51A2}" type="presParOf" srcId="{636EB46D-F0C6-409A-9BFA-80B6A36D1265}" destId="{CC816E10-7CA0-4CB9-9932-7B7C56FD27D8}" srcOrd="11" destOrd="0" presId="urn:microsoft.com/office/officeart/2005/8/layout/venn1"/>
    <dgm:cxn modelId="{32C744D2-0955-4538-A100-2189B01A4957}" type="presParOf" srcId="{636EB46D-F0C6-409A-9BFA-80B6A36D1265}" destId="{0DA7399D-8305-4BEB-8511-3A6F73480AD2}" srcOrd="12" destOrd="0" presId="urn:microsoft.com/office/officeart/2005/8/layout/venn1"/>
    <dgm:cxn modelId="{96B79CD3-EA21-4F63-A883-A5546BB35D12}" type="presParOf" srcId="{636EB46D-F0C6-409A-9BFA-80B6A36D1265}" destId="{0359E269-6DED-45F3-809F-562CBFC903DC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1F104C-2742-4ED5-A120-EEF7C7EA4BA7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747569-97CB-4C0B-B84E-2765984DC9BB}">
      <dgm:prSet phldrT="[Текст]"/>
      <dgm:spPr/>
      <dgm:t>
        <a:bodyPr/>
        <a:lstStyle/>
        <a:p>
          <a:r>
            <a:rPr lang="ru-RU" b="1" i="1" dirty="0"/>
            <a:t>Учит думать</a:t>
          </a:r>
        </a:p>
      </dgm:t>
    </dgm:pt>
    <dgm:pt modelId="{B492B5CF-D486-4BFC-BEF1-3D89B6279BE2}" type="parTrans" cxnId="{88BD41A4-C08E-47C9-9A54-7D9D771D3A89}">
      <dgm:prSet/>
      <dgm:spPr/>
      <dgm:t>
        <a:bodyPr/>
        <a:lstStyle/>
        <a:p>
          <a:endParaRPr lang="ru-RU"/>
        </a:p>
      </dgm:t>
    </dgm:pt>
    <dgm:pt modelId="{F2AE217E-C560-479D-845E-357775BD293B}" type="sibTrans" cxnId="{88BD41A4-C08E-47C9-9A54-7D9D771D3A89}">
      <dgm:prSet/>
      <dgm:spPr/>
      <dgm:t>
        <a:bodyPr/>
        <a:lstStyle/>
        <a:p>
          <a:endParaRPr lang="ru-RU"/>
        </a:p>
      </dgm:t>
    </dgm:pt>
    <dgm:pt modelId="{BFBC8B38-15CF-4BE5-8D92-8A924BE0C0EE}">
      <dgm:prSet phldrT="[Текст]"/>
      <dgm:spPr/>
      <dgm:t>
        <a:bodyPr/>
        <a:lstStyle/>
        <a:p>
          <a:r>
            <a:rPr lang="ru-RU" b="1" i="1" dirty="0"/>
            <a:t>Развивает творчество</a:t>
          </a:r>
        </a:p>
      </dgm:t>
    </dgm:pt>
    <dgm:pt modelId="{762E8BB6-9784-49B7-AB36-FAF053EA991A}" type="parTrans" cxnId="{8B21DA5D-2B4D-4771-B50B-F3FD10667DDD}">
      <dgm:prSet/>
      <dgm:spPr/>
      <dgm:t>
        <a:bodyPr/>
        <a:lstStyle/>
        <a:p>
          <a:endParaRPr lang="ru-RU"/>
        </a:p>
      </dgm:t>
    </dgm:pt>
    <dgm:pt modelId="{371436DF-4CF1-4753-9842-CF3AA3E43B4E}" type="sibTrans" cxnId="{8B21DA5D-2B4D-4771-B50B-F3FD10667DDD}">
      <dgm:prSet/>
      <dgm:spPr/>
      <dgm:t>
        <a:bodyPr/>
        <a:lstStyle/>
        <a:p>
          <a:endParaRPr lang="ru-RU"/>
        </a:p>
      </dgm:t>
    </dgm:pt>
    <dgm:pt modelId="{3A720884-DADC-411D-9D47-C5411008F52E}">
      <dgm:prSet phldrT="[Текст]"/>
      <dgm:spPr/>
      <dgm:t>
        <a:bodyPr/>
        <a:lstStyle/>
        <a:p>
          <a:r>
            <a:rPr lang="ru-RU" b="1" i="1" dirty="0"/>
            <a:t>Учит задавать вопросы</a:t>
          </a:r>
        </a:p>
      </dgm:t>
    </dgm:pt>
    <dgm:pt modelId="{8223E60A-F068-4EFE-B89B-AFBC20A181F1}" type="parTrans" cxnId="{65A8B859-EFC4-4343-99F2-9372B98B6B71}">
      <dgm:prSet/>
      <dgm:spPr/>
      <dgm:t>
        <a:bodyPr/>
        <a:lstStyle/>
        <a:p>
          <a:endParaRPr lang="ru-RU"/>
        </a:p>
      </dgm:t>
    </dgm:pt>
    <dgm:pt modelId="{5C5E5E62-22DA-47AC-B399-86AD6CE4823C}" type="sibTrans" cxnId="{65A8B859-EFC4-4343-99F2-9372B98B6B71}">
      <dgm:prSet/>
      <dgm:spPr/>
      <dgm:t>
        <a:bodyPr/>
        <a:lstStyle/>
        <a:p>
          <a:endParaRPr lang="ru-RU"/>
        </a:p>
      </dgm:t>
    </dgm:pt>
    <dgm:pt modelId="{71D2B3EF-F282-4EFF-9FBD-F45FFD96C7F7}">
      <dgm:prSet/>
      <dgm:spPr/>
      <dgm:t>
        <a:bodyPr/>
        <a:lstStyle/>
        <a:p>
          <a:r>
            <a:rPr lang="ru-RU" b="1" i="1" dirty="0"/>
            <a:t>Помогает работать с информацией, делать выводы</a:t>
          </a:r>
          <a:endParaRPr lang="ru-RU" dirty="0"/>
        </a:p>
      </dgm:t>
    </dgm:pt>
    <dgm:pt modelId="{A746B88A-0268-401A-B4F9-5B479624883F}" type="parTrans" cxnId="{BC237F5B-43BA-4459-ACE5-7C3C37961EFE}">
      <dgm:prSet/>
      <dgm:spPr/>
      <dgm:t>
        <a:bodyPr/>
        <a:lstStyle/>
        <a:p>
          <a:endParaRPr lang="ru-RU"/>
        </a:p>
      </dgm:t>
    </dgm:pt>
    <dgm:pt modelId="{AFBC4517-C8F0-4391-A99D-93407E24FBB6}" type="sibTrans" cxnId="{BC237F5B-43BA-4459-ACE5-7C3C37961EFE}">
      <dgm:prSet/>
      <dgm:spPr/>
      <dgm:t>
        <a:bodyPr/>
        <a:lstStyle/>
        <a:p>
          <a:endParaRPr lang="ru-RU"/>
        </a:p>
      </dgm:t>
    </dgm:pt>
    <dgm:pt modelId="{DE82BA22-035D-461B-ACDD-883A0C5780C4}" type="pres">
      <dgm:prSet presAssocID="{F21F104C-2742-4ED5-A120-EEF7C7EA4BA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80726A3-3D49-43F2-8659-CFC5EE0FA601}" type="pres">
      <dgm:prSet presAssocID="{0A747569-97CB-4C0B-B84E-2765984DC9BB}" presName="composite" presStyleCnt="0"/>
      <dgm:spPr/>
    </dgm:pt>
    <dgm:pt modelId="{5694C4A9-4CA1-4445-B87B-FD4EDE185D87}" type="pres">
      <dgm:prSet presAssocID="{0A747569-97CB-4C0B-B84E-2765984DC9BB}" presName="bentUpArrow1" presStyleLbl="alignImgPlace1" presStyleIdx="0" presStyleCnt="3" custLinFactNeighborX="64327" custLinFactNeighborY="-10022"/>
      <dgm:spPr/>
    </dgm:pt>
    <dgm:pt modelId="{7CA011FC-95FD-4D28-BBFA-0005FEAD103E}" type="pres">
      <dgm:prSet presAssocID="{0A747569-97CB-4C0B-B84E-2765984DC9BB}" presName="ParentText" presStyleLbl="node1" presStyleIdx="0" presStyleCnt="4" custScaleX="189692" custLinFactNeighborX="23209" custLinFactNeighborY="-555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A3162-4519-401F-B2BB-247E578CFB1A}" type="pres">
      <dgm:prSet presAssocID="{0A747569-97CB-4C0B-B84E-2765984DC9BB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C9E4C9D7-D5B3-48CE-8629-C4C69701C74F}" type="pres">
      <dgm:prSet presAssocID="{F2AE217E-C560-479D-845E-357775BD293B}" presName="sibTrans" presStyleCnt="0"/>
      <dgm:spPr/>
    </dgm:pt>
    <dgm:pt modelId="{C41FE8B3-654A-4519-81E5-F0FE16FB864A}" type="pres">
      <dgm:prSet presAssocID="{BFBC8B38-15CF-4BE5-8D92-8A924BE0C0EE}" presName="composite" presStyleCnt="0"/>
      <dgm:spPr/>
    </dgm:pt>
    <dgm:pt modelId="{E978FA9A-D189-4384-9948-95CAD45A038D}" type="pres">
      <dgm:prSet presAssocID="{BFBC8B38-15CF-4BE5-8D92-8A924BE0C0EE}" presName="bentUpArrow1" presStyleLbl="alignImgPlace1" presStyleIdx="1" presStyleCnt="3" custLinFactX="24779" custLinFactNeighborX="100000" custLinFactNeighborY="-22390"/>
      <dgm:spPr/>
    </dgm:pt>
    <dgm:pt modelId="{3214DE67-D2FF-4D77-887F-626D56E9E2DD}" type="pres">
      <dgm:prSet presAssocID="{BFBC8B38-15CF-4BE5-8D92-8A924BE0C0EE}" presName="ParentText" presStyleLbl="node1" presStyleIdx="1" presStyleCnt="4" custScaleX="158594" custLinFactNeighborX="83271" custLinFactNeighborY="-2088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6F5E4-A762-41FC-82AA-89A7DEAFAAE7}" type="pres">
      <dgm:prSet presAssocID="{BFBC8B38-15CF-4BE5-8D92-8A924BE0C0EE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602E71E-5A0A-4542-A995-41BE90F70347}" type="pres">
      <dgm:prSet presAssocID="{371436DF-4CF1-4753-9842-CF3AA3E43B4E}" presName="sibTrans" presStyleCnt="0"/>
      <dgm:spPr/>
    </dgm:pt>
    <dgm:pt modelId="{465148E3-30C9-4270-B1EC-115BA41FF364}" type="pres">
      <dgm:prSet presAssocID="{3A720884-DADC-411D-9D47-C5411008F52E}" presName="composite" presStyleCnt="0"/>
      <dgm:spPr/>
    </dgm:pt>
    <dgm:pt modelId="{D6B852DE-BA57-4BE6-97C7-6D8D2E144C66}" type="pres">
      <dgm:prSet presAssocID="{3A720884-DADC-411D-9D47-C5411008F52E}" presName="bentUpArrow1" presStyleLbl="alignImgPlace1" presStyleIdx="2" presStyleCnt="3" custLinFactX="24243" custLinFactNeighborX="100000" custLinFactNeighborY="-44714"/>
      <dgm:spPr/>
    </dgm:pt>
    <dgm:pt modelId="{5510B8A6-64C1-4724-8055-5E989894EED9}" type="pres">
      <dgm:prSet presAssocID="{3A720884-DADC-411D-9D47-C5411008F52E}" presName="ParentText" presStyleLbl="node1" presStyleIdx="2" presStyleCnt="4" custScaleX="132621" custLinFactNeighborX="88501" custLinFactNeighborY="-3866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122E4-656D-4A77-8435-D11CAA4F74C2}" type="pres">
      <dgm:prSet presAssocID="{3A720884-DADC-411D-9D47-C5411008F52E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7F043242-2AF6-46CB-A5C1-EA66840A91EC}" type="pres">
      <dgm:prSet presAssocID="{5C5E5E62-22DA-47AC-B399-86AD6CE4823C}" presName="sibTrans" presStyleCnt="0"/>
      <dgm:spPr/>
    </dgm:pt>
    <dgm:pt modelId="{1C686D74-9BE1-4D3B-A2FE-2F879F0CC4CE}" type="pres">
      <dgm:prSet presAssocID="{71D2B3EF-F282-4EFF-9FBD-F45FFD96C7F7}" presName="composite" presStyleCnt="0"/>
      <dgm:spPr/>
    </dgm:pt>
    <dgm:pt modelId="{9496556C-D1E8-41EE-8A27-0592B4EBA48D}" type="pres">
      <dgm:prSet presAssocID="{71D2B3EF-F282-4EFF-9FBD-F45FFD96C7F7}" presName="ParentText" presStyleLbl="node1" presStyleIdx="3" presStyleCnt="4" custScaleX="208879" custLinFactNeighborX="76164" custLinFactNeighborY="-3404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BD41A4-C08E-47C9-9A54-7D9D771D3A89}" srcId="{F21F104C-2742-4ED5-A120-EEF7C7EA4BA7}" destId="{0A747569-97CB-4C0B-B84E-2765984DC9BB}" srcOrd="0" destOrd="0" parTransId="{B492B5CF-D486-4BFC-BEF1-3D89B6279BE2}" sibTransId="{F2AE217E-C560-479D-845E-357775BD293B}"/>
    <dgm:cxn modelId="{83A99CAF-AD70-46F3-AED8-578ACDFE01CE}" type="presOf" srcId="{BFBC8B38-15CF-4BE5-8D92-8A924BE0C0EE}" destId="{3214DE67-D2FF-4D77-887F-626D56E9E2DD}" srcOrd="0" destOrd="0" presId="urn:microsoft.com/office/officeart/2005/8/layout/StepDownProcess"/>
    <dgm:cxn modelId="{AC41A855-93F4-4908-9FCC-E93A81AE7348}" type="presOf" srcId="{3A720884-DADC-411D-9D47-C5411008F52E}" destId="{5510B8A6-64C1-4724-8055-5E989894EED9}" srcOrd="0" destOrd="0" presId="urn:microsoft.com/office/officeart/2005/8/layout/StepDownProcess"/>
    <dgm:cxn modelId="{8B21DA5D-2B4D-4771-B50B-F3FD10667DDD}" srcId="{F21F104C-2742-4ED5-A120-EEF7C7EA4BA7}" destId="{BFBC8B38-15CF-4BE5-8D92-8A924BE0C0EE}" srcOrd="1" destOrd="0" parTransId="{762E8BB6-9784-49B7-AB36-FAF053EA991A}" sibTransId="{371436DF-4CF1-4753-9842-CF3AA3E43B4E}"/>
    <dgm:cxn modelId="{65A8B859-EFC4-4343-99F2-9372B98B6B71}" srcId="{F21F104C-2742-4ED5-A120-EEF7C7EA4BA7}" destId="{3A720884-DADC-411D-9D47-C5411008F52E}" srcOrd="2" destOrd="0" parTransId="{8223E60A-F068-4EFE-B89B-AFBC20A181F1}" sibTransId="{5C5E5E62-22DA-47AC-B399-86AD6CE4823C}"/>
    <dgm:cxn modelId="{7AAF4D10-7769-4AB4-9F00-D35555024127}" type="presOf" srcId="{71D2B3EF-F282-4EFF-9FBD-F45FFD96C7F7}" destId="{9496556C-D1E8-41EE-8A27-0592B4EBA48D}" srcOrd="0" destOrd="0" presId="urn:microsoft.com/office/officeart/2005/8/layout/StepDownProcess"/>
    <dgm:cxn modelId="{BC237F5B-43BA-4459-ACE5-7C3C37961EFE}" srcId="{F21F104C-2742-4ED5-A120-EEF7C7EA4BA7}" destId="{71D2B3EF-F282-4EFF-9FBD-F45FFD96C7F7}" srcOrd="3" destOrd="0" parTransId="{A746B88A-0268-401A-B4F9-5B479624883F}" sibTransId="{AFBC4517-C8F0-4391-A99D-93407E24FBB6}"/>
    <dgm:cxn modelId="{3394B120-5C6D-4BB5-B148-02AB09CF6AD6}" type="presOf" srcId="{0A747569-97CB-4C0B-B84E-2765984DC9BB}" destId="{7CA011FC-95FD-4D28-BBFA-0005FEAD103E}" srcOrd="0" destOrd="0" presId="urn:microsoft.com/office/officeart/2005/8/layout/StepDownProcess"/>
    <dgm:cxn modelId="{B2730EA9-755E-4AAF-A4E3-B39AE63DF761}" type="presOf" srcId="{F21F104C-2742-4ED5-A120-EEF7C7EA4BA7}" destId="{DE82BA22-035D-461B-ACDD-883A0C5780C4}" srcOrd="0" destOrd="0" presId="urn:microsoft.com/office/officeart/2005/8/layout/StepDownProcess"/>
    <dgm:cxn modelId="{612D8A09-8536-4B6E-9297-FE6CE9C4EE9D}" type="presParOf" srcId="{DE82BA22-035D-461B-ACDD-883A0C5780C4}" destId="{D80726A3-3D49-43F2-8659-CFC5EE0FA601}" srcOrd="0" destOrd="0" presId="urn:microsoft.com/office/officeart/2005/8/layout/StepDownProcess"/>
    <dgm:cxn modelId="{75638B2F-82A8-47DA-8885-CD3BCB1579EB}" type="presParOf" srcId="{D80726A3-3D49-43F2-8659-CFC5EE0FA601}" destId="{5694C4A9-4CA1-4445-B87B-FD4EDE185D87}" srcOrd="0" destOrd="0" presId="urn:microsoft.com/office/officeart/2005/8/layout/StepDownProcess"/>
    <dgm:cxn modelId="{80CDBCA7-7FCE-4010-B580-1641D3B95010}" type="presParOf" srcId="{D80726A3-3D49-43F2-8659-CFC5EE0FA601}" destId="{7CA011FC-95FD-4D28-BBFA-0005FEAD103E}" srcOrd="1" destOrd="0" presId="urn:microsoft.com/office/officeart/2005/8/layout/StepDownProcess"/>
    <dgm:cxn modelId="{1FD779A1-91C3-4A39-A1AD-263B6A05CF4F}" type="presParOf" srcId="{D80726A3-3D49-43F2-8659-CFC5EE0FA601}" destId="{D57A3162-4519-401F-B2BB-247E578CFB1A}" srcOrd="2" destOrd="0" presId="urn:microsoft.com/office/officeart/2005/8/layout/StepDownProcess"/>
    <dgm:cxn modelId="{0B45B2DE-7E16-473B-A6B7-DFB8EDDEBBC6}" type="presParOf" srcId="{DE82BA22-035D-461B-ACDD-883A0C5780C4}" destId="{C9E4C9D7-D5B3-48CE-8629-C4C69701C74F}" srcOrd="1" destOrd="0" presId="urn:microsoft.com/office/officeart/2005/8/layout/StepDownProcess"/>
    <dgm:cxn modelId="{51138D70-5481-47EA-A710-0C60711BA15B}" type="presParOf" srcId="{DE82BA22-035D-461B-ACDD-883A0C5780C4}" destId="{C41FE8B3-654A-4519-81E5-F0FE16FB864A}" srcOrd="2" destOrd="0" presId="urn:microsoft.com/office/officeart/2005/8/layout/StepDownProcess"/>
    <dgm:cxn modelId="{8A5F4200-CF02-42E1-ADDD-474B1A25D02E}" type="presParOf" srcId="{C41FE8B3-654A-4519-81E5-F0FE16FB864A}" destId="{E978FA9A-D189-4384-9948-95CAD45A038D}" srcOrd="0" destOrd="0" presId="urn:microsoft.com/office/officeart/2005/8/layout/StepDownProcess"/>
    <dgm:cxn modelId="{7E21FA5B-CA2C-4B5A-A983-F1B0318F83F7}" type="presParOf" srcId="{C41FE8B3-654A-4519-81E5-F0FE16FB864A}" destId="{3214DE67-D2FF-4D77-887F-626D56E9E2DD}" srcOrd="1" destOrd="0" presId="urn:microsoft.com/office/officeart/2005/8/layout/StepDownProcess"/>
    <dgm:cxn modelId="{9ECDF658-CA3C-4429-92CC-1B52CF43ECA3}" type="presParOf" srcId="{C41FE8B3-654A-4519-81E5-F0FE16FB864A}" destId="{7C06F5E4-A762-41FC-82AA-89A7DEAFAAE7}" srcOrd="2" destOrd="0" presId="urn:microsoft.com/office/officeart/2005/8/layout/StepDownProcess"/>
    <dgm:cxn modelId="{253D2E6D-E09A-48AF-9B86-767982DC1F29}" type="presParOf" srcId="{DE82BA22-035D-461B-ACDD-883A0C5780C4}" destId="{0602E71E-5A0A-4542-A995-41BE90F70347}" srcOrd="3" destOrd="0" presId="urn:microsoft.com/office/officeart/2005/8/layout/StepDownProcess"/>
    <dgm:cxn modelId="{3A2747BC-2188-4EDC-B7FC-4A163B0AA39A}" type="presParOf" srcId="{DE82BA22-035D-461B-ACDD-883A0C5780C4}" destId="{465148E3-30C9-4270-B1EC-115BA41FF364}" srcOrd="4" destOrd="0" presId="urn:microsoft.com/office/officeart/2005/8/layout/StepDownProcess"/>
    <dgm:cxn modelId="{7AA499E7-E266-464A-9D0D-E5EBA1DFF17D}" type="presParOf" srcId="{465148E3-30C9-4270-B1EC-115BA41FF364}" destId="{D6B852DE-BA57-4BE6-97C7-6D8D2E144C66}" srcOrd="0" destOrd="0" presId="urn:microsoft.com/office/officeart/2005/8/layout/StepDownProcess"/>
    <dgm:cxn modelId="{4A5EEFDD-F9F8-4FEA-A6AC-756A011AFD00}" type="presParOf" srcId="{465148E3-30C9-4270-B1EC-115BA41FF364}" destId="{5510B8A6-64C1-4724-8055-5E989894EED9}" srcOrd="1" destOrd="0" presId="urn:microsoft.com/office/officeart/2005/8/layout/StepDownProcess"/>
    <dgm:cxn modelId="{7A8D76BD-0FA6-46CA-B243-778F596598DB}" type="presParOf" srcId="{465148E3-30C9-4270-B1EC-115BA41FF364}" destId="{BF3122E4-656D-4A77-8435-D11CAA4F74C2}" srcOrd="2" destOrd="0" presId="urn:microsoft.com/office/officeart/2005/8/layout/StepDownProcess"/>
    <dgm:cxn modelId="{EB8479A6-6116-4A5E-86D7-51E49A7E2CAB}" type="presParOf" srcId="{DE82BA22-035D-461B-ACDD-883A0C5780C4}" destId="{7F043242-2AF6-46CB-A5C1-EA66840A91EC}" srcOrd="5" destOrd="0" presId="urn:microsoft.com/office/officeart/2005/8/layout/StepDownProcess"/>
    <dgm:cxn modelId="{82AB26D5-DEAF-4680-871B-566C0B76C98A}" type="presParOf" srcId="{DE82BA22-035D-461B-ACDD-883A0C5780C4}" destId="{1C686D74-9BE1-4D3B-A2FE-2F879F0CC4CE}" srcOrd="6" destOrd="0" presId="urn:microsoft.com/office/officeart/2005/8/layout/StepDownProcess"/>
    <dgm:cxn modelId="{E3AD4721-7614-4839-A98E-D5C43D700E56}" type="presParOf" srcId="{1C686D74-9BE1-4D3B-A2FE-2F879F0CC4CE}" destId="{9496556C-D1E8-41EE-8A27-0592B4EBA48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280B4-C875-420F-802A-886F061260F3}">
      <dsp:nvSpPr>
        <dsp:cNvPr id="0" name=""/>
        <dsp:cNvSpPr/>
      </dsp:nvSpPr>
      <dsp:spPr>
        <a:xfrm>
          <a:off x="2448275" y="345276"/>
          <a:ext cx="1325514" cy="132567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F8695FE-3AC4-4F19-9A2C-5BA6B297B9AD}">
      <dsp:nvSpPr>
        <dsp:cNvPr id="0" name=""/>
        <dsp:cNvSpPr/>
      </dsp:nvSpPr>
      <dsp:spPr>
        <a:xfrm>
          <a:off x="2315116" y="504057"/>
          <a:ext cx="1518818" cy="81280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solidFill>
                <a:srgbClr val="002060"/>
              </a:solidFill>
            </a:rPr>
            <a:t>Игровые</a:t>
          </a:r>
        </a:p>
      </dsp:txBody>
      <dsp:txXfrm>
        <a:off x="2315116" y="504057"/>
        <a:ext cx="1518818" cy="812800"/>
      </dsp:txXfrm>
    </dsp:sp>
    <dsp:sp modelId="{AFE6E8AB-6F3B-479A-9DA2-61089596F109}">
      <dsp:nvSpPr>
        <dsp:cNvPr id="0" name=""/>
        <dsp:cNvSpPr/>
      </dsp:nvSpPr>
      <dsp:spPr>
        <a:xfrm>
          <a:off x="4320475" y="144022"/>
          <a:ext cx="1698832" cy="158418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7FBE05D-0217-4937-AFF8-959B71427E42}">
      <dsp:nvSpPr>
        <dsp:cNvPr id="0" name=""/>
        <dsp:cNvSpPr/>
      </dsp:nvSpPr>
      <dsp:spPr>
        <a:xfrm>
          <a:off x="4464490" y="432051"/>
          <a:ext cx="1435973" cy="8940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solidFill>
                <a:srgbClr val="002060"/>
              </a:solidFill>
            </a:rPr>
            <a:t>Развитие критического мышления</a:t>
          </a:r>
        </a:p>
      </dsp:txBody>
      <dsp:txXfrm>
        <a:off x="4464490" y="432051"/>
        <a:ext cx="1435973" cy="894080"/>
      </dsp:txXfrm>
    </dsp:sp>
    <dsp:sp modelId="{E2876BDC-200E-4692-94D4-3E6831B4D327}">
      <dsp:nvSpPr>
        <dsp:cNvPr id="0" name=""/>
        <dsp:cNvSpPr/>
      </dsp:nvSpPr>
      <dsp:spPr>
        <a:xfrm>
          <a:off x="3312373" y="1008111"/>
          <a:ext cx="1613548" cy="15546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DF18D97-8CAA-497E-A55C-1A2AF2489F96}">
      <dsp:nvSpPr>
        <dsp:cNvPr id="0" name=""/>
        <dsp:cNvSpPr/>
      </dsp:nvSpPr>
      <dsp:spPr>
        <a:xfrm>
          <a:off x="3468242" y="1189397"/>
          <a:ext cx="1408358" cy="95504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>
              <a:solidFill>
                <a:srgbClr val="002060"/>
              </a:solidFill>
            </a:rPr>
            <a:t>Исследовательские методы в обучении</a:t>
          </a:r>
        </a:p>
      </dsp:txBody>
      <dsp:txXfrm>
        <a:off x="3468242" y="1189397"/>
        <a:ext cx="1408358" cy="955040"/>
      </dsp:txXfrm>
    </dsp:sp>
    <dsp:sp modelId="{E411E751-FA1A-46B5-922A-BAC81A5E190D}">
      <dsp:nvSpPr>
        <dsp:cNvPr id="0" name=""/>
        <dsp:cNvSpPr/>
      </dsp:nvSpPr>
      <dsp:spPr>
        <a:xfrm>
          <a:off x="4752522" y="1224130"/>
          <a:ext cx="2333647" cy="226790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4967C02-54E1-4E5E-ACBF-7E8126F74FA8}">
      <dsp:nvSpPr>
        <dsp:cNvPr id="0" name=""/>
        <dsp:cNvSpPr/>
      </dsp:nvSpPr>
      <dsp:spPr>
        <a:xfrm>
          <a:off x="5040566" y="1872207"/>
          <a:ext cx="1937571" cy="8737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solidFill>
                <a:srgbClr val="002060"/>
              </a:solidFill>
            </a:rPr>
            <a:t>Здоровьесберегающие</a:t>
          </a:r>
        </a:p>
      </dsp:txBody>
      <dsp:txXfrm>
        <a:off x="5040566" y="1872207"/>
        <a:ext cx="1937571" cy="873760"/>
      </dsp:txXfrm>
    </dsp:sp>
    <dsp:sp modelId="{49FEA422-C3AB-4525-9484-83BC4942FFD7}">
      <dsp:nvSpPr>
        <dsp:cNvPr id="0" name=""/>
        <dsp:cNvSpPr/>
      </dsp:nvSpPr>
      <dsp:spPr>
        <a:xfrm>
          <a:off x="3528396" y="2262036"/>
          <a:ext cx="1325514" cy="132567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F49DA65-51BA-4709-9D1C-562CE860407F}">
      <dsp:nvSpPr>
        <dsp:cNvPr id="0" name=""/>
        <dsp:cNvSpPr/>
      </dsp:nvSpPr>
      <dsp:spPr>
        <a:xfrm>
          <a:off x="3456388" y="2520284"/>
          <a:ext cx="1518818" cy="8737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solidFill>
                <a:srgbClr val="002060"/>
              </a:solidFill>
            </a:rPr>
            <a:t>Метод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solidFill>
                <a:srgbClr val="002060"/>
              </a:solidFill>
            </a:rPr>
            <a:t>проектов</a:t>
          </a:r>
        </a:p>
      </dsp:txBody>
      <dsp:txXfrm>
        <a:off x="3456388" y="2520284"/>
        <a:ext cx="1518818" cy="873760"/>
      </dsp:txXfrm>
    </dsp:sp>
    <dsp:sp modelId="{6EAC0E08-192F-4219-8CD5-67E4767EA60B}">
      <dsp:nvSpPr>
        <dsp:cNvPr id="0" name=""/>
        <dsp:cNvSpPr/>
      </dsp:nvSpPr>
      <dsp:spPr>
        <a:xfrm>
          <a:off x="1755605" y="1616736"/>
          <a:ext cx="1865661" cy="192696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C816E10-7CA0-4CB9-9932-7B7C56FD27D8}">
      <dsp:nvSpPr>
        <dsp:cNvPr id="0" name=""/>
        <dsp:cNvSpPr/>
      </dsp:nvSpPr>
      <dsp:spPr>
        <a:xfrm>
          <a:off x="1872208" y="2042763"/>
          <a:ext cx="1408358" cy="95504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>
              <a:solidFill>
                <a:srgbClr val="002060"/>
              </a:solidFill>
            </a:rPr>
            <a:t>Обучение в сотрудничестве</a:t>
          </a:r>
        </a:p>
      </dsp:txBody>
      <dsp:txXfrm>
        <a:off x="1872208" y="2042763"/>
        <a:ext cx="1408358" cy="955040"/>
      </dsp:txXfrm>
    </dsp:sp>
    <dsp:sp modelId="{0DA7399D-8305-4BEB-8511-3A6F73480AD2}">
      <dsp:nvSpPr>
        <dsp:cNvPr id="0" name=""/>
        <dsp:cNvSpPr/>
      </dsp:nvSpPr>
      <dsp:spPr>
        <a:xfrm>
          <a:off x="864095" y="360041"/>
          <a:ext cx="1698805" cy="163890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359E269-6DED-45F3-809F-562CBFC903DC}">
      <dsp:nvSpPr>
        <dsp:cNvPr id="0" name=""/>
        <dsp:cNvSpPr/>
      </dsp:nvSpPr>
      <dsp:spPr>
        <a:xfrm>
          <a:off x="936105" y="720079"/>
          <a:ext cx="1435973" cy="8940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>
              <a:solidFill>
                <a:srgbClr val="002060"/>
              </a:solidFill>
            </a:rPr>
            <a:t>Информационно-коммуникационные</a:t>
          </a:r>
        </a:p>
      </dsp:txBody>
      <dsp:txXfrm>
        <a:off x="936105" y="720079"/>
        <a:ext cx="1435973" cy="894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4C4A9-4CA1-4445-B87B-FD4EDE185D87}">
      <dsp:nvSpPr>
        <dsp:cNvPr id="0" name=""/>
        <dsp:cNvSpPr/>
      </dsp:nvSpPr>
      <dsp:spPr>
        <a:xfrm rot="5400000">
          <a:off x="2854901" y="810092"/>
          <a:ext cx="780097" cy="88811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A011FC-95FD-4D28-BBFA-0005FEAD103E}">
      <dsp:nvSpPr>
        <dsp:cNvPr id="0" name=""/>
        <dsp:cNvSpPr/>
      </dsp:nvSpPr>
      <dsp:spPr>
        <a:xfrm>
          <a:off x="1792783" y="0"/>
          <a:ext cx="2491082" cy="91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/>
            <a:t>Учит думать</a:t>
          </a:r>
        </a:p>
      </dsp:txBody>
      <dsp:txXfrm>
        <a:off x="1837663" y="44880"/>
        <a:ext cx="2401322" cy="829454"/>
      </dsp:txXfrm>
    </dsp:sp>
    <dsp:sp modelId="{D57A3162-4519-401F-B2BB-247E578CFB1A}">
      <dsp:nvSpPr>
        <dsp:cNvPr id="0" name=""/>
        <dsp:cNvSpPr/>
      </dsp:nvSpPr>
      <dsp:spPr>
        <a:xfrm>
          <a:off x="3390151" y="111188"/>
          <a:ext cx="955114" cy="742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78FA9A-D189-4384-9948-95CAD45A038D}">
      <dsp:nvSpPr>
        <dsp:cNvPr id="0" name=""/>
        <dsp:cNvSpPr/>
      </dsp:nvSpPr>
      <dsp:spPr>
        <a:xfrm rot="5400000">
          <a:off x="4559079" y="1746191"/>
          <a:ext cx="780097" cy="88811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14DE67-D2FF-4D77-887F-626D56E9E2DD}">
      <dsp:nvSpPr>
        <dsp:cNvPr id="0" name=""/>
        <dsp:cNvSpPr/>
      </dsp:nvSpPr>
      <dsp:spPr>
        <a:xfrm>
          <a:off x="3953022" y="864096"/>
          <a:ext cx="2082696" cy="91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/>
            <a:t>Развивает творчество</a:t>
          </a:r>
        </a:p>
      </dsp:txBody>
      <dsp:txXfrm>
        <a:off x="3997902" y="908976"/>
        <a:ext cx="1992936" cy="829454"/>
      </dsp:txXfrm>
    </dsp:sp>
    <dsp:sp modelId="{7C06F5E4-A762-41FC-82AA-89A7DEAFAAE7}">
      <dsp:nvSpPr>
        <dsp:cNvPr id="0" name=""/>
        <dsp:cNvSpPr/>
      </dsp:nvSpPr>
      <dsp:spPr>
        <a:xfrm>
          <a:off x="4557446" y="1143769"/>
          <a:ext cx="955114" cy="742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B852DE-BA57-4BE6-97C7-6D8D2E144C66}">
      <dsp:nvSpPr>
        <dsp:cNvPr id="0" name=""/>
        <dsp:cNvSpPr/>
      </dsp:nvSpPr>
      <dsp:spPr>
        <a:xfrm rot="5400000">
          <a:off x="5755266" y="2604624"/>
          <a:ext cx="780097" cy="88811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10B8A6-64C1-4724-8055-5E989894EED9}">
      <dsp:nvSpPr>
        <dsp:cNvPr id="0" name=""/>
        <dsp:cNvSpPr/>
      </dsp:nvSpPr>
      <dsp:spPr>
        <a:xfrm>
          <a:off x="5393192" y="1733241"/>
          <a:ext cx="1741612" cy="91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/>
            <a:t>Учит задавать вопросы</a:t>
          </a:r>
        </a:p>
      </dsp:txBody>
      <dsp:txXfrm>
        <a:off x="5438072" y="1778121"/>
        <a:ext cx="1651852" cy="829454"/>
      </dsp:txXfrm>
    </dsp:sp>
    <dsp:sp modelId="{BF3122E4-656D-4A77-8435-D11CAA4F74C2}">
      <dsp:nvSpPr>
        <dsp:cNvPr id="0" name=""/>
        <dsp:cNvSpPr/>
      </dsp:nvSpPr>
      <dsp:spPr>
        <a:xfrm>
          <a:off x="5758393" y="2176351"/>
          <a:ext cx="955114" cy="742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96556C-D1E8-41EE-8A27-0592B4EBA48D}">
      <dsp:nvSpPr>
        <dsp:cNvPr id="0" name=""/>
        <dsp:cNvSpPr/>
      </dsp:nvSpPr>
      <dsp:spPr>
        <a:xfrm>
          <a:off x="6602668" y="2808309"/>
          <a:ext cx="2743051" cy="91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/>
            <a:t>Помогает работать с информацией, делать выводы</a:t>
          </a:r>
          <a:endParaRPr lang="ru-RU" sz="1600" kern="1200" dirty="0"/>
        </a:p>
      </dsp:txBody>
      <dsp:txXfrm>
        <a:off x="6647548" y="2853189"/>
        <a:ext cx="2653291" cy="829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655A2-D47D-4EB4-AFAA-79FE7AD1CE56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FA8226-7487-42B9-A764-78AC28DDF5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874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A8226-7487-42B9-A764-78AC28DDF57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918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FA8226-7487-42B9-A764-78AC28DDF57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24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ас\Desktop\Снова в школу. Банеры вертикальные и горизонтальные, колокольчик школьный\sdrty.png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-99392"/>
            <a:ext cx="9144000" cy="28083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12.02.2024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583950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90500" cmpd="thickThin">
            <a:solidFill>
              <a:schemeClr val="accent5">
                <a:lumMod val="75000"/>
                <a:alpha val="7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87624" y="2492896"/>
            <a:ext cx="6624736" cy="156966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onotype Corsiva" pitchFamily="66" charset="0"/>
              </a:rPr>
              <a:t>«Использование инновационных педагогических технологий  для развития речевых навыков младших школьников»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7076D6-DDCD-43F5-DB08-4B3BF7C201BE}"/>
              </a:ext>
            </a:extLst>
          </p:cNvPr>
          <p:cNvSpPr/>
          <p:nvPr/>
        </p:nvSpPr>
        <p:spPr>
          <a:xfrm>
            <a:off x="5580112" y="5373216"/>
            <a:ext cx="29650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Подготовила: Грозная Л.В.,</a:t>
            </a:r>
          </a:p>
          <a:p>
            <a:pPr algn="ctr"/>
            <a:r>
              <a:rPr lang="ru-RU" i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учитель начальных классов</a:t>
            </a:r>
            <a:endParaRPr lang="ru-RU" b="0" i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1182236"/>
            <a:ext cx="49088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общеобразовательное учреждение</a:t>
            </a:r>
          </a:p>
          <a:p>
            <a:pPr algn="ctr"/>
            <a:r>
              <a:rPr lang="ru-RU" sz="16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Луганской Народной Республики</a:t>
            </a:r>
          </a:p>
          <a:p>
            <a:pPr algn="ctr"/>
            <a:r>
              <a:rPr lang="ru-RU" sz="1600" b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«Ровеньковская школа №9 им. Л.Г.Шевцовой»</a:t>
            </a:r>
            <a:endParaRPr lang="ru-RU" sz="16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32473EA4-C7A5-CBDA-C32E-CC192405E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5318" y="2276872"/>
            <a:ext cx="4363716" cy="43833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0" dirty="0">
                <a:solidFill>
                  <a:srgbClr val="4A4A4A"/>
                </a:solidFill>
                <a:effectLst/>
                <a:latin typeface="OpenSans"/>
              </a:rPr>
              <a:t>   </a:t>
            </a:r>
            <a:r>
              <a:rPr lang="ru-RU" sz="1800" b="1" i="0" dirty="0">
                <a:solidFill>
                  <a:srgbClr val="002060"/>
                </a:solidFill>
                <a:effectLst/>
                <a:latin typeface="OpenSans"/>
              </a:rPr>
              <a:t>Целью инновационных технологий является</a:t>
            </a:r>
            <a:r>
              <a:rPr lang="ru-RU" sz="1800" b="0" i="0" dirty="0">
                <a:solidFill>
                  <a:srgbClr val="002060"/>
                </a:solidFill>
                <a:effectLst/>
                <a:latin typeface="OpenSans"/>
              </a:rPr>
              <a:t> </a:t>
            </a:r>
            <a:r>
              <a:rPr lang="ru-RU" sz="1800" b="1" i="0" dirty="0">
                <a:solidFill>
                  <a:srgbClr val="002060"/>
                </a:solidFill>
                <a:effectLst/>
                <a:latin typeface="OpenSans"/>
              </a:rPr>
              <a:t>формирование активной, творческой личности будущего специалиста, способного самостоятельно строить и корректировать свою учебно-познавательную деятельность</a:t>
            </a:r>
            <a:r>
              <a:rPr lang="ru-RU" sz="2000" b="1" i="0" dirty="0">
                <a:solidFill>
                  <a:srgbClr val="002060"/>
                </a:solidFill>
                <a:effectLst/>
                <a:latin typeface="OpenSans"/>
              </a:rPr>
              <a:t>.  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C9BE36C-5B87-57CA-00CD-F51EB262DB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98976" y="1988840"/>
            <a:ext cx="4041775" cy="3951288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умение самому разрабатывать план своих действий и следовать ему;</a:t>
            </a:r>
            <a:endParaRPr lang="ru-RU" sz="55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умение находить нужные ресурсы (в том числе - информационные) для решения своей задачи;</a:t>
            </a:r>
            <a:endParaRPr lang="ru-RU" sz="55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умение получать и передавать информацию, презентовать результат своего труда - качественно, рационально, эффектно;</a:t>
            </a:r>
            <a:endParaRPr lang="ru-RU" sz="55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умение использовать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         компьютер в любой 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         ситуации, независимо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        от поставленной задачи;</a:t>
            </a:r>
            <a:endParaRPr lang="ru-RU" sz="5500" b="0" i="0" dirty="0">
              <a:solidFill>
                <a:srgbClr val="002060"/>
              </a:solidFill>
              <a:effectLst/>
              <a:latin typeface="OpenSans"/>
            </a:endParaRPr>
          </a:p>
          <a:p>
            <a:pPr>
              <a:lnSpc>
                <a:spcPct val="120000"/>
              </a:lnSpc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умение ориентироваться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        в незнакомой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       профессиональной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5500" b="1" i="0" dirty="0">
                <a:solidFill>
                  <a:srgbClr val="002060"/>
                </a:solidFill>
                <a:effectLst/>
                <a:latin typeface="OpenSans"/>
              </a:rPr>
              <a:t>        области.</a:t>
            </a:r>
            <a:endParaRPr lang="ru-RU" sz="5500" b="0" i="0" dirty="0">
              <a:solidFill>
                <a:srgbClr val="002060"/>
              </a:solidFill>
              <a:effectLst/>
              <a:latin typeface="OpenSans"/>
            </a:endParaRPr>
          </a:p>
          <a:p>
            <a:endParaRPr lang="ru-RU" dirty="0"/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98B4DEC0-6770-F1E3-21E1-46CE0A5988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2060"/>
                </a:solidFill>
                <a:latin typeface="OpenSans"/>
              </a:rPr>
              <a:t>Мы должны развить очень важные в современном обществе навыки:</a:t>
            </a:r>
            <a:endParaRPr lang="ru-RU" b="0" dirty="0">
              <a:solidFill>
                <a:srgbClr val="002060"/>
              </a:solidFill>
              <a:latin typeface="OpenSans"/>
            </a:endParaRP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999C16-24B9-5078-CD77-06EB8616C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221088"/>
            <a:ext cx="3398535" cy="23431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64E36B4-77B3-CDDD-188B-8B59943CDC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209" y="3861076"/>
            <a:ext cx="2062423" cy="278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68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0E309F9-6709-BE03-AA4E-E12787E4B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3068960"/>
            <a:ext cx="8229600" cy="452596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400" b="1" i="0" dirty="0">
                <a:solidFill>
                  <a:srgbClr val="002060"/>
                </a:solidFill>
                <a:effectLst/>
                <a:latin typeface="OpenSans"/>
              </a:rPr>
              <a:t>        Инновационные технологии в образовании</a:t>
            </a:r>
            <a:r>
              <a:rPr lang="ru-RU" sz="2400" b="0" i="0" dirty="0">
                <a:solidFill>
                  <a:srgbClr val="002060"/>
                </a:solidFill>
                <a:effectLst/>
                <a:latin typeface="OpenSans"/>
              </a:rPr>
              <a:t> </a:t>
            </a:r>
            <a:r>
              <a:rPr lang="ru-RU" sz="2400" b="1" i="0" dirty="0">
                <a:solidFill>
                  <a:srgbClr val="002060"/>
                </a:solidFill>
                <a:effectLst/>
                <a:latin typeface="OpenSans"/>
              </a:rPr>
              <a:t>- это организация образовательного процесса, построенная на качественно иных принципах, средствах, методах и технологиях и позволяющая достигнуть образовательных эффектов, характеризуемых:</a:t>
            </a:r>
            <a:endParaRPr lang="ru-RU" sz="24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marL="0" indent="0" algn="l">
              <a:buNone/>
            </a:pPr>
            <a:r>
              <a:rPr lang="ru-RU" sz="2400" b="1" i="0" dirty="0">
                <a:solidFill>
                  <a:srgbClr val="002060"/>
                </a:solidFill>
                <a:effectLst/>
                <a:latin typeface="OpenSans"/>
              </a:rPr>
              <a:t>- усвоением максимального объема знаний;</a:t>
            </a:r>
            <a:endParaRPr lang="ru-RU" sz="24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marL="0" indent="0" algn="l">
              <a:buNone/>
            </a:pPr>
            <a:r>
              <a:rPr lang="ru-RU" sz="2400" b="1" i="0" dirty="0">
                <a:solidFill>
                  <a:srgbClr val="002060"/>
                </a:solidFill>
                <a:effectLst/>
                <a:latin typeface="OpenSans"/>
              </a:rPr>
              <a:t>- максимальной творческой активностью;</a:t>
            </a:r>
            <a:endParaRPr lang="ru-RU" sz="24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marL="0" indent="0" algn="l">
              <a:buNone/>
            </a:pPr>
            <a:r>
              <a:rPr lang="ru-RU" sz="2400" b="1" i="0" dirty="0">
                <a:solidFill>
                  <a:srgbClr val="002060"/>
                </a:solidFill>
                <a:effectLst/>
                <a:latin typeface="OpenSans"/>
              </a:rPr>
              <a:t>- широким спектром практических навыков и умений.</a:t>
            </a:r>
            <a:endParaRPr lang="ru-RU" sz="2400" b="0" i="0" dirty="0">
              <a:solidFill>
                <a:srgbClr val="002060"/>
              </a:solidFill>
              <a:effectLst/>
              <a:latin typeface="OpenSans"/>
            </a:endParaRP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9875526-26F0-BD2F-9191-861A3364F963}"/>
              </a:ext>
            </a:extLst>
          </p:cNvPr>
          <p:cNvSpPr/>
          <p:nvPr/>
        </p:nvSpPr>
        <p:spPr>
          <a:xfrm>
            <a:off x="3779912" y="1196752"/>
            <a:ext cx="5184576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>
              <a:buNone/>
            </a:pP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000" i="1" dirty="0">
                <a:solidFill>
                  <a:srgbClr val="FF0000"/>
                </a:solidFill>
              </a:rPr>
              <a:t>«</a:t>
            </a:r>
            <a:r>
              <a:rPr lang="ru-RU" sz="2000" i="1" dirty="0">
                <a:solidFill>
                  <a:srgbClr val="002060"/>
                </a:solidFill>
              </a:rPr>
              <a:t> </a:t>
            </a:r>
            <a:r>
              <a:rPr lang="ru-RU" sz="2000" i="1" dirty="0">
                <a:solidFill>
                  <a:srgbClr val="CC0000"/>
                </a:solidFill>
              </a:rPr>
              <a:t>Когда я пытаюсь учить, я ужасаюсь, что достигнутые результаты настолько незначительны, хотя иногда кажется, что обучение проходит успешно»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CC0000"/>
                </a:solidFill>
              </a:rPr>
              <a:t>                                                          </a:t>
            </a:r>
            <a:r>
              <a:rPr lang="ru-RU" sz="2000" i="1" dirty="0" err="1">
                <a:solidFill>
                  <a:srgbClr val="CC0000"/>
                </a:solidFill>
              </a:rPr>
              <a:t>К.Роджерс</a:t>
            </a:r>
            <a:endParaRPr lang="ru-RU" sz="2400" i="1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25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5889AD-17C3-5DE4-A00D-41165B693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07904" y="1124744"/>
            <a:ext cx="5328592" cy="1470025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2060"/>
                </a:solidFill>
              </a:rPr>
              <a:t>Приоритетные современные педагогические технологии: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949BAB7-4523-0510-7508-97FCBEA6CD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105227"/>
              </p:ext>
            </p:extLst>
          </p:nvPr>
        </p:nvGraphicFramePr>
        <p:xfrm>
          <a:off x="1043608" y="2420888"/>
          <a:ext cx="74888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EE29C6-6B2D-CA7A-428F-411939542DF5}"/>
              </a:ext>
            </a:extLst>
          </p:cNvPr>
          <p:cNvSpPr/>
          <p:nvPr/>
        </p:nvSpPr>
        <p:spPr>
          <a:xfrm>
            <a:off x="188340" y="2146707"/>
            <a:ext cx="1811616" cy="1900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«Нет ничего сильнее идеи, время которой пришло.»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А. Горячев</a:t>
            </a:r>
            <a:endParaRPr lang="ru-RU" sz="5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9EF711-B076-F09F-015E-D37C8BBE46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026" y="4330795"/>
            <a:ext cx="1663163" cy="2397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17EA8B-276F-F7C8-FC0E-A621BC8501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9210" y="2348880"/>
            <a:ext cx="1268078" cy="1688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CF9D4B-7ED7-6032-FDFB-C1C07DD7CF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2386" y="4978450"/>
            <a:ext cx="1291652" cy="171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347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92B19D-1779-AFF7-C3D7-B14D0C17F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59" y="2492896"/>
            <a:ext cx="7826881" cy="427902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2530550-810B-1C93-99F1-655CEBD7E6EF}"/>
              </a:ext>
            </a:extLst>
          </p:cNvPr>
          <p:cNvSpPr/>
          <p:nvPr/>
        </p:nvSpPr>
        <p:spPr>
          <a:xfrm>
            <a:off x="3203848" y="1196752"/>
            <a:ext cx="62646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Первые шаги в познании современных технологий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C69EB4-558C-E4C9-7C2B-548ECEF69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389436"/>
            <a:ext cx="1639966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44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50873605-0851-A215-491D-6027414FE6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1680" y="2636912"/>
            <a:ext cx="6400800" cy="467806"/>
          </a:xfrm>
        </p:spPr>
        <p:txBody>
          <a:bodyPr>
            <a:normAutofit/>
          </a:bodyPr>
          <a:lstStyle/>
          <a:p>
            <a:pPr algn="l"/>
            <a:r>
              <a:rPr lang="ru-RU" sz="1600" b="1" i="0" dirty="0">
                <a:solidFill>
                  <a:srgbClr val="002060"/>
                </a:solidFill>
                <a:effectLst/>
                <a:latin typeface="Helvetica Neue"/>
              </a:rPr>
              <a:t>ТЕХНОЛОГИЯ</a:t>
            </a:r>
            <a:r>
              <a:rPr lang="ru-RU" sz="1600" b="1" dirty="0">
                <a:solidFill>
                  <a:srgbClr val="002060"/>
                </a:solidFill>
                <a:latin typeface="Helvetica Neue"/>
              </a:rPr>
              <a:t>  </a:t>
            </a:r>
            <a:r>
              <a:rPr lang="ru-RU" sz="1600" b="1" i="0" dirty="0">
                <a:solidFill>
                  <a:srgbClr val="002060"/>
                </a:solidFill>
                <a:effectLst/>
                <a:latin typeface="Helvetica Neue"/>
              </a:rPr>
              <a:t>развития</a:t>
            </a:r>
            <a:r>
              <a:rPr lang="ru-RU" sz="1600" b="1" dirty="0">
                <a:solidFill>
                  <a:srgbClr val="002060"/>
                </a:solidFill>
                <a:latin typeface="Helvetica Neue"/>
              </a:rPr>
              <a:t>   </a:t>
            </a:r>
            <a:r>
              <a:rPr lang="ru-RU" sz="1600" b="1" i="0" dirty="0">
                <a:solidFill>
                  <a:srgbClr val="002060"/>
                </a:solidFill>
                <a:effectLst/>
                <a:latin typeface="Helvetica Neue"/>
              </a:rPr>
              <a:t>КРИТИЧЕСКОГО МЫШЛЕНИЯ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E49D53-64BD-3A59-18DE-C7706FBB6A14}"/>
              </a:ext>
            </a:extLst>
          </p:cNvPr>
          <p:cNvSpPr txBox="1"/>
          <p:nvPr/>
        </p:nvSpPr>
        <p:spPr>
          <a:xfrm>
            <a:off x="4139952" y="1208593"/>
            <a:ext cx="42484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1" dirty="0">
                <a:solidFill>
                  <a:srgbClr val="002060"/>
                </a:solidFill>
                <a:effectLst/>
                <a:latin typeface="Helvetica Neue"/>
              </a:rPr>
              <a:t>    При изучении словарных слов можно использовать различные</a:t>
            </a:r>
          </a:p>
          <a:p>
            <a:pPr algn="l"/>
            <a:r>
              <a:rPr lang="ru-RU" b="1" i="1" dirty="0">
                <a:solidFill>
                  <a:srgbClr val="002060"/>
                </a:solidFill>
                <a:effectLst/>
                <a:latin typeface="Helvetica Neue"/>
              </a:rPr>
              <a:t>технологии, приёмы и методы.</a:t>
            </a:r>
          </a:p>
          <a:p>
            <a:pPr algn="l"/>
            <a:endParaRPr lang="ru-RU" b="0" i="1" dirty="0">
              <a:solidFill>
                <a:srgbClr val="002060"/>
              </a:solidFill>
              <a:effectLst/>
              <a:latin typeface="Helvetica Neue"/>
            </a:endParaRP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DC92D297-50B2-49F9-4CCA-FE1DE70330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8797112"/>
              </p:ext>
            </p:extLst>
          </p:nvPr>
        </p:nvGraphicFramePr>
        <p:xfrm>
          <a:off x="-900608" y="2996952"/>
          <a:ext cx="983351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3503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55D08-FB0A-5A9B-920E-9573F6F67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5696" y="134989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effectLst/>
                <a:latin typeface="Helvetica Neue"/>
              </a:rPr>
              <a:t>Приём «</a:t>
            </a:r>
            <a:r>
              <a:rPr lang="ru-RU" sz="3200" b="1" i="1" dirty="0" err="1">
                <a:solidFill>
                  <a:srgbClr val="002060"/>
                </a:solidFill>
                <a:effectLst/>
                <a:latin typeface="Helvetica Neue"/>
              </a:rPr>
              <a:t>Синквейн</a:t>
            </a:r>
            <a:r>
              <a:rPr lang="ru-RU" sz="3200" b="1" i="1" dirty="0">
                <a:solidFill>
                  <a:srgbClr val="002060"/>
                </a:solidFill>
                <a:effectLst/>
                <a:latin typeface="Helvetica Neue"/>
              </a:rPr>
              <a:t>»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BD7F40-B94A-6742-2D9D-7D4BB45FC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492896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2000" b="1" i="1" dirty="0" err="1">
                <a:solidFill>
                  <a:srgbClr val="002060"/>
                </a:solidFill>
              </a:rPr>
              <a:t>Синквейн</a:t>
            </a:r>
            <a:r>
              <a:rPr lang="ru-RU" sz="2000" b="1" i="1" dirty="0">
                <a:solidFill>
                  <a:srgbClr val="002060"/>
                </a:solidFill>
              </a:rPr>
              <a:t> состоит из 5 строк.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rgbClr val="002060"/>
                </a:solidFill>
              </a:rPr>
              <a:t>   Его форма напоминает елочку. </a:t>
            </a:r>
          </a:p>
          <a:p>
            <a:pPr marL="0" indent="0">
              <a:buNone/>
            </a:pPr>
            <a:endParaRPr lang="ru-RU" sz="2000" b="1" i="1" dirty="0">
              <a:solidFill>
                <a:srgbClr val="002060"/>
              </a:solidFill>
            </a:endParaRPr>
          </a:p>
          <a:p>
            <a:pPr algn="l"/>
            <a:r>
              <a:rPr lang="ru-RU" sz="1600" b="1" i="1" u="sng" dirty="0">
                <a:solidFill>
                  <a:srgbClr val="002060"/>
                </a:solidFill>
                <a:effectLst/>
                <a:latin typeface="Helvetica Neue"/>
              </a:rPr>
              <a:t>Ученик.</a:t>
            </a:r>
            <a:endParaRPr lang="ru-RU" sz="1600" b="1" i="1" dirty="0">
              <a:solidFill>
                <a:srgbClr val="002060"/>
              </a:solidFill>
              <a:effectLst/>
              <a:latin typeface="Helvetica Neue"/>
            </a:endParaRP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Умный, воспитанный.</a:t>
            </a: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Читает, узнает, умнеет.</a:t>
            </a: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Ученик должен хорошо учиться.</a:t>
            </a: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Школьник.</a:t>
            </a:r>
          </a:p>
          <a:p>
            <a:pPr marL="0" indent="0" algn="l">
              <a:buNone/>
            </a:pPr>
            <a:endParaRPr lang="ru-RU" sz="2800" b="1" i="1" dirty="0">
              <a:solidFill>
                <a:srgbClr val="002060"/>
              </a:solidFill>
            </a:endParaRPr>
          </a:p>
          <a:p>
            <a:pPr algn="l"/>
            <a:r>
              <a:rPr lang="ru-RU" sz="1600" b="1" i="1" u="sng" dirty="0">
                <a:solidFill>
                  <a:srgbClr val="002060"/>
                </a:solidFill>
                <a:effectLst/>
                <a:latin typeface="Helvetica Neue"/>
              </a:rPr>
              <a:t>Товарищ.</a:t>
            </a:r>
            <a:endParaRPr lang="ru-RU" sz="1600" b="1" i="1" dirty="0">
              <a:solidFill>
                <a:srgbClr val="002060"/>
              </a:solidFill>
              <a:effectLst/>
              <a:latin typeface="Helvetica Neue"/>
            </a:endParaRP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Добрый, умный.</a:t>
            </a: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Дружит, выручает, советует.</a:t>
            </a: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Товарищ поможет в беде.</a:t>
            </a:r>
          </a:p>
          <a:p>
            <a:pPr algn="l"/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Друг.</a:t>
            </a:r>
          </a:p>
          <a:p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9D1B6B-0A50-F835-A74D-D522D5D94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97314"/>
            <a:ext cx="3888432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D6BA301-1AA0-71C4-FEAE-2D6DE5910CE5}"/>
              </a:ext>
            </a:extLst>
          </p:cNvPr>
          <p:cNvSpPr/>
          <p:nvPr/>
        </p:nvSpPr>
        <p:spPr>
          <a:xfrm>
            <a:off x="6263301" y="3300302"/>
            <a:ext cx="122591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>
                <a:ln/>
                <a:solidFill>
                  <a:srgbClr val="006600"/>
                </a:solidFill>
                <a:effectLst/>
              </a:rPr>
              <a:t>1 слово</a:t>
            </a:r>
          </a:p>
          <a:p>
            <a:pPr algn="ctr"/>
            <a:endParaRPr lang="ru-RU" sz="2000" b="1" cap="none" spc="0" dirty="0">
              <a:ln/>
              <a:solidFill>
                <a:srgbClr val="006600"/>
              </a:solidFill>
              <a:effectLst/>
            </a:endParaRPr>
          </a:p>
          <a:p>
            <a:pPr algn="ctr"/>
            <a:r>
              <a:rPr lang="ru-RU" sz="2000" b="1" dirty="0">
                <a:ln/>
                <a:solidFill>
                  <a:srgbClr val="006600"/>
                </a:solidFill>
              </a:rPr>
              <a:t>2 слова</a:t>
            </a:r>
          </a:p>
          <a:p>
            <a:pPr algn="ctr"/>
            <a:endParaRPr lang="ru-RU" sz="2000" b="1" dirty="0">
              <a:ln/>
              <a:solidFill>
                <a:srgbClr val="006600"/>
              </a:solidFill>
            </a:endParaRPr>
          </a:p>
          <a:p>
            <a:pPr algn="ctr"/>
            <a:r>
              <a:rPr lang="ru-RU" sz="2000" b="1" cap="none" spc="0" dirty="0">
                <a:ln/>
                <a:solidFill>
                  <a:srgbClr val="006600"/>
                </a:solidFill>
                <a:effectLst/>
              </a:rPr>
              <a:t>3 слова</a:t>
            </a:r>
          </a:p>
          <a:p>
            <a:pPr algn="ctr"/>
            <a:endParaRPr lang="ru-RU" sz="2000" b="1" cap="none" spc="0" dirty="0">
              <a:ln/>
              <a:solidFill>
                <a:srgbClr val="006600"/>
              </a:solidFill>
              <a:effectLst/>
            </a:endParaRPr>
          </a:p>
          <a:p>
            <a:pPr algn="ctr"/>
            <a:r>
              <a:rPr lang="ru-RU" sz="2000" b="1" dirty="0">
                <a:ln/>
                <a:solidFill>
                  <a:srgbClr val="006600"/>
                </a:solidFill>
              </a:rPr>
              <a:t>4 слова</a:t>
            </a:r>
          </a:p>
          <a:p>
            <a:pPr algn="ctr"/>
            <a:endParaRPr lang="ru-RU" sz="2000" b="1" dirty="0">
              <a:ln/>
              <a:solidFill>
                <a:srgbClr val="006600"/>
              </a:solidFill>
            </a:endParaRPr>
          </a:p>
          <a:p>
            <a:pPr algn="ctr"/>
            <a:r>
              <a:rPr lang="ru-RU" sz="2000" b="1" cap="none" spc="0" dirty="0">
                <a:ln/>
                <a:solidFill>
                  <a:srgbClr val="006600"/>
                </a:solidFill>
                <a:effectLst/>
              </a:rPr>
              <a:t>1 слово</a:t>
            </a:r>
          </a:p>
        </p:txBody>
      </p:sp>
    </p:spTree>
    <p:extLst>
      <p:ext uri="{BB962C8B-B14F-4D97-AF65-F5344CB8AC3E}">
        <p14:creationId xmlns:p14="http://schemas.microsoft.com/office/powerpoint/2010/main" val="4227744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7A25B8-78BA-0F78-7EEB-01280B570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2" y="1254623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2060"/>
                </a:solidFill>
              </a:rPr>
              <a:t>Прием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CD4653-7F5B-D801-AC32-2C01C2E3F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492896"/>
            <a:ext cx="3250704" cy="4525963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sz="1800" b="1" i="1" dirty="0">
                <a:solidFill>
                  <a:srgbClr val="002060"/>
                </a:solidFill>
              </a:rPr>
              <a:t>В корзину «складывается» все, что относится к словарному слову.</a:t>
            </a:r>
          </a:p>
          <a:p>
            <a:pPr>
              <a:lnSpc>
                <a:spcPct val="200000"/>
              </a:lnSpc>
            </a:pPr>
            <a:r>
              <a:rPr lang="ru-RU" sz="1800" b="1" i="1" dirty="0">
                <a:solidFill>
                  <a:srgbClr val="002060"/>
                </a:solidFill>
              </a:rPr>
              <a:t> Задание; для записи использовать как можно больше слов из словаря.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68F667-9E8A-C476-C543-2D5FCDF67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744" y="2488536"/>
            <a:ext cx="5041196" cy="3780897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425DED-5770-B7FE-AA1A-F231D6573B5B}"/>
              </a:ext>
            </a:extLst>
          </p:cNvPr>
          <p:cNvSpPr/>
          <p:nvPr/>
        </p:nvSpPr>
        <p:spPr>
          <a:xfrm rot="684804">
            <a:off x="4832607" y="3929096"/>
            <a:ext cx="15804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Погода</a:t>
            </a:r>
          </a:p>
          <a:p>
            <a:pPr algn="ctr"/>
            <a:r>
              <a:rPr lang="ru-RU" sz="36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" name="Стрелка: изогнутая 7">
            <a:extLst>
              <a:ext uri="{FF2B5EF4-FFF2-40B4-BE49-F238E27FC236}">
                <a16:creationId xmlns:a16="http://schemas.microsoft.com/office/drawing/2014/main" id="{37C0AFF7-6D10-F4E6-8FC9-4040E869218E}"/>
              </a:ext>
            </a:extLst>
          </p:cNvPr>
          <p:cNvSpPr/>
          <p:nvPr/>
        </p:nvSpPr>
        <p:spPr>
          <a:xfrm>
            <a:off x="4617025" y="4655885"/>
            <a:ext cx="360040" cy="502315"/>
          </a:xfrm>
          <a:prstGeom prst="ben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AF36B1-6BAA-3811-6A24-3427354D235E}"/>
              </a:ext>
            </a:extLst>
          </p:cNvPr>
          <p:cNvSpPr/>
          <p:nvPr/>
        </p:nvSpPr>
        <p:spPr>
          <a:xfrm rot="19910676">
            <a:off x="3371863" y="5316206"/>
            <a:ext cx="240027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Сегодня хорошая погода</a:t>
            </a:r>
            <a:endParaRPr lang="ru-RU" sz="5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0CF8478-73A8-B245-0FC4-3085F1D61B01}"/>
              </a:ext>
            </a:extLst>
          </p:cNvPr>
          <p:cNvSpPr/>
          <p:nvPr/>
        </p:nvSpPr>
        <p:spPr>
          <a:xfrm rot="20602870">
            <a:off x="3632890" y="3406670"/>
            <a:ext cx="22873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 телевизору передавали</a:t>
            </a:r>
          </a:p>
          <a:p>
            <a:pPr algn="ctr"/>
            <a:r>
              <a:rPr lang="ru-RU" sz="1400" b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прогноз погоды.</a:t>
            </a:r>
          </a:p>
        </p:txBody>
      </p:sp>
      <p:sp>
        <p:nvSpPr>
          <p:cNvPr id="11" name="Стрелка: изогнутая влево 10">
            <a:extLst>
              <a:ext uri="{FF2B5EF4-FFF2-40B4-BE49-F238E27FC236}">
                <a16:creationId xmlns:a16="http://schemas.microsoft.com/office/drawing/2014/main" id="{DA79F1B0-39B2-AD3B-9451-5C7E3063FCD3}"/>
              </a:ext>
            </a:extLst>
          </p:cNvPr>
          <p:cNvSpPr/>
          <p:nvPr/>
        </p:nvSpPr>
        <p:spPr>
          <a:xfrm>
            <a:off x="5459919" y="3455882"/>
            <a:ext cx="325875" cy="68303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881B76B-8FA1-535A-A7F7-DC26F7F27806}"/>
              </a:ext>
            </a:extLst>
          </p:cNvPr>
          <p:cNvSpPr/>
          <p:nvPr/>
        </p:nvSpPr>
        <p:spPr>
          <a:xfrm rot="20734009">
            <a:off x="5709307" y="4507711"/>
            <a:ext cx="11837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Город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CD7FB6-5B33-D8C9-713D-A6E2FF007740}"/>
              </a:ext>
            </a:extLst>
          </p:cNvPr>
          <p:cNvSpPr txBox="1"/>
          <p:nvPr/>
        </p:nvSpPr>
        <p:spPr>
          <a:xfrm rot="20808385">
            <a:off x="5710001" y="5331594"/>
            <a:ext cx="26639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i="0" dirty="0">
                <a:solidFill>
                  <a:srgbClr val="002060"/>
                </a:solidFill>
                <a:effectLst/>
                <a:latin typeface="Helvetica Neue"/>
              </a:rPr>
              <a:t>много</a:t>
            </a:r>
            <a:r>
              <a:rPr lang="ru-RU" sz="1400" b="0" i="0" dirty="0">
                <a:solidFill>
                  <a:srgbClr val="002060"/>
                </a:solidFill>
                <a:effectLst/>
                <a:latin typeface="Helvetica Neue"/>
              </a:rPr>
              <a:t> </a:t>
            </a:r>
            <a:r>
              <a:rPr lang="ru-RU" sz="1400" b="1" i="0" dirty="0">
                <a:solidFill>
                  <a:srgbClr val="002060"/>
                </a:solidFill>
                <a:effectLst/>
                <a:latin typeface="Helvetica Neue"/>
              </a:rPr>
              <a:t>машин</a:t>
            </a:r>
            <a:r>
              <a:rPr lang="ru-RU" sz="1400" b="0" i="0" dirty="0">
                <a:solidFill>
                  <a:srgbClr val="002060"/>
                </a:solidFill>
                <a:effectLst/>
                <a:latin typeface="Helvetica Neue"/>
              </a:rPr>
              <a:t> </a:t>
            </a:r>
            <a:r>
              <a:rPr lang="ru-RU" sz="1400" b="1" i="0" dirty="0">
                <a:solidFill>
                  <a:srgbClr val="002060"/>
                </a:solidFill>
                <a:effectLst/>
                <a:latin typeface="Helvetica Neue"/>
              </a:rPr>
              <a:t>и</a:t>
            </a:r>
            <a:r>
              <a:rPr lang="ru-RU" sz="1400" b="0" i="0" dirty="0">
                <a:solidFill>
                  <a:srgbClr val="002060"/>
                </a:solidFill>
                <a:effectLst/>
                <a:latin typeface="Helvetica Neue"/>
              </a:rPr>
              <a:t> </a:t>
            </a:r>
            <a:r>
              <a:rPr lang="ru-RU" sz="1400" b="1" i="0" dirty="0">
                <a:solidFill>
                  <a:srgbClr val="002060"/>
                </a:solidFill>
                <a:effectLst/>
                <a:latin typeface="Helvetica Neue"/>
              </a:rPr>
              <a:t>трамваев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5" name="Стрелка: изогнутая вправо 14">
            <a:extLst>
              <a:ext uri="{FF2B5EF4-FFF2-40B4-BE49-F238E27FC236}">
                <a16:creationId xmlns:a16="http://schemas.microsoft.com/office/drawing/2014/main" id="{8134396F-DF14-DDCD-6F9C-1066D86EEE89}"/>
              </a:ext>
            </a:extLst>
          </p:cNvPr>
          <p:cNvSpPr/>
          <p:nvPr/>
        </p:nvSpPr>
        <p:spPr>
          <a:xfrm rot="10415098">
            <a:off x="6853687" y="4333687"/>
            <a:ext cx="482078" cy="90828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5702FF5-1A6C-693D-DCD6-3A0B63068B38}"/>
              </a:ext>
            </a:extLst>
          </p:cNvPr>
          <p:cNvSpPr/>
          <p:nvPr/>
        </p:nvSpPr>
        <p:spPr>
          <a:xfrm>
            <a:off x="6295672" y="3569582"/>
            <a:ext cx="258981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Наш город –Ровеньки</a:t>
            </a:r>
            <a:r>
              <a:rPr lang="ru-RU" sz="1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Стрелка: круговая 16">
            <a:extLst>
              <a:ext uri="{FF2B5EF4-FFF2-40B4-BE49-F238E27FC236}">
                <a16:creationId xmlns:a16="http://schemas.microsoft.com/office/drawing/2014/main" id="{C4FA5B35-0151-47CE-61A2-FD7CADA73573}"/>
              </a:ext>
            </a:extLst>
          </p:cNvPr>
          <p:cNvSpPr/>
          <p:nvPr/>
        </p:nvSpPr>
        <p:spPr>
          <a:xfrm rot="10281190">
            <a:off x="6504429" y="3675978"/>
            <a:ext cx="1012626" cy="69017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76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737ED6-54AF-3E99-7371-ABF19D0EF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89" y="2541445"/>
            <a:ext cx="8712967" cy="4211147"/>
          </a:xfrm>
          <a:prstGeom prst="rect">
            <a:avLst/>
          </a:prstGeom>
        </p:spPr>
      </p:pic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B36D6C1-708A-404A-7374-47CFB162E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2760" y="1367194"/>
            <a:ext cx="2622296" cy="936104"/>
          </a:xfrm>
        </p:spPr>
        <p:txBody>
          <a:bodyPr>
            <a:normAutofit/>
          </a:bodyPr>
          <a:lstStyle/>
          <a:p>
            <a:r>
              <a:rPr lang="ru-RU" sz="1600" b="1" i="1" dirty="0">
                <a:solidFill>
                  <a:srgbClr val="002060"/>
                </a:solidFill>
                <a:effectLst/>
                <a:latin typeface="Helvetica Neue"/>
              </a:rPr>
              <a:t>Американский ученый, психолог Бенджамин Блум</a:t>
            </a:r>
            <a:endParaRPr lang="ru-RU" sz="1600" i="1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321DD3-B8F9-6F55-A899-849DC150C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7099" y="222279"/>
            <a:ext cx="1515824" cy="212956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78F089C-5694-D79C-0E66-C2E2FBEF824C}"/>
              </a:ext>
            </a:extLst>
          </p:cNvPr>
          <p:cNvSpPr/>
          <p:nvPr/>
        </p:nvSpPr>
        <p:spPr>
          <a:xfrm>
            <a:off x="5292080" y="2492895"/>
            <a:ext cx="3712975" cy="18234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59A0D3-18A2-DC9E-4251-C8B05BB09E97}"/>
              </a:ext>
            </a:extLst>
          </p:cNvPr>
          <p:cNvSpPr txBox="1"/>
          <p:nvPr/>
        </p:nvSpPr>
        <p:spPr>
          <a:xfrm>
            <a:off x="5563940" y="2736578"/>
            <a:ext cx="337528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600" b="1" i="1" dirty="0">
                <a:solidFill>
                  <a:srgbClr val="333333"/>
                </a:solidFill>
                <a:effectLst/>
                <a:latin typeface="Helvetica Neue"/>
              </a:rPr>
              <a:t>Бросаем кубик. Необходимо сформулировать вопрос или задание со словарным словом по грани, на которую выпадет кубик.</a:t>
            </a:r>
            <a:endParaRPr lang="ru-RU" sz="16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l"/>
            <a:r>
              <a:rPr lang="ru-RU" sz="1600" b="1" i="0" dirty="0">
                <a:solidFill>
                  <a:srgbClr val="333333"/>
                </a:solidFill>
                <a:effectLst/>
                <a:latin typeface="Helvetica Neue"/>
              </a:rPr>
              <a:t>Игра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372381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4597B3-4418-B41C-76CD-B9D69A9C43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1" t="14563" r="5113" b="14563"/>
          <a:stretch/>
        </p:blipFill>
        <p:spPr>
          <a:xfrm>
            <a:off x="528059" y="2453573"/>
            <a:ext cx="8136904" cy="43204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BA62A7-1FE5-A2C9-F82B-58C56A45136A}"/>
              </a:ext>
            </a:extLst>
          </p:cNvPr>
          <p:cNvSpPr/>
          <p:nvPr/>
        </p:nvSpPr>
        <p:spPr>
          <a:xfrm rot="20672598">
            <a:off x="2343657" y="4678670"/>
            <a:ext cx="19255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овощи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6E0307-233F-C821-C22F-5339653AC2F7}"/>
              </a:ext>
            </a:extLst>
          </p:cNvPr>
          <p:cNvSpPr/>
          <p:nvPr/>
        </p:nvSpPr>
        <p:spPr>
          <a:xfrm rot="1786949">
            <a:off x="6584399" y="3878182"/>
            <a:ext cx="19778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i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  <a:r>
              <a:rPr lang="ru-RU" b="1" i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 словом </a:t>
            </a:r>
            <a:r>
              <a:rPr lang="ru-RU" b="1" i="1" u="sng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овощи</a:t>
            </a:r>
            <a:r>
              <a:rPr lang="ru-RU" b="1" i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предложение или загадку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816ED62-EA75-56CD-9FFE-F4BC5B330392}"/>
              </a:ext>
            </a:extLst>
          </p:cNvPr>
          <p:cNvSpPr/>
          <p:nvPr/>
        </p:nvSpPr>
        <p:spPr>
          <a:xfrm rot="19937943">
            <a:off x="1632695" y="3512553"/>
            <a:ext cx="18669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i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Чем полезны овощи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69E002-7FCE-D9D4-9F27-2BEAE0E135BE}"/>
              </a:ext>
            </a:extLst>
          </p:cNvPr>
          <p:cNvSpPr/>
          <p:nvPr/>
        </p:nvSpPr>
        <p:spPr>
          <a:xfrm rot="21124773">
            <a:off x="5383436" y="5309591"/>
            <a:ext cx="26123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</a:t>
            </a:r>
            <a:r>
              <a:rPr lang="ru-RU" sz="2400" b="0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арисовать овощи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ADAFA3C-B0D1-AEAC-4ECB-7CB722907600}"/>
              </a:ext>
            </a:extLst>
          </p:cNvPr>
          <p:cNvSpPr/>
          <p:nvPr/>
        </p:nvSpPr>
        <p:spPr>
          <a:xfrm rot="1579204">
            <a:off x="651653" y="4578274"/>
            <a:ext cx="18389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i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  <a:r>
              <a:rPr lang="ru-RU" sz="1600" b="1" i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воими знаниями </a:t>
            </a:r>
          </a:p>
          <a:p>
            <a:pPr algn="ctr"/>
            <a:r>
              <a:rPr lang="ru-RU" sz="1600" b="1" i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 овощах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602C42B-5442-29F3-DFBC-7C220C5C5B5F}"/>
              </a:ext>
            </a:extLst>
          </p:cNvPr>
          <p:cNvSpPr/>
          <p:nvPr/>
        </p:nvSpPr>
        <p:spPr>
          <a:xfrm>
            <a:off x="4889030" y="3266331"/>
            <a:ext cx="180056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i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</a:t>
            </a:r>
            <a:r>
              <a:rPr lang="ru-RU" sz="2400" b="0" i="1" cap="none" spc="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адо кушать овощи</a:t>
            </a:r>
          </a:p>
        </p:txBody>
      </p:sp>
    </p:spTree>
    <p:extLst>
      <p:ext uri="{BB962C8B-B14F-4D97-AF65-F5344CB8AC3E}">
        <p14:creationId xmlns:p14="http://schemas.microsoft.com/office/powerpoint/2010/main" val="3430479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D996BD-0BA0-2A6E-D51D-98562E5B7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1772816"/>
            <a:ext cx="5664630" cy="475252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0D2B2B3-F1C9-881A-B63C-DCCA6347D438}"/>
              </a:ext>
            </a:extLst>
          </p:cNvPr>
          <p:cNvSpPr/>
          <p:nvPr/>
        </p:nvSpPr>
        <p:spPr>
          <a:xfrm>
            <a:off x="4716016" y="3573016"/>
            <a:ext cx="26918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дежурный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749D5C-DBC8-53F1-C4CD-853252EF1035}"/>
              </a:ext>
            </a:extLst>
          </p:cNvPr>
          <p:cNvSpPr txBox="1"/>
          <p:nvPr/>
        </p:nvSpPr>
        <p:spPr>
          <a:xfrm>
            <a:off x="323528" y="2333685"/>
            <a:ext cx="295232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rgbClr val="002060"/>
                </a:solidFill>
              </a:rPr>
              <a:t>Дежурный - самый ответственный ученик в классе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rgbClr val="002060"/>
                </a:solidFill>
              </a:rPr>
              <a:t>Дежурный в классе – помогает учителю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rgbClr val="002060"/>
                </a:solidFill>
              </a:rPr>
              <a:t>Дежурный не выходит из класса на перемене.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rgbClr val="002060"/>
                </a:solidFill>
              </a:rPr>
              <a:t> Полина и Саша хорошо дежурят  в классе.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rgbClr val="002060"/>
                </a:solidFill>
              </a:rPr>
              <a:t>Когда же я буду дежурным!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rgbClr val="002060"/>
                </a:solidFill>
              </a:rPr>
              <a:t>Дежурный ученик раздаёт тетради по русскому языку .</a:t>
            </a:r>
          </a:p>
        </p:txBody>
      </p:sp>
    </p:spTree>
    <p:extLst>
      <p:ext uri="{BB962C8B-B14F-4D97-AF65-F5344CB8AC3E}">
        <p14:creationId xmlns:p14="http://schemas.microsoft.com/office/powerpoint/2010/main" val="2855625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FD29E348-18E5-BEFC-C113-E0C57CB6C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2996952"/>
            <a:ext cx="8229600" cy="4525963"/>
          </a:xfrm>
        </p:spPr>
        <p:txBody>
          <a:bodyPr/>
          <a:lstStyle/>
          <a:p>
            <a:pPr marL="0" indent="0" algn="l">
              <a:buNone/>
            </a:pPr>
            <a:r>
              <a:rPr lang="ru-RU" b="1" i="1" dirty="0">
                <a:solidFill>
                  <a:srgbClr val="002060"/>
                </a:solidFill>
                <a:effectLst/>
                <a:latin typeface="OpenSans"/>
              </a:rPr>
              <a:t>     </a:t>
            </a:r>
            <a:r>
              <a:rPr lang="ru-RU" sz="2800" b="1" i="1" dirty="0">
                <a:solidFill>
                  <a:srgbClr val="002060"/>
                </a:solidFill>
                <a:effectLst/>
                <a:latin typeface="OpenSans"/>
              </a:rPr>
              <a:t>Мы проводим на работе лучшую часть своей жизни. </a:t>
            </a:r>
            <a:r>
              <a:rPr lang="ru-RU" sz="2800" b="0" i="0" dirty="0">
                <a:solidFill>
                  <a:srgbClr val="002060"/>
                </a:solidFill>
                <a:effectLst/>
                <a:latin typeface="OpenSans"/>
              </a:rPr>
              <a:t> </a:t>
            </a:r>
            <a:r>
              <a:rPr lang="ru-RU" sz="2800" b="1" i="1" dirty="0">
                <a:solidFill>
                  <a:srgbClr val="002060"/>
                </a:solidFill>
                <a:effectLst/>
                <a:latin typeface="OpenSans"/>
              </a:rPr>
              <a:t>Нужно научиться работать так, чтобы работа    была легка и чтобы она была всегда жизненной постоянной школой.</a:t>
            </a:r>
            <a:endParaRPr lang="ru-RU" sz="2800" b="0" i="0" dirty="0">
              <a:solidFill>
                <a:srgbClr val="002060"/>
              </a:solidFill>
              <a:effectLst/>
              <a:latin typeface="OpenSans"/>
            </a:endParaRPr>
          </a:p>
          <a:p>
            <a:pPr marL="0" indent="0" algn="l">
              <a:buNone/>
            </a:pPr>
            <a:r>
              <a:rPr lang="ru-RU" sz="2800" b="1" i="1" dirty="0">
                <a:solidFill>
                  <a:srgbClr val="002060"/>
                </a:solidFill>
                <a:effectLst/>
                <a:latin typeface="OpenSans"/>
              </a:rPr>
              <a:t>                                                    </a:t>
            </a:r>
            <a:r>
              <a:rPr lang="ru-RU" sz="2800" b="1" i="1" dirty="0" err="1">
                <a:solidFill>
                  <a:srgbClr val="002060"/>
                </a:solidFill>
                <a:effectLst/>
                <a:latin typeface="OpenSans"/>
              </a:rPr>
              <a:t>А.К.Гастев</a:t>
            </a:r>
            <a:endParaRPr lang="ru-RU" sz="2800" b="0" i="0" dirty="0">
              <a:solidFill>
                <a:srgbClr val="002060"/>
              </a:solidFill>
              <a:effectLst/>
              <a:latin typeface="Open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817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E665B-5AC7-61F9-AF14-33F66DF85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56992"/>
            <a:ext cx="7772400" cy="32403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sz="2400" dirty="0">
                <a:solidFill>
                  <a:srgbClr val="002060"/>
                </a:solidFill>
              </a:rPr>
              <a:t>збуку  берем в </a:t>
            </a:r>
            <a:r>
              <a:rPr lang="ru-RU" sz="2400" dirty="0">
                <a:solidFill>
                  <a:srgbClr val="CC0000"/>
                </a:solidFill>
              </a:rPr>
              <a:t>библиотеке.</a:t>
            </a:r>
            <a:r>
              <a:rPr lang="ru-RU" dirty="0"/>
              <a:t/>
            </a:r>
            <a:br>
              <a:rPr lang="ru-RU" dirty="0"/>
            </a:br>
            <a:r>
              <a:rPr lang="ru-RU" sz="4400" dirty="0">
                <a:solidFill>
                  <a:srgbClr val="0000FF"/>
                </a:solidFill>
              </a:rPr>
              <a:t>Б</a:t>
            </a:r>
            <a:r>
              <a:rPr lang="ru-RU" sz="2400" dirty="0">
                <a:solidFill>
                  <a:srgbClr val="FF0000"/>
                </a:solidFill>
              </a:rPr>
              <a:t>иблиотека</a:t>
            </a:r>
            <a:r>
              <a:rPr lang="ru-RU" sz="2400" dirty="0">
                <a:solidFill>
                  <a:srgbClr val="0000FF"/>
                </a:solidFill>
              </a:rPr>
              <a:t>- </a:t>
            </a:r>
            <a:r>
              <a:rPr lang="ru-RU" sz="2400" dirty="0">
                <a:solidFill>
                  <a:srgbClr val="002060"/>
                </a:solidFill>
              </a:rPr>
              <a:t>хранилище книг.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9900"/>
                </a:solidFill>
              </a:rPr>
              <a:t>в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7030A0"/>
                </a:solidFill>
              </a:rPr>
              <a:t>г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FFC000"/>
                </a:solidFill>
              </a:rPr>
              <a:t>д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EC96F1-2343-AF44-1E32-A5E69AF09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93706" y="1340768"/>
            <a:ext cx="4066729" cy="720080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Прием «Алфавит»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E073-CD8B-D671-A7A0-3E93140885ED}"/>
              </a:ext>
            </a:extLst>
          </p:cNvPr>
          <p:cNvSpPr txBox="1"/>
          <p:nvPr/>
        </p:nvSpPr>
        <p:spPr>
          <a:xfrm>
            <a:off x="611559" y="2417807"/>
            <a:ext cx="8048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effectLst/>
                <a:latin typeface="Helvetica Neue"/>
              </a:rPr>
              <a:t>     Каждая группа может заполнять свою часть общего задания -это приём «Мозаика» для групповой или парной работы.</a:t>
            </a:r>
            <a:endParaRPr lang="ru-RU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862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EBD56352-975C-E82B-04B6-D90B0EC7DC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60848"/>
            <a:ext cx="3355172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70BA410-CDED-AEAE-D972-0DC908349769}"/>
              </a:ext>
            </a:extLst>
          </p:cNvPr>
          <p:cNvSpPr/>
          <p:nvPr/>
        </p:nvSpPr>
        <p:spPr>
          <a:xfrm>
            <a:off x="395536" y="2332281"/>
            <a:ext cx="427995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Каждый педагог – творец технологии,</a:t>
            </a:r>
          </a:p>
          <a:p>
            <a:pPr algn="ctr"/>
            <a:r>
              <a:rPr lang="ru-RU" sz="3200" b="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даже если имеет дело с заимствованиями.</a:t>
            </a:r>
          </a:p>
          <a:p>
            <a:pPr algn="ctr"/>
            <a:r>
              <a:rPr lang="ru-RU" sz="3200" b="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Создание технологии невозможно </a:t>
            </a:r>
          </a:p>
          <a:p>
            <a:pPr algn="ctr"/>
            <a:r>
              <a:rPr lang="ru-RU" sz="3200" b="0" i="1" cap="none" spc="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без творчества.</a:t>
            </a:r>
          </a:p>
          <a:p>
            <a:pPr algn="ctr"/>
            <a:r>
              <a:rPr lang="ru-RU" sz="3200" i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Творческих успехов, коллеги!</a:t>
            </a:r>
            <a:endParaRPr lang="ru-RU" sz="3200" b="0" i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6901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8E83E31-E53E-3069-EF19-06A6B17D4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12778"/>
            <a:ext cx="6776664" cy="41396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297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9F83EC-042B-6EE3-6E1F-9174A94D8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288" y="2276872"/>
            <a:ext cx="4581712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802A788-17F9-DF3F-913B-DA496A1B7C50}"/>
              </a:ext>
            </a:extLst>
          </p:cNvPr>
          <p:cNvSpPr/>
          <p:nvPr/>
        </p:nvSpPr>
        <p:spPr>
          <a:xfrm>
            <a:off x="469827" y="2780928"/>
            <a:ext cx="3958158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i="1" dirty="0">
                <a:solidFill>
                  <a:srgbClr val="002060"/>
                </a:solidFill>
                <a:effectLst/>
                <a:latin typeface="Helvetica Neue"/>
              </a:rPr>
              <a:t>            </a:t>
            </a:r>
            <a:r>
              <a:rPr lang="ru-RU" sz="2000" i="1" dirty="0">
                <a:solidFill>
                  <a:srgbClr val="002060"/>
                </a:solidFill>
                <a:effectLst/>
                <a:latin typeface="Helvetica Neue"/>
              </a:rPr>
              <a:t>Требования современного образования, обозначенные в ФГОС, нацеливают на принцип «учить не только науке, а учить учиться».</a:t>
            </a:r>
          </a:p>
          <a:p>
            <a:r>
              <a:rPr lang="ru-RU" sz="2000" i="1" dirty="0">
                <a:solidFill>
                  <a:srgbClr val="002060"/>
                </a:solidFill>
                <a:effectLst/>
                <a:latin typeface="Helvetica Neue"/>
              </a:rPr>
              <a:t>«Умеющие мыслить умеют задавать вопросы».</a:t>
            </a:r>
          </a:p>
          <a:p>
            <a:pPr algn="r"/>
            <a:r>
              <a:rPr lang="ru-RU" sz="2000" i="1" dirty="0">
                <a:solidFill>
                  <a:srgbClr val="002060"/>
                </a:solidFill>
                <a:effectLst/>
                <a:latin typeface="Helvetica Neue"/>
              </a:rPr>
              <a:t>Сэмюэл Кинг Аллисон,</a:t>
            </a:r>
          </a:p>
          <a:p>
            <a:pPr algn="r"/>
            <a:r>
              <a:rPr lang="ru-RU" sz="2000" i="1" dirty="0">
                <a:solidFill>
                  <a:srgbClr val="002060"/>
                </a:solidFill>
                <a:effectLst/>
                <a:latin typeface="Helvetica Neue"/>
              </a:rPr>
              <a:t> американский физик</a:t>
            </a:r>
          </a:p>
          <a:p>
            <a:pPr algn="r"/>
            <a:r>
              <a:rPr lang="ru-RU" dirty="0"/>
              <a:t/>
            </a:r>
            <a:br>
              <a:rPr lang="ru-RU" dirty="0"/>
            </a:br>
            <a:endParaRPr lang="ru-RU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7382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63B9652-D2E1-B49C-9BA6-B6F2BB4F6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708920"/>
            <a:ext cx="8229600" cy="4525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     Из всех знаний и умений самым важным, самым необходимым для жизненной деятельности является умение ясно, понятно, красиво говорить на своем языке. Для ребенка достаточный уровень речевого развития – залог успешного обучения. Поэтому содержание образования на современном этапе характеризуется усилением внимания к проблеме развития связной устной и письменной речи школьников.</a:t>
            </a:r>
            <a:endPara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754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ловарь Эллочки">
            <a:hlinkClick r:id="" action="ppaction://media"/>
            <a:extLst>
              <a:ext uri="{FF2B5EF4-FFF2-40B4-BE49-F238E27FC236}">
                <a16:creationId xmlns:a16="http://schemas.microsoft.com/office/drawing/2014/main" id="{F2BCECBC-1400-A3B3-E6AE-D0B143F7F79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2276872"/>
            <a:ext cx="6480720" cy="3672408"/>
          </a:xfrm>
        </p:spPr>
      </p:pic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DCF2D198-96F2-3E5F-97BB-1F5ED635D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496" y="5949280"/>
            <a:ext cx="6480720" cy="1143000"/>
          </a:xfrm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rgbClr val="002060"/>
                </a:solidFill>
              </a:rPr>
              <a:t>Курение вредит вашему здоровью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B379D7-1CAC-E702-1CBB-30F8CD265265}"/>
              </a:ext>
            </a:extLst>
          </p:cNvPr>
          <p:cNvSpPr txBox="1"/>
          <p:nvPr/>
        </p:nvSpPr>
        <p:spPr>
          <a:xfrm>
            <a:off x="4355976" y="1484784"/>
            <a:ext cx="46652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Что же мы видим сегодня?</a:t>
            </a:r>
            <a:endPara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53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BE4062-5009-450B-363B-345DA3EF5E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</a:t>
            </a:r>
            <a:r>
              <a:rPr lang="ru-RU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Речь современной молодежи вызывает беспокойство по следующим причинам:</a:t>
            </a:r>
          </a:p>
          <a:p>
            <a:pPr algn="l"/>
            <a:r>
              <a:rPr lang="ru-RU" b="0" i="0" dirty="0">
                <a:solidFill>
                  <a:srgbClr val="002060"/>
                </a:solidFill>
                <a:effectLst/>
                <a:latin typeface="YS Text"/>
              </a:rPr>
              <a:t>ЖАРГОНИЗАЦИЯ</a:t>
            </a:r>
          </a:p>
          <a:p>
            <a:pPr algn="l"/>
            <a:r>
              <a:rPr lang="ru-RU" b="0" i="0" dirty="0">
                <a:solidFill>
                  <a:srgbClr val="002060"/>
                </a:solidFill>
                <a:effectLst/>
                <a:latin typeface="YS Text"/>
              </a:rPr>
              <a:t>НЕГАТИВНАЯ ЭМОЦИОНАЛЬНАЯ ОКРАСКА</a:t>
            </a:r>
          </a:p>
          <a:p>
            <a:pPr algn="l"/>
            <a:r>
              <a:rPr lang="ru-RU" b="0" i="0" dirty="0">
                <a:solidFill>
                  <a:srgbClr val="002060"/>
                </a:solidFill>
                <a:effectLst/>
                <a:latin typeface="YS Text"/>
              </a:rPr>
              <a:t>БЕДНЫЙ СЛОВАРЬ</a:t>
            </a:r>
          </a:p>
          <a:p>
            <a:pPr algn="l"/>
            <a:r>
              <a:rPr lang="ru-RU" b="0" i="0" dirty="0">
                <a:solidFill>
                  <a:srgbClr val="002060"/>
                </a:solidFill>
                <a:effectLst/>
                <a:latin typeface="YS Text"/>
              </a:rPr>
              <a:t>«СУПЕРЛАКОНИЗМ»</a:t>
            </a:r>
          </a:p>
          <a:p>
            <a:pPr algn="l"/>
            <a:r>
              <a:rPr lang="ru-RU" b="0" i="0" dirty="0">
                <a:solidFill>
                  <a:srgbClr val="002060"/>
                </a:solidFill>
                <a:effectLst/>
                <a:latin typeface="YS Text"/>
              </a:rPr>
              <a:t> СЛОВА – «ПАРАЗИТЫ»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  </a:t>
            </a:r>
            <a:r>
              <a:rPr lang="ru-RU" sz="3000" b="1" i="1" dirty="0">
                <a:solidFill>
                  <a:srgbClr val="002060"/>
                </a:solidFill>
                <a:effectLst/>
                <a:latin typeface="YS Text"/>
              </a:rPr>
              <a:t>ТАКОГО ЛИ ВЫПУСКНИКАХОТИМ МЫ ПОЛУЧИТЬ?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490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35C61F2-0A80-7E27-1854-34209C327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708920"/>
            <a:ext cx="4608512" cy="4525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Итак, возникает проблема:</a:t>
            </a:r>
            <a:endPara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b="1" i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с одной стороны </a:t>
            </a: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современная жизнь требует от человека новых качеств, среди которых немаловажна речевая культура,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b="1" i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с другой стороны</a:t>
            </a: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 речь современных школьников находится часто на плачевно низком уровне развития.</a:t>
            </a:r>
            <a:endPara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  Следовательно, эту ситуацию надо менять.</a:t>
            </a:r>
            <a:endPara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C2FDF2-7A5B-0EBC-5AF2-C0BA717A5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780928"/>
            <a:ext cx="349657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037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>
            <a:extLst>
              <a:ext uri="{FF2B5EF4-FFF2-40B4-BE49-F238E27FC236}">
                <a16:creationId xmlns:a16="http://schemas.microsoft.com/office/drawing/2014/main" id="{9B2898B7-73AF-D5C4-8745-D706955503B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7504" y="1844824"/>
            <a:ext cx="4586811" cy="5827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7000"/>
              </a:lnSpc>
              <a:spcAft>
                <a:spcPts val="675"/>
              </a:spcAft>
              <a:buNone/>
            </a:pPr>
            <a:endParaRPr lang="ru-RU" sz="1800" i="1" kern="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675"/>
              </a:spcAft>
              <a:buNone/>
            </a:pPr>
            <a:r>
              <a:rPr lang="ru-RU" sz="1800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i="1" dirty="0">
                <a:solidFill>
                  <a:srgbClr val="002060"/>
                </a:solidFill>
                <a:effectLst/>
                <a:latin typeface="+mj-lt"/>
              </a:rPr>
              <a:t>Развитие речи - актуальная задача обучения в начальной школе, где закладываются основы будущей личности человека, ведь речь – основа всякой умственной и практической деятельности, средство человеческого общения</a:t>
            </a:r>
            <a:r>
              <a:rPr lang="ru-RU" sz="1800" i="1" dirty="0">
                <a:solidFill>
                  <a:srgbClr val="002060"/>
                </a:solidFill>
                <a:effectLst/>
                <a:latin typeface="+mj-lt"/>
              </a:rPr>
              <a:t>.</a:t>
            </a:r>
            <a:r>
              <a:rPr lang="ru-RU" sz="1800" i="1" kern="0" dirty="0">
                <a:solidFill>
                  <a:srgbClr val="00206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kern="0" dirty="0">
                <a:solidFill>
                  <a:srgbClr val="00206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Поэтому в настоящее время проблема словарной работы на уроках русского языка наиболее актуальна.</a:t>
            </a:r>
            <a:r>
              <a:rPr lang="ru-RU" sz="2000" i="1" kern="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kern="0" dirty="0">
                <a:solidFill>
                  <a:srgbClr val="00206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Действительно, в традиционной практике словарные слова подлежат механическому запоминанию, что является малоэффективным, и дети продолжают совершать ошибки в этих словах. Почему? Ответ прост.</a:t>
            </a:r>
            <a:r>
              <a:rPr lang="ru-RU" sz="1600" i="1" kern="1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kern="0" dirty="0">
                <a:solidFill>
                  <a:srgbClr val="00206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При знакомстве со "словарными" словами ребенку отводится, как правило, пассивная роль. Но ведь дети любознательны, находчивы, изобретательны – это и нужно использовать.</a:t>
            </a:r>
            <a:r>
              <a:rPr lang="ru-RU" sz="1600" i="1" kern="100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i="1" kern="100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i="1" kern="100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i="1" kern="100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i="1" dirty="0">
                <a:solidFill>
                  <a:srgbClr val="002060"/>
                </a:solidFill>
                <a:effectLst/>
                <a:latin typeface="+mj-lt"/>
              </a:rPr>
              <a:t/>
            </a:r>
            <a:br>
              <a:rPr lang="ru-RU" sz="1200" i="1" dirty="0">
                <a:solidFill>
                  <a:srgbClr val="002060"/>
                </a:solidFill>
                <a:effectLst/>
                <a:latin typeface="+mj-lt"/>
              </a:rPr>
            </a:br>
            <a:endParaRPr lang="ru-RU" sz="4000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6092B3-DBC8-95B3-C33F-246F380D3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924944"/>
            <a:ext cx="397867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46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A2BC770-82D4-8948-586D-633475A5C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216024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b="1" i="0" dirty="0">
                <a:solidFill>
                  <a:srgbClr val="002060"/>
                </a:solidFill>
                <a:effectLst/>
                <a:latin typeface="Helvetica Neue"/>
              </a:rPr>
              <a:t>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FEC6A9-B02F-00E7-10A5-78A472A4D5A6}"/>
              </a:ext>
            </a:extLst>
          </p:cNvPr>
          <p:cNvSpPr txBox="1"/>
          <p:nvPr/>
        </p:nvSpPr>
        <p:spPr>
          <a:xfrm>
            <a:off x="313165" y="2419164"/>
            <a:ext cx="8369196" cy="4257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i="1" kern="0" dirty="0">
                <a:solidFill>
                  <a:srgbClr val="00206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 Меня  глубоко волнует вопрос, как помочь учащимся стать грамотными, как усвоить написание непроверяемых слов, традиционно именуемых в школьной практике «словарными». Каждый из нас накапливает собственный теоретический и практический опыт, придумывает свои оригинальные решения путем освоения современных образовательных технологий.</a:t>
            </a:r>
            <a:endParaRPr lang="ru-RU" sz="1600" i="1" dirty="0">
              <a:solidFill>
                <a:srgbClr val="002060"/>
              </a:solidFill>
              <a:effectLst/>
              <a:latin typeface="+mj-lt"/>
            </a:endParaRPr>
          </a:p>
          <a:p>
            <a:pPr algn="l"/>
            <a:r>
              <a:rPr lang="ru-RU" sz="1600" i="1" dirty="0">
                <a:solidFill>
                  <a:srgbClr val="002060"/>
                </a:solidFill>
                <a:effectLst/>
                <a:latin typeface="+mj-lt"/>
              </a:rPr>
              <a:t>   Можно ли процесс изучения словарных слов сделать интересным и лёгким для запоминания?</a:t>
            </a:r>
          </a:p>
          <a:p>
            <a:pPr algn="l"/>
            <a:r>
              <a:rPr lang="ru-RU" sz="1600" b="0" i="1" dirty="0">
                <a:solidFill>
                  <a:srgbClr val="002060"/>
                </a:solidFill>
                <a:effectLst/>
                <a:latin typeface="+mj-lt"/>
              </a:rPr>
              <a:t>    Сделать процесс усвоения слов с непроверяемыми написаниями более эффективным - задача сложная и трудоёмкая, требующая от современного учителя большой творческой работы. Ведь когда ученики научатся чувствовать слова, понимать, почему так, а не по-другому пишут, тогда и придёт желание «погрузиться» в язык. Через постижение красоты языка, его богатства, неисчерпаемых возможностей ученики придут к грамотной устной и письменной речи.</a:t>
            </a:r>
            <a:endParaRPr lang="ru-RU" sz="1600" i="1" dirty="0">
              <a:solidFill>
                <a:srgbClr val="002060"/>
              </a:solidFill>
              <a:effectLst/>
              <a:latin typeface="+mj-lt"/>
            </a:endParaRPr>
          </a:p>
          <a:p>
            <a:pPr algn="l"/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 </a:t>
            </a:r>
            <a:endParaRPr lang="ru-RU" sz="2000" b="1" i="0" dirty="0">
              <a:solidFill>
                <a:srgbClr val="333333"/>
              </a:solidFill>
              <a:effectLst/>
              <a:latin typeface="Helvetica Neue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51E3B0-8FD3-8672-320C-775F4B824A5F}"/>
              </a:ext>
            </a:extLst>
          </p:cNvPr>
          <p:cNvSpPr txBox="1"/>
          <p:nvPr/>
        </p:nvSpPr>
        <p:spPr>
          <a:xfrm>
            <a:off x="1079619" y="5690865"/>
            <a:ext cx="757365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C00000"/>
                </a:solidFill>
              </a:rPr>
              <a:t>«Словарная работа – это не эпизод в работе учителя, а систематическая, хорошо организованная, педагогически целесообразно построенная работа, связанная со всеми разделами курса русского языка»</a:t>
            </a:r>
          </a:p>
          <a:p>
            <a:pPr algn="just"/>
            <a:r>
              <a:rPr lang="ru-RU" sz="1600" dirty="0">
                <a:solidFill>
                  <a:srgbClr val="C00000"/>
                </a:solidFill>
              </a:rPr>
              <a:t>                                                                                            А.В. Текучев</a:t>
            </a:r>
          </a:p>
        </p:txBody>
      </p:sp>
    </p:spTree>
    <p:extLst>
      <p:ext uri="{BB962C8B-B14F-4D97-AF65-F5344CB8AC3E}">
        <p14:creationId xmlns:p14="http://schemas.microsoft.com/office/powerpoint/2010/main" val="731240718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821</Words>
  <Application>Microsoft Office PowerPoint</Application>
  <PresentationFormat>Экран (4:3)</PresentationFormat>
  <Paragraphs>138</Paragraphs>
  <Slides>22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Helvetica Neue</vt:lpstr>
      <vt:lpstr>Monotype Corsiva</vt:lpstr>
      <vt:lpstr>OpenSans</vt:lpstr>
      <vt:lpstr>Times New Roman</vt:lpstr>
      <vt:lpstr>Times New Roman</vt:lpstr>
      <vt:lpstr>YS Text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Курение вредит вашему здоровью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Приоритетные современные педагогические технологии:</vt:lpstr>
      <vt:lpstr>Презентация PowerPoint</vt:lpstr>
      <vt:lpstr>Презентация PowerPoint</vt:lpstr>
      <vt:lpstr>Приём «Синквейн»</vt:lpstr>
      <vt:lpstr>Прием </vt:lpstr>
      <vt:lpstr>Презентация PowerPoint</vt:lpstr>
      <vt:lpstr>Презентация PowerPoint</vt:lpstr>
      <vt:lpstr>Презентация PowerPoint</vt:lpstr>
      <vt:lpstr>Азбуку  берем в библиотеке. Библиотека- хранилище книг. в г д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119</cp:revision>
  <dcterms:created xsi:type="dcterms:W3CDTF">2014-03-02T13:33:05Z</dcterms:created>
  <dcterms:modified xsi:type="dcterms:W3CDTF">2024-02-12T18:13:24Z</dcterms:modified>
</cp:coreProperties>
</file>