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24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1782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Rectangle 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74763" y="1092200"/>
            <a:ext cx="4791075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9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1136650" y="5408613"/>
            <a:ext cx="5070475" cy="435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0451818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5100" cy="3933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7163" cy="3929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7163" cy="3929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7163" cy="3929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5100" cy="3933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5100" cy="3933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5100" cy="39338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3512" cy="3932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3512" cy="3932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3512" cy="3932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3512" cy="3932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2513" y="1092200"/>
            <a:ext cx="5243512" cy="39322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54100" y="1092200"/>
            <a:ext cx="5238750" cy="39306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36650" y="5408613"/>
            <a:ext cx="5072063" cy="4359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3544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991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53300" y="117475"/>
            <a:ext cx="2203450" cy="7086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117475"/>
            <a:ext cx="6459537" cy="7086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6523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039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0136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60714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275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6513" y="2101850"/>
            <a:ext cx="422275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311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6344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970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0787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77819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511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12054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1486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9788" y="581025"/>
            <a:ext cx="2149475" cy="6273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81025"/>
            <a:ext cx="6296025" cy="6273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5630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862179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89025" y="2224088"/>
            <a:ext cx="4157663" cy="497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9088" y="2224088"/>
            <a:ext cx="4157662" cy="4979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175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1341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482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0022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377670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28959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117475"/>
            <a:ext cx="8597900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89025" y="2224088"/>
            <a:ext cx="8467725" cy="497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7500" y="6251575"/>
            <a:ext cx="1968500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2pPr>
      <a:lvl3pPr marL="1143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3pPr>
      <a:lvl4pPr marL="1600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4pPr>
      <a:lvl5pPr marL="20574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5pPr>
      <a:lvl6pPr marL="25146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6pPr>
      <a:lvl7pPr marL="29718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7pPr>
      <a:lvl8pPr marL="3429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8pPr>
      <a:lvl9pPr marL="3886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 b="1" i="1">
          <a:solidFill>
            <a:srgbClr val="E6E6E6"/>
          </a:solidFill>
          <a:latin typeface="Arial" charset="0"/>
          <a:ea typeface="SimSun" charset="0"/>
          <a:cs typeface="SimSun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E6E6E6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E6E6E6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E6E6E6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99CCFF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FF"/>
            </a:gs>
            <a:gs pos="100000">
              <a:srgbClr val="7DA647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581025"/>
            <a:ext cx="859790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1363" y="2101850"/>
            <a:ext cx="85979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01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2838" y="4829175"/>
            <a:ext cx="2616200" cy="254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2pPr>
      <a:lvl3pPr marL="11430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3pPr>
      <a:lvl4pPr marL="16002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4pPr>
      <a:lvl5pPr marL="20574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5pPr>
      <a:lvl6pPr marL="25146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6pPr>
      <a:lvl7pPr marL="29718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7pPr>
      <a:lvl8pPr marL="34290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8pPr>
      <a:lvl9pPr marL="3886200" indent="-228600" algn="ctr" defTabSz="449263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DA647"/>
          </a:solidFill>
          <a:effectDag name="">
            <a:cont type="tree" name="">
              <a:effect ref="fillLine"/>
              <a:outerShdw dist="38100" dir="13500000" algn="br">
                <a:srgbClr val="D0F99A"/>
              </a:outerShdw>
            </a:cont>
            <a:cont type="tree" name="">
              <a:effect ref="fillLine"/>
              <a:outerShdw dist="38100" dir="2700000" algn="tl">
                <a:srgbClr val="4B632A"/>
              </a:outerShdw>
            </a:cont>
            <a:effect ref="fillLine"/>
          </a:effectDag>
          <a:latin typeface="Tahoma" pitchFamily="32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lnSpc>
          <a:spcPct val="95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198A8A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5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198A8A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198A8A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198A8A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47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file:///F:/&#1053;&#1086;&#1074;&#1072;&#1103;%20&#1087;&#1072;&#1087;&#1082;&#1072;/&#1048;&#1079;&#1086;&#1073;&#1088;&#1072;&#1078;&#1077;&#1085;&#1080;&#1077;%20102.jp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78.jp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file:///F:/&#1053;&#1086;&#1074;&#1072;&#1103;%20&#1087;&#1072;&#1087;&#1082;&#1072;/&#1048;&#1079;&#1086;&#1073;&#1088;&#1072;&#1078;&#1077;&#1085;&#1080;&#1077;%20035.jpg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73.jp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file:///F:/&#1053;&#1086;&#1074;&#1072;&#1103;%20&#1087;&#1072;&#1087;&#1082;&#1072;/&#1048;&#1079;&#1086;&#1073;&#1088;&#1072;&#1078;&#1077;&#1085;&#1080;&#1077;%20077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10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file:///F:/&#1092;&#1086;&#1090;&#1086;/&#1048;&#1079;&#1086;&#1073;&#1088;&#1072;&#1078;&#1077;&#1085;&#1080;&#1077;%20061.jpg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jpeg"/><Relationship Id="rId5" Type="http://schemas.openxmlformats.org/officeDocument/2006/relationships/image" Target="file:///F:/&#1053;&#1086;&#1074;&#1072;&#1103;%20&#1087;&#1072;&#1087;&#1082;&#1072;/&#1048;&#1079;&#1086;&#1073;&#1088;&#1072;&#1078;&#1077;&#1085;&#1080;&#1077;%20041.jpg" TargetMode="External"/><Relationship Id="rId4" Type="http://schemas.openxmlformats.org/officeDocument/2006/relationships/image" Target="file:///F:/&#1053;&#1086;&#1074;&#1072;&#1103;%20&#1087;&#1072;&#1087;&#1082;&#1072;/&#1048;&#1079;&#1086;&#1073;&#1088;&#1072;&#1078;&#1077;&#1085;&#1080;&#1077;%2002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98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F:/&#1053;&#1086;&#1074;&#1072;&#1103;%20&#1087;&#1072;&#1087;&#1082;&#1072;/&#1048;&#1079;&#1086;&#1073;&#1088;&#1072;&#1078;&#1077;&#1085;&#1080;&#1077;%20011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file:///F:/&#1053;&#1086;&#1074;&#1072;&#1103;%20&#1087;&#1072;&#1087;&#1082;&#1072;/&#1048;&#1079;&#1086;&#1073;&#1088;&#1072;&#1078;&#1077;&#1085;&#1080;&#1077;%20024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741363" y="246063"/>
            <a:ext cx="860742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en-US" sz="4400" b="1" i="1">
                <a:latin typeface="Tahoma" pitchFamily="32" charset="0"/>
                <a:cs typeface="Lucida Sans Unicode" charset="0"/>
              </a:rPr>
              <a:t>Совместное сотрудничество </a:t>
            </a:r>
            <a:br>
              <a:rPr lang="en-US" sz="4400" b="1" i="1">
                <a:latin typeface="Tahoma" pitchFamily="32" charset="0"/>
                <a:cs typeface="Lucida Sans Unicode" charset="0"/>
              </a:rPr>
            </a:br>
            <a:r>
              <a:rPr lang="en-US" sz="4400" b="1" i="1">
                <a:latin typeface="Tahoma" pitchFamily="32" charset="0"/>
                <a:cs typeface="Lucida Sans Unicode" charset="0"/>
              </a:rPr>
              <a:t>взрослых и детей</a:t>
            </a:r>
            <a:br>
              <a:rPr lang="en-US" sz="4400" b="1" i="1">
                <a:latin typeface="Tahoma" pitchFamily="32" charset="0"/>
                <a:cs typeface="Lucida Sans Unicode" charset="0"/>
              </a:rPr>
            </a:br>
            <a:r>
              <a:rPr lang="en-US" sz="4400" b="1" i="1">
                <a:latin typeface="Tahoma" pitchFamily="32" charset="0"/>
                <a:cs typeface="Lucida Sans Unicode" charset="0"/>
              </a:rPr>
              <a:t> в работе над проектом.</a:t>
            </a: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82650" y="4351338"/>
            <a:ext cx="8477250" cy="326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 anchor="ctr"/>
          <a:lstStyle>
            <a:lvl1pPr marL="342900" indent="-334963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95000"/>
              </a:lnSpc>
              <a:buClrTx/>
              <a:buFontTx/>
              <a:buNone/>
            </a:pPr>
            <a:endParaRPr lang="en-US" sz="3200" dirty="0">
              <a:solidFill>
                <a:srgbClr val="008080"/>
              </a:solidFill>
              <a:latin typeface="Times New Roman" pitchFamily="16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</a:pP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Рустамова </a:t>
            </a:r>
          </a:p>
          <a:p>
            <a:pPr algn="ctr">
              <a:lnSpc>
                <a:spcPct val="95000"/>
              </a:lnSpc>
              <a:buClrTx/>
              <a:buFontTx/>
              <a:buNone/>
            </a:pPr>
            <a:r>
              <a:rPr lang="en-US" sz="3200" dirty="0" err="1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Валентина</a:t>
            </a: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 </a:t>
            </a:r>
            <a:r>
              <a:rPr lang="en-US" sz="3200" dirty="0" err="1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Валерьевна</a:t>
            </a: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,</a:t>
            </a:r>
          </a:p>
          <a:p>
            <a:pPr algn="ctr">
              <a:lnSpc>
                <a:spcPct val="95000"/>
              </a:lnSpc>
              <a:buClrTx/>
              <a:buFontTx/>
              <a:buNone/>
            </a:pPr>
            <a:r>
              <a:rPr lang="en-US" sz="3200" dirty="0" err="1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учитель</a:t>
            </a: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 </a:t>
            </a:r>
            <a:r>
              <a:rPr lang="en-US" sz="3200" dirty="0" err="1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начальных</a:t>
            </a: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 </a:t>
            </a:r>
            <a:r>
              <a:rPr lang="en-US" sz="3200" dirty="0" err="1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классов</a:t>
            </a:r>
            <a:endParaRPr lang="en-US" sz="3200" dirty="0">
              <a:solidFill>
                <a:srgbClr val="008080"/>
              </a:solidFill>
              <a:latin typeface="Times New Roman" pitchFamily="16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</a:pPr>
            <a:r>
              <a:rPr lang="en-US" sz="3200" dirty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МАОУ НОШ № </a:t>
            </a:r>
            <a:r>
              <a:rPr lang="ru-RU" sz="3200" dirty="0" smtClean="0">
                <a:solidFill>
                  <a:srgbClr val="008080"/>
                </a:solidFill>
                <a:latin typeface="Times New Roman" pitchFamily="16" charset="0"/>
                <a:cs typeface="Lucida Sans Unicode" charset="0"/>
              </a:rPr>
              <a:t>1</a:t>
            </a:r>
            <a:endParaRPr lang="en-US" sz="3200" dirty="0">
              <a:solidFill>
                <a:srgbClr val="008080"/>
              </a:solidFill>
              <a:latin typeface="Times New Roman" pitchFamily="16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</a:pPr>
            <a:endParaRPr lang="en-US" sz="3200" dirty="0">
              <a:solidFill>
                <a:srgbClr val="008080"/>
              </a:solidFill>
              <a:latin typeface="Times New Roman" pitchFamily="16" charset="0"/>
              <a:cs typeface="Lucida Sans Unicode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</a:pPr>
            <a:endParaRPr lang="en-US" sz="3200" dirty="0">
              <a:solidFill>
                <a:srgbClr val="008080"/>
              </a:solidFill>
              <a:latin typeface="Times New Roman" pitchFamily="16" charset="0"/>
              <a:cs typeface="Lucida Sans Unicode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741363" y="241300"/>
            <a:ext cx="8604250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Проектная деятельность использует педагогические технологии: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79500" y="2519363"/>
            <a:ext cx="8264525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655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</a:t>
            </a:r>
            <a:r>
              <a:rPr lang="ru-RU" sz="3200" b="1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педагогика сотрудничества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              проектная методика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              коллективная работа в группах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              индивидуализация обучения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              личностный подход 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</a:t>
            </a:r>
            <a:r>
              <a:rPr lang="ru-RU" sz="3200" b="1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системно- деятельный подход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42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Этапы проектной деятельности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15900" y="1979613"/>
            <a:ext cx="8604250" cy="475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655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439863" y="2212975"/>
            <a:ext cx="8280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buClrTx/>
              <a:buFontTx/>
              <a:buNone/>
            </a:pPr>
            <a:r>
              <a:rPr lang="ru-RU" b="1">
                <a:solidFill>
                  <a:srgbClr val="000000"/>
                </a:solidFill>
                <a:cs typeface="Lucida Sans Unicode" charset="0"/>
              </a:rPr>
              <a:t>-</a:t>
            </a:r>
            <a:r>
              <a:rPr lang="ru-RU">
                <a:solidFill>
                  <a:srgbClr val="000000"/>
                </a:solidFill>
                <a:cs typeface="Lucida Sans Unicode" charset="0"/>
              </a:rPr>
              <a:t> </a:t>
            </a: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выбор темы проекта; </a:t>
            </a:r>
          </a:p>
          <a:p>
            <a:pPr>
              <a:buClrTx/>
              <a:buFontTx/>
              <a:buNone/>
            </a:pP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- выдвижение первоначальных идей; </a:t>
            </a:r>
          </a:p>
          <a:p>
            <a:pPr>
              <a:buClrTx/>
              <a:buFontTx/>
              <a:buNone/>
            </a:pP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- выбор лучшей идеи; </a:t>
            </a:r>
          </a:p>
          <a:p>
            <a:pPr>
              <a:buClrTx/>
              <a:buFontTx/>
              <a:buNone/>
            </a:pP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- планирование проектной    деятельности; </a:t>
            </a:r>
          </a:p>
          <a:p>
            <a:pPr>
              <a:buClrTx/>
              <a:buFontTx/>
              <a:buNone/>
            </a:pP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- оценка и самооценка проекта; </a:t>
            </a:r>
          </a:p>
          <a:p>
            <a:pPr>
              <a:buClrTx/>
              <a:buFontTx/>
              <a:buNone/>
            </a:pPr>
            <a:r>
              <a:rPr lang="ru-RU" sz="36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- презентация проекта.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42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Памятка начинающему исследователю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20725" y="2051050"/>
            <a:ext cx="86248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38138" indent="-338138"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Выбери тему исследования.</a:t>
            </a:r>
          </a:p>
          <a:p>
            <a:pPr>
              <a:lnSpc>
                <a:spcPct val="95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Подумай, на какие вопросы по этой теме ты бы хотел найти ответы. </a:t>
            </a:r>
          </a:p>
          <a:p>
            <a:pPr>
              <a:lnSpc>
                <a:spcPct val="100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t>Продумай варианты своих ответов на поставленные вопросы. </a:t>
            </a:r>
          </a:p>
          <a:p>
            <a:pPr>
              <a:lnSpc>
                <a:spcPct val="100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t>Реши, где ты будешь искать ответы на поставленные вопросы. </a:t>
            </a:r>
          </a:p>
          <a:p>
            <a:pPr>
              <a:lnSpc>
                <a:spcPct val="100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t>Поработай с источниками информации, найди ответы на свои вопросы. </a:t>
            </a:r>
          </a:p>
          <a:p>
            <a:pPr>
              <a:lnSpc>
                <a:spcPct val="100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t>Сделай выводы. </a:t>
            </a:r>
          </a:p>
          <a:p>
            <a:pPr>
              <a:lnSpc>
                <a:spcPct val="100000"/>
              </a:lnSpc>
              <a:spcAft>
                <a:spcPts val="1425"/>
              </a:spcAft>
              <a:buSzPct val="45000"/>
              <a:buFont typeface="Wingdings" charset="2"/>
              <a:buChar char=""/>
            </a:pPr>
            <a:r>
              <a:rPr lang="ru-RU" b="1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t>Оформи результаты своей работы.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741363" y="625475"/>
            <a:ext cx="860425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Памятка для родителей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41363" y="2101850"/>
            <a:ext cx="8604250" cy="494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075" y="1814513"/>
            <a:ext cx="882015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8876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2662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149850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149850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741363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8437" name="Picture 5" descr="file:///F:/Новая папка/Изображение 047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9950" y="720725"/>
            <a:ext cx="4859338" cy="431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8" name="Picture 6" descr="file:///F:/Новая папка/Изображение 102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519363"/>
            <a:ext cx="4859337" cy="450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4050" y="539750"/>
            <a:ext cx="5140325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338" y="2411413"/>
            <a:ext cx="5473700" cy="482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16489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2662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41363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149850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149850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592388" y="2124075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486" name="Picture 6" descr="file:///F:/Новая папка/Изображение 078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4475"/>
            <a:ext cx="5040312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7" name="Picture 7" descr="file:///F:/Новая папка/Изображение 035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9588" y="2700338"/>
            <a:ext cx="5219700" cy="450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250825"/>
            <a:ext cx="5329238" cy="554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613" y="2700338"/>
            <a:ext cx="5329237" cy="454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64254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2662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41363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149850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149850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41363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2534" name="Picture 6" descr="file:///F:/Новая папка/Изображение 073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619250"/>
            <a:ext cx="4319587" cy="414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5" name="Picture 7" descr="file:///F:/Новая папка/Изображение 077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725" y="900113"/>
            <a:ext cx="3959225" cy="630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613" y="900113"/>
            <a:ext cx="545147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63" y="900113"/>
            <a:ext cx="4248150" cy="633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741363" y="714375"/>
            <a:ext cx="8605837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41363" y="2101850"/>
            <a:ext cx="8605837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0363"/>
            <a:ext cx="8969375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2662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en-US" sz="4400">
                <a:solidFill>
                  <a:srgbClr val="5C8526"/>
                </a:solidFill>
                <a:latin typeface="Tahoma" pitchFamily="32" charset="0"/>
                <a:cs typeface="Lucida Sans Unicode" charset="0"/>
              </a:rPr>
              <a:t>Долгосрочная цель</a:t>
            </a: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089025" y="2224088"/>
            <a:ext cx="847725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423863" indent="-319088"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23863" algn="l"/>
                <a:tab pos="871538" algn="l"/>
                <a:tab pos="1320800" algn="l"/>
                <a:tab pos="1770063" algn="l"/>
                <a:tab pos="2219325" algn="l"/>
                <a:tab pos="2668588" algn="l"/>
                <a:tab pos="3117850" algn="l"/>
                <a:tab pos="3567113" algn="l"/>
                <a:tab pos="4016375" algn="l"/>
                <a:tab pos="4465638" algn="l"/>
                <a:tab pos="4914900" algn="l"/>
                <a:tab pos="5364163" algn="l"/>
                <a:tab pos="5813425" algn="l"/>
                <a:tab pos="6262688" algn="l"/>
                <a:tab pos="6711950" algn="l"/>
                <a:tab pos="7161213" algn="l"/>
                <a:tab pos="7610475" algn="l"/>
                <a:tab pos="8059738" algn="l"/>
                <a:tab pos="8509000" algn="l"/>
                <a:tab pos="8958263" algn="l"/>
                <a:tab pos="9407525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>
                <a:srgbClr val="7DA647"/>
              </a:buClr>
              <a:buFont typeface="Wingdings" charset="2"/>
              <a:buChar char=""/>
            </a:pPr>
            <a:r>
              <a:rPr lang="en-US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Обозначьте желаемую цель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>
                <a:srgbClr val="7DA647"/>
              </a:buClr>
              <a:buFont typeface="Wingdings" charset="2"/>
              <a:buChar char=""/>
            </a:pPr>
            <a:r>
              <a:rPr lang="en-US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Опишите цель более детально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41363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149850" y="2101850"/>
            <a:ext cx="4197350" cy="226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149850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741363" y="4586288"/>
            <a:ext cx="41973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3559" name="Picture 7" descr="file:///F:/Новая папка/Изображение 010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539750"/>
            <a:ext cx="9180513" cy="630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755650"/>
            <a:ext cx="8929687" cy="619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741363" y="627063"/>
            <a:ext cx="86074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en-US" sz="4400">
                <a:latin typeface="Tahoma" pitchFamily="32" charset="0"/>
                <a:cs typeface="Lucida Sans Unicode" charset="0"/>
              </a:rPr>
              <a:t>СПАСИБО ЗА ВНИМАНИЕ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062038" y="7019925"/>
            <a:ext cx="84772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431801" y="323453"/>
            <a:ext cx="8916988" cy="690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741363" y="323453"/>
            <a:ext cx="8607425" cy="690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8" y="852488"/>
            <a:ext cx="9250362" cy="585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User\Рабочий стол\фотопроекты\7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92" y="1403573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Documents and Settings\User\Рабочий стол\фотопроекты\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92" y="1406767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C:\Documents and Settings\User\Рабочий стол\фотопроекты\7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2" y="3779837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3370" y="179437"/>
            <a:ext cx="8597900" cy="1352550"/>
          </a:xfrm>
        </p:spPr>
        <p:txBody>
          <a:bodyPr/>
          <a:lstStyle/>
          <a:p>
            <a:r>
              <a:rPr lang="ru-RU" sz="3000" dirty="0" smtClean="0"/>
              <a:t>Знакомство с производством мягкой игрушки «Мякиши»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xmlns="" val="33159452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841" y="323453"/>
            <a:ext cx="4104456" cy="1110580"/>
          </a:xfrm>
        </p:spPr>
        <p:txBody>
          <a:bodyPr/>
          <a:lstStyle/>
          <a:p>
            <a:r>
              <a:rPr lang="ru-RU" sz="3000" dirty="0" smtClean="0"/>
              <a:t>Мы в музее пожарной охраны</a:t>
            </a:r>
            <a:endParaRPr lang="ru-RU" sz="3000" dirty="0"/>
          </a:p>
        </p:txBody>
      </p:sp>
      <p:pic>
        <p:nvPicPr>
          <p:cNvPr id="1026" name="Picture 2" descr="C:\Documents and Settings\User\Рабочий стол\фотопроекты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6296" y="1115541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фотопроекты\8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784" y="3707829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2433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824" y="179437"/>
            <a:ext cx="8597900" cy="1352550"/>
          </a:xfrm>
        </p:spPr>
        <p:txBody>
          <a:bodyPr/>
          <a:lstStyle/>
          <a:p>
            <a:r>
              <a:rPr lang="ru-RU" sz="3000" dirty="0" smtClean="0"/>
              <a:t>Теперь мы знаем как делают бумагу!</a:t>
            </a:r>
            <a:endParaRPr lang="ru-RU" sz="3000" dirty="0"/>
          </a:p>
        </p:txBody>
      </p:sp>
      <p:pic>
        <p:nvPicPr>
          <p:cNvPr id="2050" name="Picture 2" descr="C:\Documents and Settings\User\Рабочий стол\фотопроекты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76" y="3779837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фотопроекты\9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304" y="1115541"/>
            <a:ext cx="4876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8863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824" y="323453"/>
            <a:ext cx="8597900" cy="1352550"/>
          </a:xfrm>
        </p:spPr>
        <p:txBody>
          <a:bodyPr/>
          <a:lstStyle/>
          <a:p>
            <a:r>
              <a:rPr lang="ru-RU" sz="4000" dirty="0" smtClean="0"/>
              <a:t>«Олимп»-любимое место отдыха</a:t>
            </a:r>
            <a:endParaRPr lang="ru-RU" sz="4000" dirty="0"/>
          </a:p>
        </p:txBody>
      </p:sp>
      <p:pic>
        <p:nvPicPr>
          <p:cNvPr id="1030" name="Picture 6" descr="C:\Documents and Settings\User\Рабочий стол\фотопроекты\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768" y="3923853"/>
            <a:ext cx="470452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User\Рабочий стол\фотопроекты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2" y="1979637"/>
            <a:ext cx="470452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468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кафе «Любимая чашка» мы частые гости</a:t>
            </a:r>
            <a:endParaRPr lang="ru-RU" dirty="0"/>
          </a:p>
        </p:txBody>
      </p:sp>
      <p:pic>
        <p:nvPicPr>
          <p:cNvPr id="1026" name="Picture 2" descr="C:\Documents and Settings\User\Рабочий стол\фотопроекты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7944" y="2204229"/>
            <a:ext cx="6552728" cy="491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6274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6" name="Picture 2" descr="C:\Documents and Settings\User\Рабочий стол\фотопроекты\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9912" y="1979637"/>
            <a:ext cx="7128792" cy="534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628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5837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41363" y="2101850"/>
            <a:ext cx="4198937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149850" y="2101850"/>
            <a:ext cx="4198938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149850" y="4587875"/>
            <a:ext cx="4198938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741363" y="4587875"/>
            <a:ext cx="4198937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263" y="611188"/>
            <a:ext cx="6840537" cy="469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6713" y="3419475"/>
            <a:ext cx="5616575" cy="381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5837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741363" y="2101850"/>
            <a:ext cx="4198937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149850" y="2101850"/>
            <a:ext cx="4198938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149850" y="4587875"/>
            <a:ext cx="4198938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41363" y="4587875"/>
            <a:ext cx="4198937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63" y="539750"/>
            <a:ext cx="9180512" cy="630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149850" y="2101850"/>
            <a:ext cx="4198938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8194" name="Picture 2" descr="file:///F:/фото/Изображение 061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23850"/>
            <a:ext cx="4859338" cy="347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 descr="file:///F:/Новая папка/Изображение 028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9450" y="1439863"/>
            <a:ext cx="3779838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 descr="file:///F:/Новая папка/Изображение 041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240088"/>
            <a:ext cx="485933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323850"/>
            <a:ext cx="5040313" cy="377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525" y="3349625"/>
            <a:ext cx="5040313" cy="377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476375"/>
            <a:ext cx="424815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5837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Что такое «проект»?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720725" y="2160588"/>
            <a:ext cx="4103688" cy="514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4963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Times New Roman" pitchFamily="16" charset="0"/>
                <a:cs typeface="Lucida Sans Unicode" charset="0"/>
              </a:rPr>
              <a:t>Проект- это комплекс взаимосвязанных действий, предпринимаемых для достижения определённой цели в течение заданного периода в рамках имеющихся возможностей.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149850" y="2101850"/>
            <a:ext cx="4198938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4963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149850" y="2101850"/>
            <a:ext cx="4198938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9221" name="Picture 5" descr="file:///F:/Новая папка/Изображение 098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160588"/>
            <a:ext cx="3959225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2975" y="1763713"/>
            <a:ext cx="4895850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720725" y="720725"/>
            <a:ext cx="8640763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2800">
                <a:latin typeface="Tahoma" pitchFamily="32" charset="0"/>
                <a:cs typeface="Lucida Sans Unicode" charset="0"/>
              </a:rPr>
              <a:t>Основные признаки отличия </a:t>
            </a:r>
            <a:br>
              <a:rPr lang="ru-RU" sz="2800">
                <a:latin typeface="Tahoma" pitchFamily="32" charset="0"/>
                <a:cs typeface="Lucida Sans Unicode" charset="0"/>
              </a:rPr>
            </a:br>
            <a:r>
              <a:rPr lang="ru-RU" sz="2800" u="sng">
                <a:latin typeface="Tahoma" pitchFamily="32" charset="0"/>
                <a:cs typeface="Lucida Sans Unicode" charset="0"/>
              </a:rPr>
              <a:t>проектной деятельности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260475" y="1800225"/>
            <a:ext cx="8099425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3655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0000"/>
              </a:lnSpc>
              <a:spcBef>
                <a:spcPts val="700"/>
              </a:spcBef>
              <a:buClrTx/>
              <a:buFontTx/>
              <a:buNone/>
            </a:pP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750"/>
              </a:spcBef>
              <a:buClr>
                <a:srgbClr val="CC9900"/>
              </a:buClr>
              <a:buFont typeface="Symbol" pitchFamily="16" charset="2"/>
              <a:buChar char=""/>
            </a:pP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направленность на достижение конкретных целей;</a:t>
            </a:r>
            <a:r>
              <a:rPr lang="ru-RU" sz="3200">
                <a:solidFill>
                  <a:srgbClr val="000000"/>
                </a:solidFill>
                <a:cs typeface="Lucida Sans Unicode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CC9900"/>
              </a:buClr>
              <a:buFont typeface="Symbol" pitchFamily="16" charset="2"/>
              <a:buChar char=""/>
            </a:pP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координированное выполнение взаимосвязанных действий;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CC9900"/>
              </a:buClr>
              <a:buFont typeface="Symbol" pitchFamily="16" charset="2"/>
              <a:buChar char=""/>
            </a:pP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ограниченная протяженность во времени </a:t>
            </a:r>
            <a:br>
              <a:rPr lang="ru-RU" sz="2800">
                <a:solidFill>
                  <a:srgbClr val="000000"/>
                </a:solidFill>
                <a:cs typeface="Lucida Sans Unicode" charset="0"/>
              </a:rPr>
            </a:b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с определенным началом и концом;</a:t>
            </a:r>
          </a:p>
          <a:p>
            <a:pPr>
              <a:lnSpc>
                <a:spcPct val="90000"/>
              </a:lnSpc>
              <a:spcBef>
                <a:spcPts val="700"/>
              </a:spcBef>
              <a:buClr>
                <a:srgbClr val="CC9900"/>
              </a:buClr>
              <a:buFont typeface="Symbol" pitchFamily="16" charset="2"/>
              <a:buChar char=""/>
            </a:pPr>
            <a:r>
              <a:rPr lang="ru-RU" sz="2800">
                <a:solidFill>
                  <a:srgbClr val="000000"/>
                </a:solidFill>
                <a:cs typeface="Lucida Sans Unicode" charset="0"/>
              </a:rPr>
              <a:t>в определенной степени неповторимость и уникальность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42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ru-RU" sz="2600">
                <a:solidFill>
                  <a:srgbClr val="94006B"/>
                </a:solidFill>
                <a:latin typeface="Calibri" pitchFamily="32" charset="0"/>
                <a:cs typeface="Lucida Sans Unicode" charset="0"/>
              </a:rPr>
              <a:t>Целью  над проектами в начальной школе является: развитие личности и создание основ творческого потенциала учащихся.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741363" y="2101850"/>
            <a:ext cx="4198937" cy="227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1267" name="Picture 3" descr="file:///F:/Новая папка/Изображение 011.jpg"/>
          <p:cNvPicPr>
            <a:picLocks noChangeAspect="1" noChangeArrowheads="1"/>
          </p:cNvPicPr>
          <p:nvPr/>
        </p:nvPicPr>
        <p:blipFill>
          <a:blip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160588"/>
            <a:ext cx="4319587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 descr="file:///F:/Новая папка/Изображение 024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9813" y="2700338"/>
            <a:ext cx="3059112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1979613"/>
            <a:ext cx="5400675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700338"/>
            <a:ext cx="4679950" cy="446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741363" y="581025"/>
            <a:ext cx="8604250" cy="103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 algn="ctr">
              <a:lnSpc>
                <a:spcPct val="101000"/>
              </a:lnSpc>
              <a:buClrTx/>
              <a:buFontTx/>
              <a:buNone/>
            </a:pPr>
            <a:r>
              <a:rPr lang="ru-RU" sz="4400">
                <a:latin typeface="Tahoma" pitchFamily="32" charset="0"/>
                <a:cs typeface="Lucida Sans Unicode" charset="0"/>
              </a:rPr>
              <a:t>Виды проектов</a:t>
            </a:r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260475" y="1619250"/>
            <a:ext cx="8085138" cy="485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0160" rIns="0" bIns="0"/>
          <a:lstStyle>
            <a:lvl1pPr marL="342900" indent="-336550"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1pPr>
            <a:lvl2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2pPr>
            <a:lvl3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3pPr>
            <a:lvl4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4pPr>
            <a:lvl5pPr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Arial" charset="0"/>
                <a:ea typeface="SimSun" charset="0"/>
                <a:cs typeface="SimSun" charset="0"/>
              </a:defRPr>
            </a:lvl9pPr>
          </a:lstStyle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2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</a:t>
            </a: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 исследовательские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творческие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ролевые ( игровые )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информационные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практико — ориентированные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коллективные</a:t>
            </a:r>
          </a:p>
          <a:p>
            <a:pPr>
              <a:lnSpc>
                <a:spcPct val="95000"/>
              </a:lnSpc>
              <a:spcAft>
                <a:spcPts val="1425"/>
              </a:spcAft>
              <a:buClrTx/>
              <a:buFontTx/>
              <a:buNone/>
            </a:pPr>
            <a:r>
              <a:rPr lang="ru-RU" sz="3600">
                <a:solidFill>
                  <a:srgbClr val="198A8A"/>
                </a:solidFill>
                <a:latin typeface="Times New Roman" pitchFamily="16" charset="0"/>
                <a:cs typeface="Lucida Sans Unicode" charset="0"/>
              </a:rPr>
              <a:t>- культурно — исторической тематики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SimSun"/>
        <a:cs typeface="SimSun"/>
      </a:majorFont>
      <a:minorFont>
        <a:latin typeface="Arial"/>
        <a:ea typeface="SimSun"/>
        <a:cs typeface="SimSu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Lucida Sans Unicode"/>
      </a:majorFont>
      <a:minorFont>
        <a:latin typeface="Times New Roman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34705</TotalTime>
  <Words>274</Words>
  <Application>Microsoft Office PowerPoint</Application>
  <PresentationFormat>Произвольный</PresentationFormat>
  <Paragraphs>58</Paragraphs>
  <Slides>28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Знакомство с производством мягкой игрушки «Мякиши»</vt:lpstr>
      <vt:lpstr>Мы в музее пожарной охраны</vt:lpstr>
      <vt:lpstr>Теперь мы знаем как делают бумагу!</vt:lpstr>
      <vt:lpstr>«Олимп»-любимое место отдыха</vt:lpstr>
      <vt:lpstr>В кафе «Любимая чашка» мы частые гости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Предложение стратегии</dc:title>
  <dc:description>Предложение пути развития и альтернатив, рекомендации по использованию той или другой стратегии</dc:description>
  <cp:lastModifiedBy>Виталий Рустамов</cp:lastModifiedBy>
  <cp:revision>28</cp:revision>
  <cp:lastPrinted>1601-01-01T00:00:00Z</cp:lastPrinted>
  <dcterms:created xsi:type="dcterms:W3CDTF">2011-04-06T10:08:36Z</dcterms:created>
  <dcterms:modified xsi:type="dcterms:W3CDTF">2024-02-12T17:41:53Z</dcterms:modified>
</cp:coreProperties>
</file>