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/>
        </p:nvSpPr>
        <p:spPr bwMode="gray">
          <a:xfrm>
            <a:off x="228600" y="1524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i="1">
                <a:solidFill>
                  <a:schemeClr val="bg1"/>
                </a:solidFill>
                <a:latin typeface="+mn-lt"/>
              </a:rPr>
              <a:t>LOGO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1066800"/>
            <a:ext cx="5943600" cy="942975"/>
          </a:xfrm>
        </p:spPr>
        <p:txBody>
          <a:bodyPr/>
          <a:lstStyle>
            <a:lvl1pPr algn="r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95600" y="1981200"/>
            <a:ext cx="5791200" cy="3048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8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81000" y="6400800"/>
            <a:ext cx="2133600" cy="244475"/>
          </a:xfr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89E2768-AE57-4681-90B6-870F8A790DCE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5638800" y="6400800"/>
            <a:ext cx="3135313" cy="244475"/>
          </a:xfrm>
        </p:spPr>
        <p:txBody>
          <a:bodyPr/>
          <a:lstStyle>
            <a:lvl1pPr>
              <a:defRPr sz="1200" b="1" i="1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505200" y="6400800"/>
            <a:ext cx="2133600" cy="244475"/>
          </a:xfr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A48CB08-2CB5-4878-BBCD-FF2C395EC3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F9041-157C-426B-A797-1E2866D603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28B95C-10B4-4FD4-8CE3-D07CAEEDDC0E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96075" y="457200"/>
            <a:ext cx="2028825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457200"/>
            <a:ext cx="5934075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427B06-3C70-4CD2-8D8D-839371E483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CE8030-83EF-4719-848F-D3E6E61E16FC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7086600" cy="487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676400" y="1295400"/>
            <a:ext cx="7048500" cy="50292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DDCB00-ED05-461A-B46D-1D6FEB878E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384B5F-884E-4665-84C4-D9286A88D2A9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709092-F123-4FE5-9855-49A8486623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B7CAD6-030F-4C56-ABC0-F3613BDC6D14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969BB-8CC4-4040-9D7B-5553714C70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DF315-04F1-4EEE-80FF-8059AA94F0AC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76400" y="1295400"/>
            <a:ext cx="344805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850" y="1295400"/>
            <a:ext cx="344805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BA3160-CFCD-4808-9B2F-4DF95A7006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EF1CB-2964-4D1C-A8DD-E4C0C4BAE50B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0B1E3-0B5A-4E10-A28E-8CA027C307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97FCA-376B-4790-8C07-5D12BFA9BA1C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B1B7B-0C23-4415-9579-5786E3506F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442BE-0780-4B19-9806-5EFD21F24692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48306-2601-4371-97DC-E49531DD7C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40C83-AAA6-462A-BB11-8301BCC55682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2940FE-C65E-4D26-A1E7-55FE87A3C5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A99A0B-A1A7-4631-8853-F20E6679A8A2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37E57-F98A-46E5-9578-2CB443ED38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756F1-D702-4662-B15B-9209BD0CDBE2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Object 10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1828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1676400" y="1295400"/>
            <a:ext cx="70485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6553200" y="65532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191000" y="6534150"/>
            <a:ext cx="838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b="0">
                <a:latin typeface="+mn-lt"/>
              </a:defRPr>
            </a:lvl1pPr>
          </a:lstStyle>
          <a:p>
            <a:pPr>
              <a:defRPr/>
            </a:pPr>
            <a:fld id="{2D21C458-CFD6-48EE-908D-9118833B3E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609600" y="457200"/>
            <a:ext cx="70866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81000" y="6534150"/>
            <a:ext cx="1905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000" b="0">
                <a:latin typeface="+mn-lt"/>
              </a:defRPr>
            </a:lvl1pPr>
          </a:lstStyle>
          <a:p>
            <a:pPr>
              <a:defRPr/>
            </a:pPr>
            <a:fld id="{04952E54-F460-403E-8B13-B97BBFD37555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0988" y="493713"/>
            <a:ext cx="8869362" cy="2371725"/>
          </a:xfrm>
        </p:spPr>
      </p:pic>
      <p:sp>
        <p:nvSpPr>
          <p:cNvPr id="2" name="Прямоугольник 1"/>
          <p:cNvSpPr/>
          <p:nvPr/>
        </p:nvSpPr>
        <p:spPr>
          <a:xfrm>
            <a:off x="5148064" y="2924945"/>
            <a:ext cx="374441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  <a:buClr>
                <a:srgbClr val="8B1111"/>
              </a:buClr>
            </a:pPr>
            <a:r>
              <a:rPr lang="ru-RU" sz="2000" b="1" i="1" kern="0" dirty="0" smtClean="0">
                <a:solidFill>
                  <a:srgbClr val="000000"/>
                </a:solidFill>
                <a:latin typeface="Arial"/>
              </a:rPr>
              <a:t>Работа подгоовлена учителем биологии </a:t>
            </a:r>
          </a:p>
          <a:p>
            <a:pPr lvl="0" eaLnBrk="0" hangingPunct="0">
              <a:spcBef>
                <a:spcPct val="20000"/>
              </a:spcBef>
              <a:buClr>
                <a:srgbClr val="8B1111"/>
              </a:buClr>
            </a:pPr>
            <a:r>
              <a:rPr lang="ru-RU" sz="2000" b="1" i="1" kern="0" dirty="0" smtClean="0">
                <a:solidFill>
                  <a:srgbClr val="000000"/>
                </a:solidFill>
                <a:latin typeface="Arial"/>
              </a:rPr>
              <a:t>Цихотской В.В.</a:t>
            </a:r>
          </a:p>
          <a:p>
            <a:pPr lvl="0" eaLnBrk="0" hangingPunct="0">
              <a:spcBef>
                <a:spcPct val="20000"/>
              </a:spcBef>
              <a:buClr>
                <a:srgbClr val="8B1111"/>
              </a:buClr>
            </a:pPr>
            <a:r>
              <a:rPr lang="ru-RU" sz="2000" b="1" i="1" kern="0" dirty="0" smtClean="0">
                <a:solidFill>
                  <a:srgbClr val="000000"/>
                </a:solidFill>
                <a:latin typeface="Arial"/>
              </a:rPr>
              <a:t>МБОУ  СОШ №1 г Кемь</a:t>
            </a:r>
            <a:endParaRPr lang="ru-RU" sz="2000" b="1" i="1" kern="0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 advTm="3641"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2500313" y="785813"/>
            <a:ext cx="48577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Сегодня данная наука имеет два направления:</a:t>
            </a:r>
          </a:p>
          <a:p>
            <a:pPr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архитектурно-строительная бионика</a:t>
            </a:r>
          </a:p>
          <a:p>
            <a:pPr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нейробионика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3" descr="C:\Documents and Settings\User\Рабочий стол\физика\981e569067bc65139cb3dfeb7174b91b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0763" y="2176463"/>
            <a:ext cx="5716587" cy="483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84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3714750" y="4500563"/>
            <a:ext cx="5429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Так например: стадион Птичье гнездо в Пекине</a:t>
            </a:r>
          </a:p>
        </p:txBody>
      </p:sp>
      <p:sp>
        <p:nvSpPr>
          <p:cNvPr id="13315" name="Прямоугольник 16"/>
          <p:cNvSpPr>
            <a:spLocks noChangeArrowheads="1"/>
          </p:cNvSpPr>
          <p:nvPr/>
        </p:nvSpPr>
        <p:spPr bwMode="auto">
          <a:xfrm>
            <a:off x="1857375" y="214313"/>
            <a:ext cx="4127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Архитектурно-строительная бионика</a:t>
            </a:r>
          </a:p>
        </p:txBody>
      </p:sp>
    </p:spTree>
  </p:cSld>
  <p:clrMapOvr>
    <a:masterClrMapping/>
  </p:clrMapOvr>
  <p:transition advTm="6375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2071688" y="785813"/>
            <a:ext cx="51435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Нейробионика - научное направление, изучающее возможность использования принципов строения и функционирования мозга с целью создания более совершенных технических устройств и технологических процессов. </a:t>
            </a:r>
          </a:p>
          <a:p>
            <a:endParaRPr lang="ru-RU"/>
          </a:p>
          <a:p>
            <a:endParaRPr lang="ru-RU"/>
          </a:p>
        </p:txBody>
      </p:sp>
      <p:pic>
        <p:nvPicPr>
          <p:cNvPr id="14339" name="Picture 3" descr="C:\Documents and Settings\User\Рабочий стол\физика\top10-bionic-parts-4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7638" y="2706688"/>
            <a:ext cx="5694362" cy="637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828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C:\Documents and Settings\User\Рабочий стол\физика\Future_GR_1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3225" y="214313"/>
            <a:ext cx="7470775" cy="427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14546" y="4714884"/>
            <a:ext cx="637476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Примеры бионики:</a:t>
            </a:r>
          </a:p>
        </p:txBody>
      </p:sp>
    </p:spTree>
  </p:cSld>
  <p:clrMapOvr>
    <a:masterClrMapping/>
  </p:clrMapOvr>
  <p:transition advTm="3563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1857375" y="2714625"/>
            <a:ext cx="5857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Принцип действия репейника был заимствован человеком для изготовления застёжек-липучек. </a:t>
            </a:r>
          </a:p>
        </p:txBody>
      </p:sp>
      <p:pic>
        <p:nvPicPr>
          <p:cNvPr id="16387" name="Picture 3" descr="C:\Documents and Settings\User\Рабочий стол\физика\lentakontsh25m25c440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9588" y="-6350"/>
            <a:ext cx="4297362" cy="271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C:\Documents and Settings\User\Рабочий стол\физика\im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0550" y="3565525"/>
            <a:ext cx="4749800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98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C:\Documents and Settings\User\Рабочий стол\физика\29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1625" y="3095625"/>
            <a:ext cx="3762375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 descr="C:\Documents and Settings\User\Рабочий стол\физика\886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9888" y="-6350"/>
            <a:ext cx="4584700" cy="326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1"/>
          <p:cNvSpPr txBox="1">
            <a:spLocks noChangeArrowheads="1"/>
          </p:cNvSpPr>
          <p:nvPr/>
        </p:nvSpPr>
        <p:spPr bwMode="auto">
          <a:xfrm>
            <a:off x="1785938" y="4429125"/>
            <a:ext cx="3571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Присоски были изобретены при изучении осьминогов</a:t>
            </a:r>
          </a:p>
        </p:txBody>
      </p:sp>
    </p:spTree>
  </p:cSld>
  <p:clrMapOvr>
    <a:masterClrMapping/>
  </p:clrMapOvr>
  <p:transition advTm="5125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C:\Documents and Settings\User\Рабочий стол\физика\sprawlita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6563" y="3346450"/>
            <a:ext cx="4157662" cy="351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 descr="C:\Documents and Settings\User\Рабочий стол\физика\american cockroach 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-6350"/>
            <a:ext cx="4938712" cy="310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2"/>
          <p:cNvSpPr txBox="1">
            <a:spLocks noChangeArrowheads="1"/>
          </p:cNvSpPr>
          <p:nvPr/>
        </p:nvSpPr>
        <p:spPr bwMode="auto">
          <a:xfrm>
            <a:off x="1785938" y="1214438"/>
            <a:ext cx="2143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Изучая опорно-двигательный аппарат животных и насекомых, </a:t>
            </a:r>
          </a:p>
        </p:txBody>
      </p:sp>
      <p:sp>
        <p:nvSpPr>
          <p:cNvPr id="18437" name="Прямоугольник 4"/>
          <p:cNvSpPr>
            <a:spLocks noChangeArrowheads="1"/>
          </p:cNvSpPr>
          <p:nvPr/>
        </p:nvSpPr>
        <p:spPr bwMode="auto">
          <a:xfrm>
            <a:off x="6215063" y="4357688"/>
            <a:ext cx="29289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конструкторы создают роботов, способных ловко передвигаться и выполнять целый ряд функций</a:t>
            </a:r>
          </a:p>
        </p:txBody>
      </p:sp>
    </p:spTree>
  </p:cSld>
  <p:clrMapOvr>
    <a:masterClrMapping/>
  </p:clrMapOvr>
  <p:transition advTm="900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C:\Documents and Settings\User\Рабочий стол\физика\859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9888" y="-6350"/>
            <a:ext cx="7510462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214546" y="4500570"/>
            <a:ext cx="6929454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35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современные технические средства и компьютерное моделирование помогают хоть немного разобраться в том, как устроен окружающий мир, и попытаться скопировать из него некоторые детали для собственных нужд.</a:t>
            </a:r>
          </a:p>
        </p:txBody>
      </p:sp>
    </p:spTree>
  </p:cSld>
  <p:clrMapOvr>
    <a:masterClrMapping/>
  </p:clrMapOvr>
  <p:transition advTm="13922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C:\Documents and Settings\User\Рабочий стол\физика\s_f5d4b28732aaecd6e0e99009cd38f0a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6988" y="1920875"/>
            <a:ext cx="5924550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437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C:\Documents and Settings\User\Рабочий стол\физика\artificial.intelligen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5688" y="0"/>
            <a:ext cx="4278312" cy="559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Прямоугольник 1"/>
          <p:cNvSpPr>
            <a:spLocks noChangeArrowheads="1"/>
          </p:cNvSpPr>
          <p:nvPr/>
        </p:nvSpPr>
        <p:spPr bwMode="auto">
          <a:xfrm>
            <a:off x="1143000" y="2500313"/>
            <a:ext cx="45720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БИОлогия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” и “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техНИКА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” 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прикладная наука о применении в технических устройствах и системах принципов, свойств, функций и структур живой природы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advTm="751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C:\Documents and Settings\User\Рабочий стол\физика\More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9713" y="-6350"/>
            <a:ext cx="63706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Прямоугольник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7025" y="622300"/>
            <a:ext cx="5834063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2235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Documents and Settings\User\Рабочий стол\физика\gnezdo_s_ptitsami.5998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4175" y="-6350"/>
            <a:ext cx="495617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428750" y="1714500"/>
            <a:ext cx="28575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Различают</a:t>
            </a:r>
          </a:p>
          <a:p>
            <a:pPr>
              <a:buFont typeface="Wingdings" pitchFamily="2" charset="2"/>
              <a:buChar char="ь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биологическую бионику - изучающую процессы, происходящие в биологических системах;</a:t>
            </a:r>
          </a:p>
          <a:p>
            <a:pPr>
              <a:buFont typeface="Wingdings" pitchFamily="2" charset="2"/>
              <a:buChar char="ь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теоретическую бионику - строящую математические модели этих процессов;</a:t>
            </a:r>
          </a:p>
          <a:p>
            <a:pPr>
              <a:buFont typeface="Wingdings" pitchFamily="2" charset="2"/>
              <a:buChar char="ь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техническую бионику - применяющую модели теоретической бионики для решения инженерных задач.</a:t>
            </a:r>
          </a:p>
        </p:txBody>
      </p:sp>
    </p:spTree>
  </p:cSld>
  <p:clrMapOvr>
    <a:masterClrMapping/>
  </p:clrMapOvr>
  <p:transition advTm="14672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C:\Documents and Settings\User\Рабочий стол\физика\43-we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9650" y="0"/>
            <a:ext cx="43243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1"/>
          <p:cNvSpPr txBox="1">
            <a:spLocks noChangeArrowheads="1"/>
          </p:cNvSpPr>
          <p:nvPr/>
        </p:nvSpPr>
        <p:spPr bwMode="auto">
          <a:xfrm>
            <a:off x="2643188" y="714375"/>
            <a:ext cx="4929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172" name="Прямоугольник 2"/>
          <p:cNvSpPr>
            <a:spLocks noChangeArrowheads="1"/>
          </p:cNvSpPr>
          <p:nvPr/>
        </p:nvSpPr>
        <p:spPr bwMode="auto">
          <a:xfrm>
            <a:off x="2000250" y="1857375"/>
            <a:ext cx="600075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Человечество пытается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присмотреться к методам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природы, чтобы потом разумно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использовать их в технике.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Природа может помочь нам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найти правильное техническое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решение довольно сложных вопросов. Природа подобна огромному инженерному бюро, у которого всегда готов правильный выход из любой ситуации.</a:t>
            </a:r>
          </a:p>
        </p:txBody>
      </p:sp>
    </p:spTree>
  </p:cSld>
  <p:clrMapOvr>
    <a:masterClrMapping/>
  </p:clrMapOvr>
  <p:transition advTm="1764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C:\Documents and Settings\User\Рабочий стол\физика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0"/>
            <a:ext cx="75009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Прямоугольник 1"/>
          <p:cNvSpPr>
            <a:spLocks noChangeArrowheads="1"/>
          </p:cNvSpPr>
          <p:nvPr/>
        </p:nvSpPr>
        <p:spPr bwMode="auto">
          <a:xfrm>
            <a:off x="1785938" y="2643188"/>
            <a:ext cx="7358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Бионика тесно связана с биологией,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физикой, химией, кибернетикой,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                                               электроникой, навигацией, связью, морским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                                               делом…</a:t>
            </a:r>
          </a:p>
        </p:txBody>
      </p:sp>
    </p:spTree>
  </p:cSld>
  <p:clrMapOvr>
    <a:masterClrMapping/>
  </p:clrMapOvr>
  <p:transition advTm="964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2" descr="C:\Documents and Settings\User\Рабочий стол\физика\0000028485-133143-5251837-7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9888" y="706438"/>
            <a:ext cx="7296150" cy="506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Прямоугольник 1"/>
          <p:cNvSpPr>
            <a:spLocks noChangeArrowheads="1"/>
          </p:cNvSpPr>
          <p:nvPr/>
        </p:nvSpPr>
        <p:spPr bwMode="auto">
          <a:xfrm>
            <a:off x="2357438" y="4714875"/>
            <a:ext cx="60721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Идея применения знаний о живой природе для решения инженерных задач принадлежит Леонардо да Винчи, который пытался построить летательный аппарат с машущими крыльями, как у птиц: орнитоптер</a:t>
            </a:r>
          </a:p>
        </p:txBody>
      </p:sp>
    </p:spTree>
  </p:cSld>
  <p:clrMapOvr>
    <a:masterClrMapping/>
  </p:clrMapOvr>
  <p:transition advTm="115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User\Рабочий стол\физика\0_1ed56_375ce68b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7650" y="0"/>
            <a:ext cx="5086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1571625" y="1500188"/>
            <a:ext cx="278606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Официально наука БИОНИКА появилась в 1960 году в Дайтоне (США), где состоялся первый симпозиум по данной теме.</a:t>
            </a:r>
          </a:p>
        </p:txBody>
      </p:sp>
    </p:spTree>
  </p:cSld>
  <p:clrMapOvr>
    <a:masterClrMapping/>
  </p:clrMapOvr>
  <p:transition advTm="8875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C:\Documents and Settings\User\Рабочий стол\физика\tumblr_kumsksw7kK1qzjpcto1_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9888" y="207963"/>
            <a:ext cx="4773612" cy="644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429375" y="2357438"/>
            <a:ext cx="257175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Кибернетика рассматривает общие принципы управления и связи в живых организмах и машинах</a:t>
            </a:r>
          </a:p>
        </p:txBody>
      </p:sp>
    </p:spTree>
  </p:cSld>
  <p:clrMapOvr>
    <a:masterClrMapping/>
  </p:clrMapOvr>
  <p:transition advTm="9328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cdb2004205gl">
  <a:themeElements>
    <a:clrScheme name="Тема Office 3">
      <a:dk1>
        <a:srgbClr val="000000"/>
      </a:dk1>
      <a:lt1>
        <a:srgbClr val="FFFFFF"/>
      </a:lt1>
      <a:dk2>
        <a:srgbClr val="8B1111"/>
      </a:dk2>
      <a:lt2>
        <a:srgbClr val="C0C0C0"/>
      </a:lt2>
      <a:accent1>
        <a:srgbClr val="A0C6F8"/>
      </a:accent1>
      <a:accent2>
        <a:srgbClr val="14CAEE"/>
      </a:accent2>
      <a:accent3>
        <a:srgbClr val="FFFFFF"/>
      </a:accent3>
      <a:accent4>
        <a:srgbClr val="000000"/>
      </a:accent4>
      <a:accent5>
        <a:srgbClr val="CDDFFB"/>
      </a:accent5>
      <a:accent6>
        <a:srgbClr val="11B7D8"/>
      </a:accent6>
      <a:hlink>
        <a:srgbClr val="8963E9"/>
      </a:hlink>
      <a:folHlink>
        <a:srgbClr val="3067B8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4EA7E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2D0F3"/>
        </a:accent5>
        <a:accent6>
          <a:srgbClr val="85AE49"/>
        </a:accent6>
        <a:hlink>
          <a:srgbClr val="FF9933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124458"/>
        </a:dk2>
        <a:lt2>
          <a:srgbClr val="C0C0C0"/>
        </a:lt2>
        <a:accent1>
          <a:srgbClr val="76CA2A"/>
        </a:accent1>
        <a:accent2>
          <a:srgbClr val="E5772D"/>
        </a:accent2>
        <a:accent3>
          <a:srgbClr val="FFFFFF"/>
        </a:accent3>
        <a:accent4>
          <a:srgbClr val="000000"/>
        </a:accent4>
        <a:accent5>
          <a:srgbClr val="BDE1AC"/>
        </a:accent5>
        <a:accent6>
          <a:srgbClr val="CF6B28"/>
        </a:accent6>
        <a:hlink>
          <a:srgbClr val="6321AB"/>
        </a:hlink>
        <a:folHlink>
          <a:srgbClr val="2854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8B1111"/>
        </a:dk2>
        <a:lt2>
          <a:srgbClr val="C0C0C0"/>
        </a:lt2>
        <a:accent1>
          <a:srgbClr val="A0C6F8"/>
        </a:accent1>
        <a:accent2>
          <a:srgbClr val="14CAEE"/>
        </a:accent2>
        <a:accent3>
          <a:srgbClr val="FFFFFF"/>
        </a:accent3>
        <a:accent4>
          <a:srgbClr val="000000"/>
        </a:accent4>
        <a:accent5>
          <a:srgbClr val="CDDFFB"/>
        </a:accent5>
        <a:accent6>
          <a:srgbClr val="11B7D8"/>
        </a:accent6>
        <a:hlink>
          <a:srgbClr val="8963E9"/>
        </a:hlink>
        <a:folHlink>
          <a:srgbClr val="3067B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cdb2004205gl</Template>
  <TotalTime>316</TotalTime>
  <Words>261</Words>
  <Application>Microsoft Office PowerPoint</Application>
  <PresentationFormat>Экран (4:3)</PresentationFormat>
  <Paragraphs>35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cdb2004205gl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Бионика</dc:title>
  <dc:creator>www.PHILka.RU</dc:creator>
  <cp:lastModifiedBy>admin</cp:lastModifiedBy>
  <cp:revision>14</cp:revision>
  <dcterms:created xsi:type="dcterms:W3CDTF">2010-05-01T05:23:54Z</dcterms:created>
  <dcterms:modified xsi:type="dcterms:W3CDTF">2024-02-12T17:03:34Z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000800ce72000000000001023620</vt:lpwstr>
  </property>
</Properties>
</file>