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72" r:id="rId3"/>
    <p:sldId id="273" r:id="rId4"/>
    <p:sldId id="274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риса" initials="Л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-272" y="-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0-12T19:56:22.927" idx="1">
    <p:pos x="636" y="1661"/>
    <p:text/>
    <p:extLst>
      <p:ext uri="{C676402C-5697-4E1C-873F-D02D1690AC5C}">
        <p15:threadingInfo xmlns=""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45753-B369-45A5-ADBA-62D269386FF8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B523-84A0-4F98-A6C0-52D5E272F4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0750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52705A-10A2-4CD3-9A68-73768F9494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9DEADA1-1FD1-40BF-AF94-728B53051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4CDA1F3-486E-4CB9-A1FB-C4925FD63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E68AD12-5C2A-41B0-ADAD-5E20F20B3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5AAB2CA-5F2B-4465-A1B0-D04FE59CD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6973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156B38A-3670-42B5-A18C-225ABA943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4C867BB-9119-4AE1-BDE9-3F2123325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37A9FFC-CB4B-4B83-98FF-78CB5A745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99693C4-0DF1-4021-8AD2-4ED8F7786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A07AF8-BBD1-4653-9DC3-86BFA8EA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842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435BA2B2-C039-47E6-B480-884E3F26D7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9C389A-BA77-4E06-B792-863908FC2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BD832BD-4D00-489C-B4B2-3D734B80A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58A31E8-D837-42CF-9994-FDFAABC6E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C5B498B-0241-40CD-B72A-F6BA3A1AE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48447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223E0D-1BFD-4763-8E67-0D44D6C43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E8DC7C2-34DB-42EF-8CDC-217693E78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D7E3E87-E873-4286-B8F8-3454D0CB0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54E43F-73C5-49B5-887D-001EE42E2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0D507EC-A5C1-4F3F-B1F3-C216FFACC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79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3C5106-CAA2-4B5D-A607-CC040D535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84C26E-2809-4122-ABE2-1027AED5C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8653F41-A0D1-4353-A798-B750BD91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6A0C72E-E4F5-4B05-BB83-8C154774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7C6CEF6-135E-4033-AB8A-D752BCB4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0902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78334C-920C-4306-ABF8-BE0DC4BAE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950F68-FB9C-415A-AFBB-D923703231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B82DF93-0C6F-4879-AC1D-34BB1BACDC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656E9FC-D7A7-4615-BC44-4D5799AF0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3F060FE-B514-4D11-B2F2-1A353B9F6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47A1972-2AB7-41F4-9EE5-2FB30B1C8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8508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9E0C53-BA12-4A2A-9D56-5C7130D80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9F097CF-77B0-4EA5-A174-51F30797E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63C7D60-5629-48F9-A27F-45E912B43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4D4A165-E069-4EF3-BE4A-6BE6C3922C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21BCD77-1AAC-4885-8CB9-55F1CC7CA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D0083BF-B855-42A6-9ADB-CED0DD9C6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F8C8337-B785-4A2A-AD4A-FD13DAC9D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6A4CC49-4EC3-4095-A67E-9D30D8BC5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5014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392E9B-6DCB-41C1-ACEF-26E14FAAF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20F10E6-CF6C-481B-94F6-01DCBEF3B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1EDF102-5440-4F8B-A7D8-7559C347A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B8D99A4-34F1-4E5E-8796-141A7A274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6255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4E05073-5345-4DDB-ACEC-BAC05E667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61C94C0-F52E-4717-82FB-66EEB0B8C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4792E7C-582A-4ADA-BF71-FF34DF871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3340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71597C-8934-4F5C-BF79-99DED399C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886DF3-1028-421A-85CB-EEA0E02ED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D4AE6DA-FD25-4886-A691-80A52CBF4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F9D8DD1-6C2A-4A42-9543-7EEB796DB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AADF648-C5C4-450B-80BC-2F741ADEE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2CECED1-C3D1-4E3D-9612-B917C5B1E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592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BA04EC-6E3F-43C4-9A9D-D9610F610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389A056-550D-4B6B-854B-BA6688881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5814A05-AFAB-46F9-ACE3-07825D259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1EC1DCA-7CC6-4957-90A4-180AFD6D7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0A96B45-01AE-4883-A964-D6BAE6128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5629013-C858-4080-AAF6-C1B13082F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3769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7A2740-9E77-4726-B1F2-11DDD3964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5839271-57B8-417C-B3D0-E348695DB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C38C091-372C-4AFC-B269-43F2074EC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4DE7D-6660-4E19-A9ED-AB2FA2BE747F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88F777B-75C5-45A4-BDDF-CE1CD4DB38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7081C8-BF2E-4B8E-A473-6AD7396B0A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3B96F-4D3F-478E-A5C3-4B4E8885AC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1007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2000" dirty="0" smtClean="0"/>
              <a:t>Тема практического занятия   </a:t>
            </a:r>
          </a:p>
          <a:p>
            <a:pPr marL="0" indent="0" algn="ctr">
              <a:buNone/>
            </a:pPr>
            <a:r>
              <a:rPr lang="ru-RU" sz="2000" dirty="0" smtClean="0"/>
              <a:t>« </a:t>
            </a:r>
            <a:r>
              <a:rPr lang="en-US" sz="2000" dirty="0" smtClean="0"/>
              <a:t>PAST SIMPLE TENSE</a:t>
            </a:r>
            <a:r>
              <a:rPr lang="ru-RU" sz="2000" dirty="0" smtClean="0"/>
              <a:t>»</a:t>
            </a:r>
          </a:p>
          <a:p>
            <a:pPr marL="0" indent="0" algn="ctr">
              <a:buNone/>
            </a:pPr>
            <a:r>
              <a:rPr lang="ru-RU" sz="2000" dirty="0" smtClean="0"/>
              <a:t> 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</a:t>
            </a:r>
            <a:r>
              <a:rPr lang="ru-RU" sz="2000" dirty="0" smtClean="0"/>
              <a:t>Преподаватель: </a:t>
            </a:r>
            <a:r>
              <a:rPr lang="ru-RU" sz="2000" dirty="0" err="1" smtClean="0"/>
              <a:t>Ярова</a:t>
            </a:r>
            <a:r>
              <a:rPr lang="ru-RU" sz="2000" dirty="0" smtClean="0"/>
              <a:t> Л.Ю.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01437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9E20387-0ED7-4F02-9A1A-067F63CEB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образуется отрицание?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368B821-F73E-45BE-A995-A01F538AE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Для этого мы используем вспомогательный глагол </a:t>
            </a:r>
            <a:r>
              <a:rPr lang="en-US" b="1" dirty="0" smtClean="0"/>
              <a:t>did</a:t>
            </a:r>
            <a:r>
              <a:rPr lang="en-US" dirty="0"/>
              <a:t>.</a:t>
            </a:r>
            <a:r>
              <a:rPr lang="en-US" b="1" dirty="0"/>
              <a:t> </a:t>
            </a:r>
            <a:r>
              <a:rPr lang="ru-RU" dirty="0"/>
              <a:t>Краткая формула отрицания выглядит так : </a:t>
            </a:r>
            <a:r>
              <a:rPr lang="en-US" b="1" dirty="0"/>
              <a:t>did not (didn’t)+ V 1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He</a:t>
            </a:r>
            <a:r>
              <a:rPr lang="en-US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didn’t come </a:t>
            </a:r>
            <a:r>
              <a:rPr lang="en-US" dirty="0"/>
              <a:t>home late in the evening yesterday.</a:t>
            </a:r>
          </a:p>
          <a:p>
            <a:pPr marL="0" indent="0">
              <a:buNone/>
            </a:pPr>
            <a:r>
              <a:rPr lang="en-US" dirty="0"/>
              <a:t>You </a:t>
            </a:r>
            <a:r>
              <a:rPr lang="en-US" b="1" dirty="0">
                <a:solidFill>
                  <a:srgbClr val="C00000"/>
                </a:solidFill>
              </a:rPr>
              <a:t>didn’t work </a:t>
            </a:r>
            <a:r>
              <a:rPr lang="en-US" dirty="0"/>
              <a:t>much last year.</a:t>
            </a:r>
          </a:p>
          <a:p>
            <a:pPr marL="0" indent="0">
              <a:buNone/>
            </a:pPr>
            <a:r>
              <a:rPr lang="en-US" dirty="0"/>
              <a:t>Last Friday we </a:t>
            </a:r>
            <a:r>
              <a:rPr lang="en-US" b="1" dirty="0">
                <a:solidFill>
                  <a:srgbClr val="C00000"/>
                </a:solidFill>
              </a:rPr>
              <a:t>didn’t have </a:t>
            </a:r>
            <a:r>
              <a:rPr lang="en-US" dirty="0"/>
              <a:t>a lesson in  Anatomy.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8689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F205FF-4C2F-4651-87CD-406BECD5B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образовать вопросительную форму в </a:t>
            </a:r>
            <a:r>
              <a:rPr lang="en-US" dirty="0"/>
              <a:t>Past Simple? </a:t>
            </a:r>
            <a:r>
              <a:rPr lang="ru-RU" dirty="0"/>
              <a:t>В образовании вопрос</a:t>
            </a:r>
            <a:r>
              <a:rPr lang="en-US" dirty="0"/>
              <a:t>a</a:t>
            </a:r>
            <a:r>
              <a:rPr lang="ru-RU" dirty="0"/>
              <a:t> тоже участвует вспомогательный глагол </a:t>
            </a:r>
            <a:r>
              <a:rPr lang="en-US" b="1" dirty="0"/>
              <a:t>did</a:t>
            </a:r>
            <a:r>
              <a:rPr lang="en-US" dirty="0"/>
              <a:t>.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BD3AA33-7401-4089-8185-3EA3E7F41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/>
              <a:t>Общий</a:t>
            </a:r>
            <a:r>
              <a:rPr lang="ru-RU" b="1" dirty="0"/>
              <a:t> </a:t>
            </a:r>
            <a:r>
              <a:rPr lang="ru-RU" dirty="0"/>
              <a:t>вопрос </a:t>
            </a:r>
            <a:endParaRPr lang="en-US" b="1" dirty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b="1" dirty="0"/>
              <a:t> </a:t>
            </a:r>
            <a:r>
              <a:rPr lang="en-US" dirty="0"/>
              <a:t>you</a:t>
            </a:r>
            <a:r>
              <a:rPr lang="en-US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come</a:t>
            </a:r>
            <a:r>
              <a:rPr lang="en-US" b="1" dirty="0"/>
              <a:t> </a:t>
            </a:r>
            <a:r>
              <a:rPr lang="en-US" dirty="0"/>
              <a:t>home late yesterday?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dirty="0"/>
              <a:t> she </a:t>
            </a:r>
            <a:r>
              <a:rPr lang="en-US" b="1" dirty="0">
                <a:solidFill>
                  <a:srgbClr val="C00000"/>
                </a:solidFill>
              </a:rPr>
              <a:t>play</a:t>
            </a:r>
            <a:r>
              <a:rPr lang="en-US" dirty="0"/>
              <a:t> the piano when she was young?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dirty="0"/>
              <a:t> we </a:t>
            </a:r>
            <a:r>
              <a:rPr lang="en-US" b="1" dirty="0">
                <a:solidFill>
                  <a:srgbClr val="C00000"/>
                </a:solidFill>
              </a:rPr>
              <a:t>have</a:t>
            </a:r>
            <a:r>
              <a:rPr lang="en-US" dirty="0"/>
              <a:t> a lesson in Anatomy the day before yesterday?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 </a:t>
            </a:r>
          </a:p>
        </p:txBody>
      </p:sp>
    </p:spTree>
    <p:extLst>
      <p:ext uri="{BB962C8B-B14F-4D97-AF65-F5344CB8AC3E}">
        <p14:creationId xmlns="" xmlns:p14="http://schemas.microsoft.com/office/powerpoint/2010/main" val="156430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78386D-3AF4-4EFD-B970-28F645234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образовать вопросительную форму в </a:t>
            </a:r>
            <a:r>
              <a:rPr lang="en-US" dirty="0"/>
              <a:t>Past Simple?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03510AB-62B8-49A9-8837-1B7FBEA23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2) </a:t>
            </a:r>
            <a:r>
              <a:rPr lang="ru-RU" dirty="0"/>
              <a:t>Специальный вопрос </a:t>
            </a:r>
            <a:r>
              <a:rPr lang="en-US" b="1" dirty="0"/>
              <a:t>: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Where</a:t>
            </a:r>
            <a:r>
              <a:rPr lang="en-US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b="1" dirty="0"/>
              <a:t> </a:t>
            </a:r>
            <a:r>
              <a:rPr lang="en-US" dirty="0"/>
              <a:t>you</a:t>
            </a:r>
            <a:r>
              <a:rPr lang="en-US" b="1" dirty="0"/>
              <a:t> </a:t>
            </a:r>
            <a:r>
              <a:rPr lang="en-US" b="1" dirty="0">
                <a:solidFill>
                  <a:srgbClr val="C00000"/>
                </a:solidFill>
              </a:rPr>
              <a:t>work </a:t>
            </a:r>
            <a:r>
              <a:rPr lang="en-US" dirty="0"/>
              <a:t>2 years ago?</a:t>
            </a:r>
          </a:p>
          <a:p>
            <a:pPr marL="0" indent="0">
              <a:buNone/>
            </a:pPr>
            <a:r>
              <a:rPr lang="en-US" dirty="0"/>
              <a:t>When </a:t>
            </a: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dirty="0"/>
              <a:t> he </a:t>
            </a:r>
            <a:r>
              <a:rPr lang="en-US" b="1" dirty="0">
                <a:solidFill>
                  <a:srgbClr val="C00000"/>
                </a:solidFill>
              </a:rPr>
              <a:t>study</a:t>
            </a:r>
            <a:r>
              <a:rPr lang="en-US" dirty="0"/>
              <a:t> Anatomy?</a:t>
            </a:r>
          </a:p>
          <a:p>
            <a:pPr marL="0" indent="0">
              <a:buNone/>
            </a:pPr>
            <a:r>
              <a:rPr lang="en-US" dirty="0"/>
              <a:t>How many lessons </a:t>
            </a:r>
            <a:r>
              <a:rPr lang="en-US" b="1" dirty="0">
                <a:solidFill>
                  <a:srgbClr val="C00000"/>
                </a:solidFill>
              </a:rPr>
              <a:t>did </a:t>
            </a:r>
            <a:r>
              <a:rPr lang="en-US" dirty="0"/>
              <a:t>your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son</a:t>
            </a:r>
            <a:r>
              <a:rPr lang="en-US" dirty="0"/>
              <a:t> </a:t>
            </a:r>
            <a:r>
              <a:rPr lang="en-US" b="1" dirty="0">
                <a:solidFill>
                  <a:srgbClr val="C00000"/>
                </a:solidFill>
              </a:rPr>
              <a:t>have</a:t>
            </a:r>
            <a:r>
              <a:rPr lang="en-US" dirty="0"/>
              <a:t> yesterday?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Who </a:t>
            </a:r>
            <a:r>
              <a:rPr lang="en-US" b="1" dirty="0">
                <a:solidFill>
                  <a:srgbClr val="C00000"/>
                </a:solidFill>
              </a:rPr>
              <a:t>told</a:t>
            </a:r>
            <a:r>
              <a:rPr lang="en-US" dirty="0"/>
              <a:t> you this story ?</a:t>
            </a:r>
          </a:p>
          <a:p>
            <a:pPr marL="0" indent="0">
              <a:buNone/>
            </a:pPr>
            <a:r>
              <a:rPr lang="en-US" dirty="0"/>
              <a:t>Who </a:t>
            </a:r>
            <a:r>
              <a:rPr lang="en-US" b="1" dirty="0">
                <a:solidFill>
                  <a:srgbClr val="C00000"/>
                </a:solidFill>
              </a:rPr>
              <a:t>got</a:t>
            </a:r>
            <a:r>
              <a:rPr lang="en-US" dirty="0"/>
              <a:t> a good mark for the test in Anatomy last week?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287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D44AD0-BEBE-4316-9493-1954C6583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9F608C7-10A5-40EB-94DB-0C74436AB7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3)</a:t>
            </a:r>
            <a:r>
              <a:rPr lang="ru-RU" dirty="0"/>
              <a:t>Альтернативный вопрос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dirty="0"/>
              <a:t> he </a:t>
            </a:r>
            <a:r>
              <a:rPr lang="en-US" b="1" dirty="0">
                <a:solidFill>
                  <a:srgbClr val="C00000"/>
                </a:solidFill>
              </a:rPr>
              <a:t>come</a:t>
            </a:r>
            <a:r>
              <a:rPr lang="en-US" dirty="0"/>
              <a:t> home late </a:t>
            </a:r>
            <a:r>
              <a:rPr lang="en-US" b="1" dirty="0"/>
              <a:t>or</a:t>
            </a:r>
            <a:r>
              <a:rPr lang="en-US" dirty="0"/>
              <a:t> early yesterday evening?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dirty="0"/>
              <a:t> you </a:t>
            </a:r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or </a:t>
            </a:r>
            <a:r>
              <a:rPr lang="en-US" dirty="0"/>
              <a:t>your brother </a:t>
            </a:r>
            <a:r>
              <a:rPr lang="en-US" b="1" dirty="0">
                <a:solidFill>
                  <a:srgbClr val="C00000"/>
                </a:solidFill>
              </a:rPr>
              <a:t>help </a:t>
            </a:r>
            <a:r>
              <a:rPr lang="en-US" dirty="0"/>
              <a:t>mother  about the house last week?</a:t>
            </a:r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Did</a:t>
            </a:r>
            <a:r>
              <a:rPr lang="en-US" dirty="0"/>
              <a:t> they </a:t>
            </a:r>
            <a:r>
              <a:rPr lang="en-US" b="1" dirty="0">
                <a:solidFill>
                  <a:srgbClr val="C00000"/>
                </a:solidFill>
              </a:rPr>
              <a:t>play</a:t>
            </a:r>
            <a:r>
              <a:rPr lang="en-US" dirty="0"/>
              <a:t> football </a:t>
            </a:r>
            <a:r>
              <a:rPr lang="en-US" b="1" dirty="0"/>
              <a:t>or</a:t>
            </a:r>
            <a:r>
              <a:rPr lang="en-US" dirty="0"/>
              <a:t> computer games last Sunday?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1362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A47ECA-133D-4CB2-995C-EFAE7C08E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0BADDDB-5011-4139-8442-8F440C1DE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4)</a:t>
            </a:r>
            <a:r>
              <a:rPr lang="ru-RU" dirty="0"/>
              <a:t> Разделительный вопрос</a:t>
            </a: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You played computer games last weekend, </a:t>
            </a:r>
            <a:r>
              <a:rPr lang="en-US" b="1" dirty="0" smtClean="0">
                <a:solidFill>
                  <a:srgbClr val="C00000"/>
                </a:solidFill>
              </a:rPr>
              <a:t>didn’</a:t>
            </a:r>
            <a:r>
              <a:rPr lang="en-US" b="1" dirty="0">
                <a:solidFill>
                  <a:srgbClr val="C00000"/>
                </a:solidFill>
              </a:rPr>
              <a:t>t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you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Your friend studied English in 1990, </a:t>
            </a:r>
            <a:r>
              <a:rPr lang="en-US" b="1" dirty="0">
                <a:solidFill>
                  <a:srgbClr val="C00000"/>
                </a:solidFill>
              </a:rPr>
              <a:t>didn’t he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My mother didn’t water the flowers yesterday, </a:t>
            </a:r>
            <a:r>
              <a:rPr lang="en-US" b="1" dirty="0">
                <a:solidFill>
                  <a:srgbClr val="C00000"/>
                </a:solidFill>
              </a:rPr>
              <a:t>did she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665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Содержание практического занятия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1.Какое действие выражает</a:t>
            </a:r>
            <a:r>
              <a:rPr lang="en-US" sz="2000" dirty="0" smtClean="0"/>
              <a:t> Past simple</a:t>
            </a:r>
          </a:p>
          <a:p>
            <a:pPr marL="0" indent="0">
              <a:buNone/>
            </a:pPr>
            <a:r>
              <a:rPr lang="en-US" sz="2000" dirty="0" smtClean="0"/>
              <a:t>2. </a:t>
            </a:r>
            <a:r>
              <a:rPr lang="ru-RU" sz="2000" dirty="0" smtClean="0"/>
              <a:t>Маркеры данного времени</a:t>
            </a:r>
          </a:p>
          <a:p>
            <a:pPr marL="0" indent="0">
              <a:buNone/>
            </a:pPr>
            <a:r>
              <a:rPr lang="ru-RU" sz="2000" dirty="0" smtClean="0"/>
              <a:t>3. Спряжение глаголов в </a:t>
            </a:r>
            <a:r>
              <a:rPr lang="en-US" sz="2000" dirty="0" smtClean="0"/>
              <a:t>Past Simple</a:t>
            </a:r>
          </a:p>
          <a:p>
            <a:pPr marL="0" indent="0">
              <a:buNone/>
            </a:pPr>
            <a:r>
              <a:rPr lang="en-US" sz="2000" dirty="0" smtClean="0"/>
              <a:t>4.</a:t>
            </a:r>
            <a:r>
              <a:rPr lang="ru-RU" sz="2000" dirty="0" smtClean="0"/>
              <a:t>Образование отрицания</a:t>
            </a:r>
          </a:p>
          <a:p>
            <a:pPr marL="0" indent="0">
              <a:buNone/>
            </a:pPr>
            <a:r>
              <a:rPr lang="ru-RU" sz="2000" dirty="0" smtClean="0"/>
              <a:t>5.Образование вопроса в </a:t>
            </a:r>
            <a:r>
              <a:rPr lang="en-US" sz="2000" dirty="0" smtClean="0"/>
              <a:t>Past Simple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74574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sz="2800" b="1" dirty="0" smtClean="0">
                <a:solidFill>
                  <a:srgbClr val="C00000"/>
                </a:solidFill>
              </a:rPr>
              <a:t>Изучив эту тему вы будете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Знать </a:t>
            </a:r>
          </a:p>
          <a:p>
            <a:r>
              <a:rPr lang="ru-RU" dirty="0" smtClean="0"/>
              <a:t>когда используется данное время</a:t>
            </a:r>
          </a:p>
          <a:p>
            <a:r>
              <a:rPr lang="ru-RU" dirty="0" smtClean="0"/>
              <a:t>как спрягается глагол в </a:t>
            </a:r>
            <a:r>
              <a:rPr lang="en-US" dirty="0" smtClean="0"/>
              <a:t>Past simple</a:t>
            </a:r>
          </a:p>
          <a:p>
            <a:r>
              <a:rPr lang="ru-RU" dirty="0" smtClean="0"/>
              <a:t>как образуется отрицание и  вопрос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Уметь </a:t>
            </a:r>
          </a:p>
          <a:p>
            <a:r>
              <a:rPr lang="ru-RU" dirty="0" smtClean="0"/>
              <a:t>Составлять предложения в Р</a:t>
            </a:r>
            <a:r>
              <a:rPr lang="en-US" dirty="0" err="1" smtClean="0"/>
              <a:t>ast</a:t>
            </a:r>
            <a:r>
              <a:rPr lang="en-US" dirty="0" smtClean="0"/>
              <a:t> Simple </a:t>
            </a:r>
            <a:r>
              <a:rPr lang="ru-RU" dirty="0" smtClean="0"/>
              <a:t>и использовать их в речи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460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Вспомним ранее пройденный материал, который поможет вам сегодня освоить тему занятия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 smtClean="0"/>
              <a:t>1.Какое действие выражает </a:t>
            </a:r>
            <a:r>
              <a:rPr lang="en-US" sz="2000" dirty="0" smtClean="0"/>
              <a:t>Present simple?</a:t>
            </a:r>
          </a:p>
          <a:p>
            <a:pPr marL="0" indent="0">
              <a:buNone/>
            </a:pPr>
            <a:r>
              <a:rPr lang="en-US" sz="2000" dirty="0" smtClean="0"/>
              <a:t>2. </a:t>
            </a:r>
            <a:r>
              <a:rPr lang="ru-RU" sz="2000" dirty="0" smtClean="0"/>
              <a:t>Назовите маркеры данного времени</a:t>
            </a:r>
          </a:p>
          <a:p>
            <a:pPr marL="0" indent="0">
              <a:buNone/>
            </a:pPr>
            <a:r>
              <a:rPr lang="ru-RU" sz="2000" dirty="0" smtClean="0"/>
              <a:t>3. Как спрягается глагол в данном времени (например </a:t>
            </a:r>
            <a:r>
              <a:rPr lang="en-US" sz="2000" dirty="0" smtClean="0"/>
              <a:t>work, start, decide, finish)</a:t>
            </a:r>
          </a:p>
          <a:p>
            <a:pPr marL="0" indent="0">
              <a:buNone/>
            </a:pPr>
            <a:r>
              <a:rPr lang="en-US" sz="2000" dirty="0" smtClean="0"/>
              <a:t>4.</a:t>
            </a:r>
            <a:r>
              <a:rPr lang="ru-RU" sz="2000" dirty="0" smtClean="0"/>
              <a:t>Какие Вы знаете особенности спряжения глаголов в 3 лице, единственном числе?</a:t>
            </a:r>
          </a:p>
          <a:p>
            <a:pPr marL="0" indent="0">
              <a:buNone/>
            </a:pPr>
            <a:r>
              <a:rPr lang="ru-RU" sz="2000" dirty="0" smtClean="0"/>
              <a:t>5. Приведите примеры утвердительных предложений ( начиная с </a:t>
            </a:r>
            <a:r>
              <a:rPr lang="en-US" sz="2000" dirty="0" smtClean="0"/>
              <a:t>You, I, </a:t>
            </a:r>
            <a:r>
              <a:rPr lang="en-US" sz="2000" dirty="0"/>
              <a:t>M</a:t>
            </a:r>
            <a:r>
              <a:rPr lang="en-US" sz="2000" dirty="0" smtClean="0"/>
              <a:t>y mother, Students)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6. Приведите примеры отрицательных предложений</a:t>
            </a:r>
            <a:r>
              <a:rPr lang="en-US" sz="2000" dirty="0" smtClean="0"/>
              <a:t>( </a:t>
            </a:r>
            <a:r>
              <a:rPr lang="ru-RU" sz="2000" dirty="0" smtClean="0"/>
              <a:t>начиная с </a:t>
            </a:r>
            <a:r>
              <a:rPr lang="en-US" sz="2000" dirty="0" smtClean="0"/>
              <a:t>He, They, </a:t>
            </a:r>
            <a:r>
              <a:rPr lang="en-US" sz="2000" dirty="0"/>
              <a:t>O</a:t>
            </a:r>
            <a:r>
              <a:rPr lang="en-US" sz="2000" dirty="0" smtClean="0"/>
              <a:t>ur teacher, My friend)</a:t>
            </a:r>
          </a:p>
          <a:p>
            <a:pPr marL="0" indent="0">
              <a:buNone/>
            </a:pPr>
            <a:r>
              <a:rPr lang="en-US" sz="2000" dirty="0" smtClean="0"/>
              <a:t>7.</a:t>
            </a:r>
            <a:r>
              <a:rPr lang="ru-RU" sz="2000" dirty="0" smtClean="0"/>
              <a:t>Приведите пример общего, специального, альтернативного и разделительного вопросов.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378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6D3E36-7062-4CE2-BD8D-8FB9C03C3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Какое действие выражает </a:t>
            </a:r>
            <a:r>
              <a:rPr lang="en-US" dirty="0"/>
              <a:t>Past Simple</a:t>
            </a:r>
            <a:r>
              <a:rPr lang="ru-RU" dirty="0"/>
              <a:t>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5A9848-6B40-4389-B740-A7D30373F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Выражает действие, которое произошло в прошлом.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Yesterday I </a:t>
            </a:r>
            <a:r>
              <a:rPr lang="en-US" b="1" dirty="0">
                <a:solidFill>
                  <a:srgbClr val="C00000"/>
                </a:solidFill>
              </a:rPr>
              <a:t>went</a:t>
            </a:r>
            <a:r>
              <a:rPr lang="en-US" dirty="0"/>
              <a:t> to the medical college.</a:t>
            </a:r>
          </a:p>
          <a:p>
            <a:pPr marL="0" indent="0">
              <a:buNone/>
            </a:pPr>
            <a:r>
              <a:rPr lang="en-US" dirty="0"/>
              <a:t>Two days ago he </a:t>
            </a:r>
            <a:r>
              <a:rPr lang="en-US" b="1" dirty="0">
                <a:solidFill>
                  <a:srgbClr val="C00000"/>
                </a:solidFill>
              </a:rPr>
              <a:t>got</a:t>
            </a:r>
            <a:r>
              <a:rPr lang="en-US" dirty="0"/>
              <a:t> a letter from his friend.</a:t>
            </a:r>
          </a:p>
          <a:p>
            <a:pPr marL="0" indent="0">
              <a:buNone/>
            </a:pPr>
            <a:r>
              <a:rPr lang="en-US" dirty="0"/>
              <a:t>She </a:t>
            </a:r>
            <a:r>
              <a:rPr lang="en-US" b="1" dirty="0">
                <a:solidFill>
                  <a:srgbClr val="C00000"/>
                </a:solidFill>
              </a:rPr>
              <a:t>studied</a:t>
            </a:r>
            <a:r>
              <a:rPr lang="en-US" b="1" dirty="0"/>
              <a:t> </a:t>
            </a:r>
            <a:r>
              <a:rPr lang="en-US" dirty="0"/>
              <a:t>at the musical school when she </a:t>
            </a:r>
            <a:r>
              <a:rPr lang="en-US" b="1" dirty="0">
                <a:solidFill>
                  <a:srgbClr val="C00000"/>
                </a:solidFill>
              </a:rPr>
              <a:t>was</a:t>
            </a:r>
            <a:r>
              <a:rPr lang="en-US" dirty="0"/>
              <a:t> 7.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52105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513153B-B4B2-4E79-90C5-8E31DAD90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Маркеры (обстоятельства времени) </a:t>
            </a:r>
            <a:r>
              <a:rPr lang="en-US" b="1" dirty="0"/>
              <a:t>Past Simple</a:t>
            </a: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E8F6B35-96CB-46F4-B1EB-10FCC62F2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Yesterday -</a:t>
            </a:r>
            <a:r>
              <a:rPr lang="ru-RU" dirty="0"/>
              <a:t>вчера</a:t>
            </a:r>
            <a:endParaRPr lang="en-US" dirty="0"/>
          </a:p>
          <a:p>
            <a:r>
              <a:rPr lang="en-US" dirty="0"/>
              <a:t>The day before yesterday</a:t>
            </a:r>
            <a:r>
              <a:rPr lang="ru-RU" dirty="0"/>
              <a:t> – позавчера</a:t>
            </a:r>
          </a:p>
          <a:p>
            <a:r>
              <a:rPr lang="en-US" dirty="0"/>
              <a:t>Two days </a:t>
            </a:r>
            <a:r>
              <a:rPr lang="en-US" b="1" dirty="0"/>
              <a:t>ago </a:t>
            </a:r>
            <a:r>
              <a:rPr lang="en-US" dirty="0"/>
              <a:t>-</a:t>
            </a:r>
            <a:r>
              <a:rPr lang="ru-RU" dirty="0"/>
              <a:t>2 дня назад</a:t>
            </a:r>
            <a:endParaRPr lang="en-US" dirty="0"/>
          </a:p>
          <a:p>
            <a:r>
              <a:rPr lang="en-US" b="1" dirty="0"/>
              <a:t>Last </a:t>
            </a:r>
            <a:r>
              <a:rPr lang="en-US" dirty="0"/>
              <a:t>month(week, year) – </a:t>
            </a:r>
            <a:r>
              <a:rPr lang="ru-RU" dirty="0"/>
              <a:t>в прошлом месяце(на прошлой неделе, в прошлом году)</a:t>
            </a:r>
          </a:p>
          <a:p>
            <a:r>
              <a:rPr lang="en-US" dirty="0"/>
              <a:t>In 1986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0016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5491BB-181D-4B21-AD5E-236A8352F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спрягается глагол в </a:t>
            </a:r>
            <a:r>
              <a:rPr lang="en-US" dirty="0"/>
              <a:t>Past simple?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2ACD60-A00A-4FFC-92CD-9595E4E22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У правильных глаголов в  </a:t>
            </a:r>
            <a:r>
              <a:rPr lang="en-US" dirty="0"/>
              <a:t>Past Simple </a:t>
            </a:r>
            <a:r>
              <a:rPr lang="ru-RU" dirty="0"/>
              <a:t>добавляется окончание </a:t>
            </a:r>
            <a:r>
              <a:rPr lang="en-US" b="1" dirty="0"/>
              <a:t>–ed:</a:t>
            </a:r>
          </a:p>
          <a:p>
            <a:pPr marL="0" indent="0">
              <a:buNone/>
            </a:pPr>
            <a:r>
              <a:rPr lang="en-US" dirty="0"/>
              <a:t>Work –work</a:t>
            </a:r>
            <a:r>
              <a:rPr lang="en-US" b="1" dirty="0">
                <a:solidFill>
                  <a:srgbClr val="C00000"/>
                </a:solidFill>
              </a:rPr>
              <a:t>ed</a:t>
            </a:r>
          </a:p>
          <a:p>
            <a:pPr marL="0" indent="0">
              <a:buNone/>
            </a:pPr>
            <a:r>
              <a:rPr lang="en-US" dirty="0"/>
              <a:t>Decide-decid</a:t>
            </a:r>
            <a:r>
              <a:rPr lang="en-US" b="1" dirty="0">
                <a:solidFill>
                  <a:srgbClr val="C00000"/>
                </a:solidFill>
              </a:rPr>
              <a:t>ed</a:t>
            </a:r>
          </a:p>
          <a:p>
            <a:pPr marL="0" indent="0">
              <a:buNone/>
            </a:pPr>
            <a:r>
              <a:rPr lang="en-US" dirty="0"/>
              <a:t>Watch-watch</a:t>
            </a:r>
            <a:r>
              <a:rPr lang="en-US" b="1" dirty="0">
                <a:solidFill>
                  <a:srgbClr val="C00000"/>
                </a:solidFill>
              </a:rPr>
              <a:t>ed</a:t>
            </a:r>
          </a:p>
          <a:p>
            <a:pPr marL="0" indent="0">
              <a:buNone/>
            </a:pPr>
            <a:r>
              <a:rPr lang="en-US" dirty="0"/>
              <a:t>He </a:t>
            </a:r>
            <a:r>
              <a:rPr lang="en-US" b="1" dirty="0">
                <a:solidFill>
                  <a:srgbClr val="C00000"/>
                </a:solidFill>
              </a:rPr>
              <a:t>worked </a:t>
            </a:r>
            <a:r>
              <a:rPr lang="en-US" dirty="0"/>
              <a:t>in the hospital two years ago.</a:t>
            </a:r>
          </a:p>
          <a:p>
            <a:pPr marL="0" indent="0">
              <a:buNone/>
            </a:pPr>
            <a:r>
              <a:rPr lang="en-US" dirty="0"/>
              <a:t>I </a:t>
            </a:r>
            <a:r>
              <a:rPr lang="en-US" b="1" dirty="0">
                <a:solidFill>
                  <a:srgbClr val="C00000"/>
                </a:solidFill>
              </a:rPr>
              <a:t>decided</a:t>
            </a:r>
            <a:r>
              <a:rPr lang="en-US" dirty="0"/>
              <a:t> to help him.</a:t>
            </a:r>
          </a:p>
          <a:p>
            <a:pPr marL="0" indent="0">
              <a:buNone/>
            </a:pPr>
            <a:r>
              <a:rPr lang="en-US" dirty="0"/>
              <a:t>We </a:t>
            </a:r>
            <a:r>
              <a:rPr lang="en-US" b="1" dirty="0">
                <a:solidFill>
                  <a:srgbClr val="C00000"/>
                </a:solidFill>
              </a:rPr>
              <a:t>watched</a:t>
            </a:r>
            <a:r>
              <a:rPr lang="en-US" dirty="0"/>
              <a:t> TV yesterday. </a:t>
            </a:r>
          </a:p>
        </p:txBody>
      </p:sp>
    </p:spTree>
    <p:extLst>
      <p:ext uri="{BB962C8B-B14F-4D97-AF65-F5344CB8AC3E}">
        <p14:creationId xmlns="" xmlns:p14="http://schemas.microsoft.com/office/powerpoint/2010/main" val="333146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3B57D4-5A70-4011-8F37-45E8A040C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спрягается глагол в </a:t>
            </a:r>
            <a:r>
              <a:rPr lang="en-US" dirty="0"/>
              <a:t>Past Simple?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0D78CF-C9AD-44C4-BD9E-DF9DB99BA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У неправильных глаголов  берем </a:t>
            </a:r>
            <a:r>
              <a:rPr lang="ru-RU" b="1" dirty="0">
                <a:solidFill>
                  <a:srgbClr val="C00000"/>
                </a:solidFill>
              </a:rPr>
              <a:t>вторую форму</a:t>
            </a:r>
            <a:r>
              <a:rPr lang="ru-RU" b="1" dirty="0"/>
              <a:t> </a:t>
            </a:r>
            <a:r>
              <a:rPr lang="ru-RU" dirty="0"/>
              <a:t>из списка неправильных глаголов</a:t>
            </a:r>
            <a:r>
              <a:rPr lang="en-US" dirty="0"/>
              <a:t>.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See- </a:t>
            </a:r>
            <a:r>
              <a:rPr lang="en-US" b="1" dirty="0">
                <a:solidFill>
                  <a:srgbClr val="C00000"/>
                </a:solidFill>
              </a:rPr>
              <a:t>saw</a:t>
            </a:r>
          </a:p>
          <a:p>
            <a:pPr marL="0" indent="0">
              <a:buNone/>
            </a:pPr>
            <a:r>
              <a:rPr lang="en-US" dirty="0"/>
              <a:t>Eat-</a:t>
            </a:r>
            <a:r>
              <a:rPr lang="en-US" b="1" dirty="0">
                <a:solidFill>
                  <a:srgbClr val="C00000"/>
                </a:solidFill>
              </a:rPr>
              <a:t>ate</a:t>
            </a:r>
          </a:p>
          <a:p>
            <a:pPr marL="0" indent="0">
              <a:buNone/>
            </a:pPr>
            <a:r>
              <a:rPr lang="en-US" dirty="0"/>
              <a:t>Drink-</a:t>
            </a:r>
            <a:r>
              <a:rPr lang="en-US" b="1" dirty="0">
                <a:solidFill>
                  <a:srgbClr val="C00000"/>
                </a:solidFill>
              </a:rPr>
              <a:t>drank</a:t>
            </a:r>
          </a:p>
          <a:p>
            <a:pPr marL="0" indent="0">
              <a:buNone/>
            </a:pPr>
            <a:r>
              <a:rPr lang="en-US" dirty="0"/>
              <a:t>You </a:t>
            </a:r>
            <a:r>
              <a:rPr lang="en-US" b="1" dirty="0">
                <a:solidFill>
                  <a:srgbClr val="C00000"/>
                </a:solidFill>
              </a:rPr>
              <a:t>saw</a:t>
            </a:r>
            <a:r>
              <a:rPr lang="en-US" b="1" dirty="0"/>
              <a:t> </a:t>
            </a:r>
            <a:r>
              <a:rPr lang="en-US" dirty="0"/>
              <a:t>him the day before yesterday.</a:t>
            </a:r>
          </a:p>
          <a:p>
            <a:pPr marL="0" indent="0">
              <a:buNone/>
            </a:pPr>
            <a:r>
              <a:rPr lang="en-US" dirty="0"/>
              <a:t>We </a:t>
            </a:r>
            <a:r>
              <a:rPr lang="en-US" b="1" dirty="0">
                <a:solidFill>
                  <a:srgbClr val="C00000"/>
                </a:solidFill>
              </a:rPr>
              <a:t>ate </a:t>
            </a:r>
            <a:r>
              <a:rPr lang="en-US" dirty="0"/>
              <a:t>a lot of tasty things in the restaurant two days ago.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73677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96D19C-008C-4D3B-9482-536601769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Таким образом </a:t>
            </a:r>
            <a:r>
              <a:rPr lang="ru-RU" dirty="0" smtClean="0"/>
              <a:t> </a:t>
            </a:r>
            <a:r>
              <a:rPr lang="ru-RU" dirty="0"/>
              <a:t>формула </a:t>
            </a:r>
            <a:r>
              <a:rPr lang="ru-RU" dirty="0" smtClean="0"/>
              <a:t> глагола –сказуемого в </a:t>
            </a:r>
            <a:r>
              <a:rPr lang="en-US" dirty="0" smtClean="0"/>
              <a:t>Past </a:t>
            </a:r>
            <a:r>
              <a:rPr lang="en-US" dirty="0"/>
              <a:t>Simple </a:t>
            </a:r>
            <a:r>
              <a:rPr lang="ru-RU" dirty="0"/>
              <a:t>выглядит так: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E4AB3FC-C737-4017-8AED-58658D025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        </a:t>
            </a:r>
            <a:r>
              <a:rPr lang="en-US" sz="8000" dirty="0" err="1"/>
              <a:t>V+ed</a:t>
            </a:r>
            <a:r>
              <a:rPr lang="ru-RU" sz="8000" dirty="0"/>
              <a:t>/ </a:t>
            </a:r>
            <a:r>
              <a:rPr lang="en-US" sz="8000" dirty="0"/>
              <a:t>V2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69884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646</TotalTime>
  <Words>601</Words>
  <Application>Microsoft Office PowerPoint</Application>
  <PresentationFormat>Произвольный</PresentationFormat>
  <Paragraphs>93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Содержание практического занятия</vt:lpstr>
      <vt:lpstr>  Изучив эту тему вы будете</vt:lpstr>
      <vt:lpstr>Вспомним ранее пройденный материал, который поможет вам сегодня освоить тему занятия</vt:lpstr>
      <vt:lpstr>Какое действие выражает Past Simple?</vt:lpstr>
      <vt:lpstr>Маркеры (обстоятельства времени) Past Simple</vt:lpstr>
      <vt:lpstr>Как спрягается глагол в Past simple?</vt:lpstr>
      <vt:lpstr>Как спрягается глагол в Past Simple?</vt:lpstr>
      <vt:lpstr>Таким образом  формула  глагола –сказуемого в Past Simple выглядит так:</vt:lpstr>
      <vt:lpstr>Как образуется отрицание?</vt:lpstr>
      <vt:lpstr>Как образовать вопросительную форму в Past Simple? В образовании вопросa тоже участвует вспомогательный глагол did. </vt:lpstr>
      <vt:lpstr>Как образовать вопросительную форму в Past Simple?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 Tense</dc:title>
  <dc:creator>Лариса</dc:creator>
  <cp:keywords>past</cp:keywords>
  <cp:lastModifiedBy>user</cp:lastModifiedBy>
  <cp:revision>19</cp:revision>
  <dcterms:created xsi:type="dcterms:W3CDTF">2020-10-12T07:59:00Z</dcterms:created>
  <dcterms:modified xsi:type="dcterms:W3CDTF">2024-02-12T17:31:23Z</dcterms:modified>
</cp:coreProperties>
</file>