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6" r:id="rId4"/>
    <p:sldId id="262" r:id="rId5"/>
    <p:sldId id="264" r:id="rId6"/>
    <p:sldId id="267" r:id="rId7"/>
    <p:sldId id="263" r:id="rId8"/>
    <p:sldId id="266" r:id="rId9"/>
    <p:sldId id="272" r:id="rId10"/>
    <p:sldId id="261" r:id="rId11"/>
    <p:sldId id="265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3" autoAdjust="0"/>
    <p:restoredTop sz="94348" autoAdjust="0"/>
  </p:normalViewPr>
  <p:slideViewPr>
    <p:cSldViewPr>
      <p:cViewPr varScale="1">
        <p:scale>
          <a:sx n="86" d="100"/>
          <a:sy n="86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0%B6%D0%BE%D0%BD_%D0%92%D0%B0%D0%BB%D0%BB%D0%B8%D1%8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32040" y="5229200"/>
            <a:ext cx="3754760" cy="13681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NK</a:t>
            </a: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6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КС = 3</a:t>
            </a:r>
          </a:p>
          <a:p>
            <a:pPr>
              <a:buNone/>
            </a:pPr>
            <a:r>
              <a:rPr lang="en-US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DK</a:t>
            </a:r>
            <a:r>
              <a:rPr lang="ru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3,5</a:t>
            </a:r>
            <a:endParaRPr lang="ru-RU" sz="33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https://fs.znanio.ru/d5af0e/ec/65/a6055b98d14db6be96d7746e7d639966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958" y="-531440"/>
            <a:ext cx="8877042" cy="54999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4581128"/>
            <a:ext cx="889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Задание 4. Найди длину отрезков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NK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, КС, </a:t>
            </a:r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DK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.  </a:t>
            </a:r>
            <a:endParaRPr lang="ru-RU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9144000" cy="11521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и запишите числовой промежуток, изображенные на координатной прямой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endParaRPr lang="ru-R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96044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19872" y="2852936"/>
            <a:ext cx="2327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- 8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&lt; 1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4716016" y="3212976"/>
            <a:ext cx="288032" cy="1440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539552" y="1916832"/>
            <a:ext cx="576064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411760" y="1844824"/>
            <a:ext cx="504056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flipH="1">
            <a:off x="1115616" y="278092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8;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47664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1691680" y="2780928"/>
            <a:ext cx="923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1,8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9872" y="2420888"/>
            <a:ext cx="3973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Запишите неравенство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22" grpId="0"/>
      <p:bldP spid="24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№1.Запишите числовые промежутки: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г)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57325"/>
            <a:ext cx="44672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altLang="ru-RU" sz="2800" b="1" dirty="0" smtClean="0">
                <a:solidFill>
                  <a:srgbClr val="003300"/>
                </a:solidFill>
                <a:latin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003300"/>
                </a:solidFill>
                <a:latin typeface="Times New Roman" pitchFamily="18" charset="0"/>
              </a:rPr>
            </a:br>
            <a:r>
              <a:rPr lang="ru-RU" altLang="ru-RU" sz="2800" b="1" dirty="0" smtClean="0">
                <a:solidFill>
                  <a:srgbClr val="003300"/>
                </a:solidFill>
                <a:latin typeface="Times New Roman" pitchFamily="18" charset="0"/>
              </a:rPr>
              <a:t>№2.Определите </a:t>
            </a:r>
            <a:r>
              <a:rPr lang="ru-RU" altLang="ru-RU" sz="2800" b="1" dirty="0" smtClean="0">
                <a:solidFill>
                  <a:srgbClr val="003300"/>
                </a:solidFill>
                <a:latin typeface="Times New Roman" pitchFamily="18" charset="0"/>
              </a:rPr>
              <a:t>вид числового промежутка, который соответствует данному неравенству, сделайте символическую запись и изобразите этот промежуток.</a:t>
            </a:r>
            <a:r>
              <a:rPr lang="ru-RU" altLang="ru-RU" sz="2800" b="1" i="1" dirty="0" smtClean="0">
                <a:solidFill>
                  <a:srgbClr val="003300"/>
                </a:solidFill>
                <a:latin typeface="Times New Roman" pitchFamily="18" charset="0"/>
              </a:rPr>
              <a:t/>
            </a:r>
            <a:br>
              <a:rPr lang="ru-RU" altLang="ru-RU" sz="2800" b="1" i="1" dirty="0" smtClean="0">
                <a:solidFill>
                  <a:srgbClr val="003300"/>
                </a:solidFill>
                <a:latin typeface="Times New Roman" pitchFamily="18" charset="0"/>
              </a:rPr>
            </a:br>
            <a:endParaRPr lang="ru-RU" sz="2800" dirty="0"/>
          </a:p>
        </p:txBody>
      </p:sp>
      <p:sp>
        <p:nvSpPr>
          <p:cNvPr id="4" name="AutoShape 6"/>
          <p:cNvSpPr>
            <a:spLocks noGrp="1" noChangeArrowheads="1"/>
          </p:cNvSpPr>
          <p:nvPr>
            <p:ph idx="1"/>
          </p:nvPr>
        </p:nvSpPr>
        <p:spPr bwMode="auto">
          <a:xfrm>
            <a:off x="250825" y="2204863"/>
            <a:ext cx="2592983" cy="646986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8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altLang="ru-RU" b="1" dirty="0">
                <a:solidFill>
                  <a:srgbClr val="003300"/>
                </a:solidFill>
              </a:rPr>
              <a:t>а) 1</a:t>
            </a:r>
            <a:r>
              <a:rPr lang="ru-RU" altLang="ru-RU" dirty="0">
                <a:solidFill>
                  <a:srgbClr val="003300"/>
                </a:solidFill>
              </a:rPr>
              <a:t> </a:t>
            </a:r>
            <a:r>
              <a:rPr lang="ru-RU" altLang="ru-RU" b="1" i="1" dirty="0">
                <a:solidFill>
                  <a:srgbClr val="003300"/>
                </a:solidFill>
              </a:rPr>
              <a:t>≤</a:t>
            </a:r>
            <a:r>
              <a:rPr lang="en-US" altLang="ru-RU" b="1" i="1" dirty="0">
                <a:solidFill>
                  <a:srgbClr val="003300"/>
                </a:solidFill>
              </a:rPr>
              <a:t> x </a:t>
            </a:r>
            <a:r>
              <a:rPr lang="ru-RU" altLang="ru-RU" b="1" i="1" dirty="0">
                <a:solidFill>
                  <a:srgbClr val="003300"/>
                </a:solidFill>
              </a:rPr>
              <a:t>≤</a:t>
            </a:r>
            <a:r>
              <a:rPr lang="en-US" altLang="ru-RU" dirty="0">
                <a:solidFill>
                  <a:srgbClr val="003300"/>
                </a:solidFill>
              </a:rPr>
              <a:t> </a:t>
            </a:r>
            <a:r>
              <a:rPr lang="ru-RU" altLang="ru-RU" b="1" dirty="0">
                <a:solidFill>
                  <a:srgbClr val="003300"/>
                </a:solidFill>
              </a:rPr>
              <a:t>6;</a:t>
            </a:r>
          </a:p>
        </p:txBody>
      </p:sp>
      <p:sp>
        <p:nvSpPr>
          <p:cNvPr id="5" name="AutoShape 101"/>
          <p:cNvSpPr>
            <a:spLocks noChangeArrowheads="1"/>
          </p:cNvSpPr>
          <p:nvPr/>
        </p:nvSpPr>
        <p:spPr bwMode="auto">
          <a:xfrm>
            <a:off x="323528" y="4077072"/>
            <a:ext cx="2664296" cy="578882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8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3300"/>
                </a:solidFill>
              </a:rPr>
              <a:t>в) –</a:t>
            </a:r>
            <a:r>
              <a:rPr lang="ru-RU" altLang="ru-RU" sz="2800" dirty="0">
                <a:solidFill>
                  <a:srgbClr val="003300"/>
                </a:solidFill>
              </a:rPr>
              <a:t> </a:t>
            </a:r>
            <a:r>
              <a:rPr lang="ru-RU" altLang="ru-RU" sz="2800" b="1" dirty="0">
                <a:solidFill>
                  <a:srgbClr val="003300"/>
                </a:solidFill>
              </a:rPr>
              <a:t>3</a:t>
            </a:r>
            <a:r>
              <a:rPr lang="ru-RU" altLang="ru-RU" sz="2800" b="1" i="1" dirty="0">
                <a:solidFill>
                  <a:srgbClr val="003300"/>
                </a:solidFill>
              </a:rPr>
              <a:t> </a:t>
            </a:r>
            <a:r>
              <a:rPr lang="en-US" altLang="ru-RU" sz="2800" b="1" i="1" dirty="0">
                <a:solidFill>
                  <a:srgbClr val="003300"/>
                </a:solidFill>
              </a:rPr>
              <a:t>&lt; x &lt; </a:t>
            </a:r>
            <a:r>
              <a:rPr lang="ru-RU" altLang="ru-RU" sz="2800" b="1" dirty="0">
                <a:solidFill>
                  <a:srgbClr val="003300"/>
                </a:solidFill>
              </a:rPr>
              <a:t>9.</a:t>
            </a:r>
          </a:p>
        </p:txBody>
      </p:sp>
      <p:sp>
        <p:nvSpPr>
          <p:cNvPr id="6" name="AutoShape 78"/>
          <p:cNvSpPr>
            <a:spLocks noChangeArrowheads="1"/>
          </p:cNvSpPr>
          <p:nvPr/>
        </p:nvSpPr>
        <p:spPr bwMode="auto">
          <a:xfrm>
            <a:off x="251520" y="3212976"/>
            <a:ext cx="2664296" cy="578882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008000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>
                <a:solidFill>
                  <a:srgbClr val="003300"/>
                </a:solidFill>
              </a:rPr>
              <a:t>б)</a:t>
            </a:r>
            <a:r>
              <a:rPr lang="ru-RU" altLang="ru-RU" sz="2800" b="1" i="1" dirty="0">
                <a:solidFill>
                  <a:srgbClr val="003300"/>
                </a:solidFill>
              </a:rPr>
              <a:t> </a:t>
            </a:r>
            <a:r>
              <a:rPr lang="ru-RU" altLang="ru-RU" sz="2800" b="1" i="1" dirty="0" smtClean="0">
                <a:solidFill>
                  <a:srgbClr val="003300"/>
                </a:solidFill>
              </a:rPr>
              <a:t> </a:t>
            </a:r>
            <a:r>
              <a:rPr lang="en-US" altLang="ru-RU" sz="2800" b="1" i="1" dirty="0" smtClean="0">
                <a:solidFill>
                  <a:srgbClr val="003300"/>
                </a:solidFill>
              </a:rPr>
              <a:t>x </a:t>
            </a:r>
            <a:r>
              <a:rPr lang="en-US" altLang="ru-RU" sz="2800" b="1" i="1" dirty="0">
                <a:solidFill>
                  <a:srgbClr val="003300"/>
                </a:solidFill>
              </a:rPr>
              <a:t>&gt; </a:t>
            </a:r>
            <a:r>
              <a:rPr lang="ru-RU" altLang="ru-RU" sz="2800" b="1" dirty="0">
                <a:solidFill>
                  <a:srgbClr val="003300"/>
                </a:solidFill>
              </a:rPr>
              <a:t>–2.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754886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1835696" y="548680"/>
            <a:ext cx="1872208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347864" y="620688"/>
            <a:ext cx="792088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>
            <a:off x="4582344" y="620688"/>
            <a:ext cx="853752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92080" y="620688"/>
            <a:ext cx="1944216" cy="72008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2469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776864" cy="594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какие целые числа расположены между точками   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 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С 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целые числа расположены 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точками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(- 135) и В (249)?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записать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Как изобразить?</a:t>
            </a:r>
            <a:endParaRPr lang="ru-RU" i="1" dirty="0" smtClean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8676456" y="908720"/>
            <a:ext cx="46754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8866187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707904" y="2132856"/>
            <a:ext cx="2552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- 3; - 2; - 1; 0; 1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2708920"/>
            <a:ext cx="5129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- 5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; - 4; - 3; - 2; - 1; 0; 1; 2; 3; 4;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893961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88840"/>
            <a:ext cx="7848872" cy="1752600"/>
          </a:xfrm>
        </p:spPr>
        <p:txBody>
          <a:bodyPr>
            <a:normAutofit/>
          </a:bodyPr>
          <a:lstStyle/>
          <a:p>
            <a:pPr algn="l"/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Числовые промежутки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Существует несколько видов числовых промежутков. Это зависит от знаков неравенств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410445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05064"/>
            <a:ext cx="8136904" cy="269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75856" y="4869160"/>
            <a:ext cx="1931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Знаки неравенств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5517232"/>
            <a:ext cx="2545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Обозначение</a:t>
            </a:r>
          </a:p>
          <a:p>
            <a:r>
              <a:rPr lang="ru-RU" dirty="0" smtClean="0"/>
              <a:t> числовых промежутков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6381328"/>
            <a:ext cx="2201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Обозначение точек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Рассмотрите таблицу: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799288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0" descr="https://upload.wikimedia.org/wikipedia/commons/thumb/8/89/John_Wallis_by_Sir_Godfrey_Kneller%2C_Bt.jpg/220px-John_Wallis_by_Sir_Godfrey_Kneller%2C_B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2150" y="388938"/>
            <a:ext cx="4540088" cy="548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Прямоугольник 2"/>
          <p:cNvSpPr>
            <a:spLocks noChangeArrowheads="1"/>
          </p:cNvSpPr>
          <p:nvPr/>
        </p:nvSpPr>
        <p:spPr bwMode="auto">
          <a:xfrm>
            <a:off x="179512" y="2636912"/>
            <a:ext cx="410445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Английский математик </a:t>
            </a: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 tooltip="Джон Валлис"/>
              </a:rPr>
              <a:t>Джон Валлис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ввёл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символ бесконечности в математическую литературу</a:t>
            </a:r>
          </a:p>
        </p:txBody>
      </p:sp>
      <p:pic>
        <p:nvPicPr>
          <p:cNvPr id="35844" name="Picture 2" descr="https://upload.wikimedia.org/wikipedia/commons/thumb/d/dd/Infinity_symbol.svg/420px-Infinity_symbol.svg.png"/>
          <p:cNvPicPr>
            <a:picLocks noChangeAspect="1" noChangeArrowheads="1"/>
          </p:cNvPicPr>
          <p:nvPr/>
        </p:nvPicPr>
        <p:blipFill>
          <a:blip r:embed="rId4" cstate="print"/>
          <a:srcRect r="55341" b="75711"/>
          <a:stretch>
            <a:fillRect/>
          </a:stretch>
        </p:blipFill>
        <p:spPr bwMode="auto">
          <a:xfrm>
            <a:off x="1115616" y="692696"/>
            <a:ext cx="1563588" cy="673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19872" y="1628800"/>
            <a:ext cx="73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+∞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628800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-∞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827584" y="1916832"/>
            <a:ext cx="237626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413792" y="0"/>
            <a:ext cx="827584" cy="6480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1844824"/>
            <a:ext cx="259228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44208" y="2852936"/>
            <a:ext cx="2592288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44208" y="3861048"/>
            <a:ext cx="252028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4869160"/>
            <a:ext cx="2520280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483768" y="836712"/>
            <a:ext cx="38525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слева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направо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2915816" y="1412776"/>
            <a:ext cx="72008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868144" y="1412776"/>
            <a:ext cx="72008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1560" y="836712"/>
            <a:ext cx="3240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1700808"/>
            <a:ext cx="1872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[ - 4;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∞)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528" y="2708920"/>
            <a:ext cx="14478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 - 1; 9]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9512" y="3645024"/>
            <a:ext cx="1638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(- ∞; 33)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27584" y="4725144"/>
            <a:ext cx="1311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(0; 17)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2240" y="191683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- 4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7308304" y="2276872"/>
            <a:ext cx="216024" cy="9117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347 L -5.55556E-7 -0.367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5135 L 0.00382 -0.384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22 -0.0037 L 0.37622 -0.003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04 -0.01041 L 0.35243 4.89362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05 -0.01041 L 0.36615 -0.0104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424 -1.66512E-6 L 0.39775 -1.66512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513711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0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211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 Тема урока</vt:lpstr>
      <vt:lpstr>Существует несколько видов числовых промежутков. Это зависит от знаков неравенств</vt:lpstr>
      <vt:lpstr>Рассмотрите таблицу:</vt:lpstr>
      <vt:lpstr>Слайд 6</vt:lpstr>
      <vt:lpstr>Слайд 7</vt:lpstr>
      <vt:lpstr>Физкультминутка</vt:lpstr>
      <vt:lpstr>Слайд 9</vt:lpstr>
      <vt:lpstr>Назовите и запишите числовой промежуток, изображенные на координатной прямой </vt:lpstr>
      <vt:lpstr>№1.Запишите числовые промежутки:</vt:lpstr>
      <vt:lpstr> №2.Определите вид числового промежутка, который соответствует данному неравенству, сделайте символическую запись и изобразите этот промежуток. </vt:lpstr>
      <vt:lpstr>Вывод: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worob</dc:creator>
  <cp:lastModifiedBy>worobeva2010@outlook.com</cp:lastModifiedBy>
  <cp:revision>30</cp:revision>
  <dcterms:created xsi:type="dcterms:W3CDTF">2024-02-12T12:28:59Z</dcterms:created>
  <dcterms:modified xsi:type="dcterms:W3CDTF">2024-02-12T17:32:17Z</dcterms:modified>
</cp:coreProperties>
</file>