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85" autoAdjust="0"/>
  </p:normalViewPr>
  <p:slideViewPr>
    <p:cSldViewPr>
      <p:cViewPr>
        <p:scale>
          <a:sx n="50" d="100"/>
          <a:sy n="50" d="100"/>
        </p:scale>
        <p:origin x="-1956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34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34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15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301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235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05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31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25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27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685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1FBE6-195F-4CEC-86FE-DA3DC4193D22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18F0A-B81C-41DA-8487-441D03883A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17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microsoft.com/office/2007/relationships/hdphoto" Target="../media/hdphoto7.wdp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11" Type="http://schemas.openxmlformats.org/officeDocument/2006/relationships/image" Target="../media/image16.png"/><Relationship Id="rId5" Type="http://schemas.openxmlformats.org/officeDocument/2006/relationships/image" Target="../media/image13.png"/><Relationship Id="rId10" Type="http://schemas.microsoft.com/office/2007/relationships/hdphoto" Target="../media/hdphoto6.wdp"/><Relationship Id="rId4" Type="http://schemas.microsoft.com/office/2007/relationships/hdphoto" Target="../media/hdphoto3.wdp"/><Relationship Id="rId9" Type="http://schemas.openxmlformats.org/officeDocument/2006/relationships/image" Target="../media/image15.png"/><Relationship Id="rId14" Type="http://schemas.microsoft.com/office/2007/relationships/hdphoto" Target="../media/hdphoto8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microsoft.com/office/2007/relationships/hdphoto" Target="../media/hdphoto9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72606" y="5195341"/>
            <a:ext cx="2368288" cy="16440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2145">
            <a:off x="3306476" y="408027"/>
            <a:ext cx="2100740" cy="2206549"/>
          </a:xfrm>
          <a:prstGeom prst="rect">
            <a:avLst/>
          </a:prstGeom>
        </p:spPr>
      </p:pic>
      <p:sp>
        <p:nvSpPr>
          <p:cNvPr id="16" name="Овал 15"/>
          <p:cNvSpPr/>
          <p:nvPr/>
        </p:nvSpPr>
        <p:spPr>
          <a:xfrm rot="2944627">
            <a:off x="-1584250" y="-2425398"/>
            <a:ext cx="3896423" cy="568732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3501008"/>
            <a:ext cx="4248472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54" y="1903982"/>
            <a:ext cx="5194920" cy="115699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Реактивное движение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3429000"/>
            <a:ext cx="1661356" cy="7486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Ракеты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61" y="5284526"/>
            <a:ext cx="1846509" cy="1846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49888" y="418263"/>
            <a:ext cx="2016224" cy="21006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24128" y="2312743"/>
            <a:ext cx="3233533" cy="3384641"/>
          </a:xfrm>
          <a:prstGeom prst="rect">
            <a:avLst/>
          </a:prstGeom>
        </p:spPr>
      </p:pic>
      <p:cxnSp>
        <p:nvCxnSpPr>
          <p:cNvPr id="15" name="Скругленная соединительная линия 14"/>
          <p:cNvCxnSpPr/>
          <p:nvPr/>
        </p:nvCxnSpPr>
        <p:spPr>
          <a:xfrm flipV="1">
            <a:off x="0" y="0"/>
            <a:ext cx="2843808" cy="1628800"/>
          </a:xfrm>
          <a:prstGeom prst="curvedConnector3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171" y="4551688"/>
            <a:ext cx="1465675" cy="146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9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439286" y="116632"/>
            <a:ext cx="0" cy="67413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0407" y="580526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F-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?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0" y="5445224"/>
            <a:ext cx="243028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4256" y="476672"/>
            <a:ext cx="22417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 = 10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кг</a:t>
            </a:r>
          </a:p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= 3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км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/c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6" y="476672"/>
            <a:ext cx="41044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F=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∆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p: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∆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t=</a:t>
            </a:r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en-US" sz="2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∆</a:t>
            </a:r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: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∆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t</a:t>
            </a: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F=3*10^3*10=30kH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08312" y="5444276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Ответ:30</a:t>
            </a:r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kH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00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8569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Какую скорость приобретает ракета массой 600г, если продукты горения массой 15г вылетают из неё скоростью 800 м/с?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411760" y="1988840"/>
            <a:ext cx="0" cy="48691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5589240"/>
            <a:ext cx="241176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-5749" y="198884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Mp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=600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г</a:t>
            </a:r>
          </a:p>
          <a:p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Mr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=15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г</a:t>
            </a:r>
          </a:p>
          <a:p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Vr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=800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м/с</a:t>
            </a: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Vp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-?</a:t>
            </a:r>
          </a:p>
        </p:txBody>
      </p:sp>
    </p:spTree>
    <p:extLst>
      <p:ext uri="{BB962C8B-B14F-4D97-AF65-F5344CB8AC3E}">
        <p14:creationId xmlns:p14="http://schemas.microsoft.com/office/powerpoint/2010/main" val="422950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411760" y="0"/>
            <a:ext cx="0" cy="685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0" y="-620970"/>
            <a:ext cx="4572000" cy="69865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Mp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=600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г</a:t>
            </a:r>
          </a:p>
          <a:p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Mr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=15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г</a:t>
            </a:r>
          </a:p>
          <a:p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Vr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=800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м/с</a:t>
            </a: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Vp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-?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-5749" y="5373216"/>
            <a:ext cx="241750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426990" y="39947"/>
            <a:ext cx="6858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Kp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</a:t>
            </a:r>
            <a:r>
              <a:rPr lang="ru-RU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Kr</a:t>
            </a: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MpVp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</a:t>
            </a:r>
            <a:r>
              <a:rPr lang="ru-RU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MrVr</a:t>
            </a: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Vp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</a:t>
            </a:r>
            <a:r>
              <a:rPr lang="ru-RU" sz="32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MrVr:Mp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Vp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=0,015*800:0,6=200м/с</a:t>
            </a: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Ответ: скорость ракеты 200м/с</a:t>
            </a:r>
          </a:p>
        </p:txBody>
      </p:sp>
    </p:spTree>
    <p:extLst>
      <p:ext uri="{BB962C8B-B14F-4D97-AF65-F5344CB8AC3E}">
        <p14:creationId xmlns:p14="http://schemas.microsoft.com/office/powerpoint/2010/main" val="379825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-5941168" y="-3411760"/>
            <a:ext cx="10441160" cy="6480720"/>
          </a:xfrm>
          <a:prstGeom prst="cloud">
            <a:avLst/>
          </a:prstGeom>
          <a:solidFill>
            <a:schemeClr val="bg1">
              <a:lumMod val="9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19588003">
            <a:off x="2609070" y="4876002"/>
            <a:ext cx="8450505" cy="4824536"/>
          </a:xfrm>
          <a:prstGeom prst="ellipse">
            <a:avLst/>
          </a:prstGeom>
          <a:solidFill>
            <a:schemeClr val="bg1">
              <a:lumMod val="9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1765"/>
            <a:ext cx="1145611" cy="11456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27784" y="3705835"/>
            <a:ext cx="823050" cy="8126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70477">
            <a:off x="1857356" y="2788637"/>
            <a:ext cx="812698" cy="812698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539530" y="4581129"/>
            <a:ext cx="8286421" cy="17745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9936" y="4683549"/>
            <a:ext cx="80316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Реактивное перемещение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 — это движение тела, которое возникает благодаря отделению некоторой его части (массы) с определенной скоростью относительно него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4532" y="5037898"/>
            <a:ext cx="7200800" cy="13695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-166149" y="620688"/>
            <a:ext cx="7419348" cy="1196752"/>
            <a:chOff x="-62227" y="895562"/>
            <a:chExt cx="7419348" cy="119675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62227" y="895562"/>
              <a:ext cx="7200800" cy="119675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2833" y="1032273"/>
              <a:ext cx="71642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mic Sans MS" panose="030F0702030302020204" pitchFamily="66" charset="0"/>
                </a:rPr>
                <a:t>Самыми ранними упоминаниями о реактивном движении считаются записи древнегреческого механика и математика </a:t>
              </a:r>
              <a:r>
                <a:rPr lang="ru-RU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mic Sans MS" panose="030F0702030302020204" pitchFamily="66" charset="0"/>
                </a:rPr>
                <a:t>Герона</a:t>
              </a:r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319492" y="2852739"/>
            <a:ext cx="7560840" cy="1220726"/>
            <a:chOff x="2339752" y="2996952"/>
            <a:chExt cx="7560840" cy="122072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339752" y="2996952"/>
              <a:ext cx="7560840" cy="119675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59466" y="3017349"/>
              <a:ext cx="658847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mic Sans MS" panose="030F0702030302020204" pitchFamily="66" charset="0"/>
                </a:rPr>
                <a:t>На практике примеры реактивного движения появились еще в </a:t>
              </a:r>
              <a:r>
                <a:rPr lang="ru-RU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mic Sans MS" panose="030F0702030302020204" pitchFamily="66" charset="0"/>
                </a:rPr>
                <a:t>Китае в XII веке</a:t>
              </a:r>
              <a:r>
                <a:rPr lang="ru-RU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mic Sans MS" panose="030F0702030302020204" pitchFamily="66" charset="0"/>
                </a:rPr>
                <a:t>.</a:t>
              </a:r>
              <a:r>
                <a:rPr lang="ru-RU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mic Sans MS" panose="030F0702030302020204" pitchFamily="66" charset="0"/>
                </a:rPr>
                <a:t> </a:t>
              </a:r>
              <a:r>
                <a:rPr lang="ru-RU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mic Sans MS" panose="030F0702030302020204" pitchFamily="66" charset="0"/>
                </a:rPr>
                <a:t>Китайцы решили заимствовать принцип такого движения у </a:t>
              </a:r>
              <a:r>
                <a:rPr lang="ru-RU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omic Sans MS" panose="030F0702030302020204" pitchFamily="66" charset="0"/>
                </a:rPr>
                <a:t>каракатиц и осьминогов</a:t>
              </a: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4266" y="5037898"/>
            <a:ext cx="73380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Главным первооткрывателем реактивного движения называют российского революционера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Николая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Кибальчина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. Он находясь в заключении в царской тюрьме, создавал собственный проект по созданию реактивного двигателя.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48868"/>
            <a:ext cx="634921" cy="63492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206" y="4073465"/>
            <a:ext cx="634921" cy="63492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77" y="3732030"/>
            <a:ext cx="634921" cy="63492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6063729"/>
            <a:ext cx="634921" cy="63492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750" y="2048868"/>
            <a:ext cx="634921" cy="63492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524" y="4221088"/>
            <a:ext cx="634921" cy="63492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780" y="4471085"/>
            <a:ext cx="634921" cy="63492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79" y="5190297"/>
            <a:ext cx="634921" cy="63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466" y="0"/>
            <a:ext cx="5724128" cy="6858000"/>
          </a:xfrm>
        </p:spPr>
      </p:pic>
      <p:sp>
        <p:nvSpPr>
          <p:cNvPr id="6" name="TextBox 5"/>
          <p:cNvSpPr txBox="1"/>
          <p:nvPr/>
        </p:nvSpPr>
        <p:spPr>
          <a:xfrm>
            <a:off x="5364088" y="188640"/>
            <a:ext cx="3779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Первая ступень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космической ракеты самая большая. Данная ступень самая мощная, именно она открывает ракету от Земли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1772816"/>
            <a:ext cx="38264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Вторая ступень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разгонная)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именно она разгоняет ракету до первой космической скорости, которой достаточно для выхода на околоземную орбиту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3645024"/>
            <a:ext cx="3779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Следующие ступени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ракеты также нужны для набора скорости, чтобы вывести ее на орбиту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0078" y="5229200"/>
            <a:ext cx="37939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Последняя ступень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ракеты предназначена для маневрирования и доставки космонавтов и полезного груза к месту назначения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4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1540" y="260648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Тележка с человеком на ней движется вдоль прямой со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скоростью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ru-RU" sz="105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1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= 2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м/с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 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. Человек спрыгивает с тележки в горизонтальном направлении, противоположном направлению движения тележки, со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скоростью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ru-RU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2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=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1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м/с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относительно 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Земли. Определите скорость тележки после того, как с нее спрыгнул человек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ru-RU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1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). </a:t>
            </a:r>
            <a:r>
              <a:rPr lang="ru-R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Масса человека в 1,5 раза больше, чем масса тележки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</a:t>
            </a:r>
            <a:r>
              <a:rPr lang="en-US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1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=1,5m</a:t>
            </a:r>
            <a:r>
              <a:rPr lang="en-US" sz="11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2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)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0928"/>
            <a:ext cx="9144000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2627784" y="116632"/>
            <a:ext cx="36004" cy="65973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5373216"/>
            <a:ext cx="26637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 descr="https://static-interneturok.cdnvideo.ru/content/konspekt_image/330053/2203d80adbfdfaa00a1325c5fc0d491f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-43000" contras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857" y="260648"/>
            <a:ext cx="3240360" cy="45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-58000" contras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296" y="1340278"/>
            <a:ext cx="2992445" cy="36717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0"/>
                    </a14:imgEffect>
                    <a14:imgEffect>
                      <a14:brightnessContrast bright="-42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296" y="2132856"/>
            <a:ext cx="1365146" cy="37455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100000"/>
                    </a14:imgEffect>
                    <a14:imgEffect>
                      <a14:brightnessContrast bright="-49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852936"/>
            <a:ext cx="4527704" cy="36513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100000"/>
                    </a14:imgEffect>
                    <a14:imgEffect>
                      <a14:brightnessContrast bright="-49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7" y="3861048"/>
            <a:ext cx="4696075" cy="31730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296" y="4653136"/>
            <a:ext cx="2348037" cy="39212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0" y="344178"/>
            <a:ext cx="2627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1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= 2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м/с</a:t>
            </a:r>
            <a:endParaRPr lang="ru-RU" sz="3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93854" y="1149228"/>
            <a:ext cx="25699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2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=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1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м/с </a:t>
            </a:r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8834" y="1904923"/>
            <a:ext cx="22677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1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=1,5m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2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07182" y="5805264"/>
            <a:ext cx="9252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-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?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2849207" y="6097651"/>
            <a:ext cx="35659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Ответ: </a:t>
            </a:r>
            <a:r>
              <a:rPr lang="en-US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6</a:t>
            </a: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.5 м/с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9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Какую скорость приобретает ракета массой 600 г, если продукты горения массой 15 г вылетают из нее скоростью 800 м/с?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47407" y1="90909" x2="741" y2="91477"/>
                        <a14:backgroundMark x1="22963" y1="93182" x2="22963" y2="93182"/>
                        <a14:backgroundMark x1="45926" y1="84091" x2="45926" y2="84091"/>
                        <a14:backgroundMark x1="3704" y1="86364" x2="45926" y2="84659"/>
                        <a14:backgroundMark x1="45926" y1="84659" x2="45926" y2="93182"/>
                        <a14:backgroundMark x1="45926" y1="93182" x2="41481" y2="97727"/>
                        <a14:backgroundMark x1="41481" y1="97727" x2="5185" y2="97159"/>
                        <a14:backgroundMark x1="5185" y1="97159" x2="3704" y2="857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4" y="2492896"/>
            <a:ext cx="2236834" cy="2952328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439286" y="2276872"/>
            <a:ext cx="0" cy="45811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0407" y="580526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V-?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5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backgroundMark x1="47407" y1="90909" x2="741" y2="91477"/>
                        <a14:backgroundMark x1="22963" y1="93182" x2="22963" y2="93182"/>
                        <a14:backgroundMark x1="45926" y1="84091" x2="45926" y2="84091"/>
                        <a14:backgroundMark x1="3704" y1="86364" x2="45926" y2="84659"/>
                        <a14:backgroundMark x1="45926" y1="84659" x2="45926" y2="93182"/>
                        <a14:backgroundMark x1="45926" y1="93182" x2="41481" y2="97727"/>
                        <a14:backgroundMark x1="41481" y1="97727" x2="5185" y2="97159"/>
                        <a14:backgroundMark x1="5185" y1="97159" x2="3704" y2="857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2236834" cy="2952328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403282" y="377280"/>
            <a:ext cx="36004" cy="6480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5464224"/>
            <a:ext cx="24392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0407" y="580526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V-?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908720"/>
            <a:ext cx="2017563" cy="84249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803" y="2204864"/>
            <a:ext cx="2370519" cy="199261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637751"/>
            <a:ext cx="3258666" cy="82647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18" name="Прямоугольник 17"/>
          <p:cNvSpPr/>
          <p:nvPr/>
        </p:nvSpPr>
        <p:spPr>
          <a:xfrm>
            <a:off x="2532319" y="6097651"/>
            <a:ext cx="6519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Ответ: скорость ракеты 200 м/с</a:t>
            </a:r>
          </a:p>
        </p:txBody>
      </p:sp>
    </p:spTree>
    <p:extLst>
      <p:ext uri="{BB962C8B-B14F-4D97-AF65-F5344CB8AC3E}">
        <p14:creationId xmlns:p14="http://schemas.microsoft.com/office/powerpoint/2010/main" val="320363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94685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Реактивный двигатель каждую секунду выбрасывает 10 кг продуктов сгорания топлива со скоростью 3 км/с относительно ракеты. Какую силу тяги он развивает?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21284" y="2420888"/>
            <a:ext cx="18002" cy="44371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0407" y="580526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F-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?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5445224"/>
            <a:ext cx="243028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9512" y="2708920"/>
            <a:ext cx="22417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m = 10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кг</a:t>
            </a:r>
          </a:p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 = 3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км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anose="030F0702030302020204" pitchFamily="66" charset="0"/>
              </a:rPr>
              <a:t>/c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38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299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Реактивное движение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19</cp:revision>
  <dcterms:created xsi:type="dcterms:W3CDTF">2023-12-27T13:35:01Z</dcterms:created>
  <dcterms:modified xsi:type="dcterms:W3CDTF">2023-12-27T17:10:39Z</dcterms:modified>
</cp:coreProperties>
</file>