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3" r:id="rId9"/>
    <p:sldId id="262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F4FA"/>
    <a:srgbClr val="00B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7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84D561-0080-4FCD-A6B0-9856C9B27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45ECD7-1C01-4BA5-9B84-17ACCF8D9A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8A0658-3756-4390-A062-1A168F7DD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719A88-C40D-475B-A53C-CC5B27685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D4AFA6-20B1-4441-B9F9-E4C91425C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478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FE51B-CCFD-465F-9F05-17D59C53F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D8CF0C1-4661-4FEC-9B6D-A09CC54BB9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DAA9DE-AB4C-440A-8581-2EF9CFD9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B0010F-AC2D-47EA-9F2B-7DB9821BF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0BE49F-20AD-44A3-8D3C-EE6750900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114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04C6900-0A17-488A-8E46-1C31BD2419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1084EA-974D-4970-804D-E03DCC4F2A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41D223-CDD4-48C2-889B-DEF3E9D6B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058091-455E-46A9-B4F1-D915D0B42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2CE052-432D-48B7-9DA8-20A07DDC8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873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4F3386-9F5E-4D2D-B51F-CA8F0E37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E3CE07-FF7F-4184-B29C-FA9105BD2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79E91E-D8B0-4AC3-AEB8-8A41960B2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E759A2-4382-43C6-AEF6-29DD80034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7C3A79-7720-41D6-8A7C-8933B4777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91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8E8C7-697B-496D-8A4E-BB7694487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0962C5-796E-401C-BC45-7762750A62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2B22A6-EAE7-4329-BC93-90D68A8C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0D5B26-9D8F-4A2F-90F7-EE031B62D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BD405C-9D29-44C4-87BC-A265A720A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537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5B84A4-11FB-4249-A244-885B89650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13DEDF-D4D5-4378-885E-D9BAC5DF9D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DDDDD5-6EFA-483D-B95F-BA0165B74F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DC0643-3259-4CFC-905F-FB0383DA6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AED692-AFEA-4E0E-A7B3-672251050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95A3D93-830F-4E7A-A459-A8549364A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155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9CEBDF-2E24-484A-9ED1-7B68810B2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8B0417-BA62-45BD-82F8-ADC183AE84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3B5D44-C546-4EFA-A72F-63310D374E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277DEA9-99BD-4E2A-B650-66809CFE50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2BFA6D9-93E7-44F2-9662-E5E1935AB0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BE3BDA8-E881-4A70-B214-41369D3D1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B724ABF-FD92-4EC1-B8B4-B6D11F940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1720F38-927B-4838-AA39-ECAA98D80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145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4E1F38-5C14-4B4F-AA32-62BC9D528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43FFACC-24C4-416A-9FE2-E571C8F79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0B82711-0079-49AE-8B51-142883CA3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CA9212B-4199-488E-A6E7-C5EC0F09A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094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22634D7-4D60-4ACB-98EE-2E77431EF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46EDD76-68A0-4A43-A3CD-5DAB2E361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34D5F95-9B0D-4CFF-82EC-2FF863408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290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CF0FB-973B-4D27-B7FC-15004254A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5B9A09-5BB8-42B1-8721-CDD69F1EB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458026-413D-4CAA-A152-97B47720E0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3546E9-562A-4FCD-80A9-743FE0F7A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99494C-6FFD-40F0-9D86-70FB048E6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716CA6-BBC1-4BFA-B35C-0334FACE9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409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747D26-DCFC-468F-A62B-0A4C2435C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60E5B77-AE32-4F63-8E9F-62283F7930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CB35885-439E-4EF8-94D5-5D7BF5C5E0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7B74CC-73AA-4D8D-87B0-33D335591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E7BBE4-FD47-4242-A499-D456A54AA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6DD854-1D38-4E32-9468-554470BEA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049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63C1D-A7CB-4B8B-BAFF-197863F53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E69586-B7AE-416C-90E7-4E948520D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ADEB1A-ED2F-4EA6-8B86-3692DA7DB2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03AE0-4A64-4A65-9C25-AEA866E7229E}" type="datetimeFigureOut">
              <a:rPr lang="ru-RU" smtClean="0"/>
              <a:t>вс 04.02.24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4C0396-49C1-4A4B-BB12-FE68491100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D6F769-027A-4C0F-84ED-D6879185D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2E1CB-4177-49B6-B045-2D7622832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3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jpeg"/><Relationship Id="rId7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93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0DE5F9-AFD4-418B-83CD-00A6299BFB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830694"/>
            <a:ext cx="5181600" cy="5196612"/>
          </a:xfrm>
          <a:solidFill>
            <a:srgbClr val="00B6D5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b="1" i="1" dirty="0" err="1">
                <a:solidFill>
                  <a:srgbClr val="FF0000"/>
                </a:solidFill>
              </a:rPr>
              <a:t>Синквейн</a:t>
            </a:r>
            <a:r>
              <a:rPr lang="ru-RU" sz="4000" b="1" i="1" dirty="0">
                <a:solidFill>
                  <a:srgbClr val="FF0000"/>
                </a:solidFill>
              </a:rPr>
              <a:t>-загадка</a:t>
            </a:r>
          </a:p>
          <a:p>
            <a:pPr marL="0" indent="0" algn="ctr">
              <a:buNone/>
            </a:pPr>
            <a:endParaRPr lang="ru-RU" sz="4000" dirty="0"/>
          </a:p>
          <a:p>
            <a:pPr marL="0" indent="0" algn="ctr">
              <a:lnSpc>
                <a:spcPct val="110000"/>
              </a:lnSpc>
              <a:buNone/>
            </a:pPr>
            <a:r>
              <a:rPr lang="ru-RU" sz="4000" dirty="0">
                <a:solidFill>
                  <a:schemeClr val="bg1"/>
                </a:solidFill>
              </a:rPr>
              <a:t>Вода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4000" dirty="0">
                <a:solidFill>
                  <a:schemeClr val="bg1"/>
                </a:solidFill>
              </a:rPr>
              <a:t>Жидкая, прозрачная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4000" dirty="0">
                <a:solidFill>
                  <a:schemeClr val="bg1"/>
                </a:solidFill>
              </a:rPr>
              <a:t>….., ….., …..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4000" dirty="0">
                <a:solidFill>
                  <a:schemeClr val="bg1"/>
                </a:solidFill>
              </a:rPr>
              <a:t>Источник жизни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4000" dirty="0">
                <a:solidFill>
                  <a:schemeClr val="bg1"/>
                </a:solidFill>
              </a:rPr>
              <a:t>Океан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FB1518C-E3E2-43A1-BA85-EFDC60C77CD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1309556"/>
            <a:ext cx="5548444" cy="554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71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C506A0-A56E-4B54-93B2-9562EC7D6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7323" y="0"/>
            <a:ext cx="2723966" cy="2799641"/>
          </a:xfrm>
          <a:scene3d>
            <a:camera prst="isometricRightUp"/>
            <a:lightRig rig="threePt" dir="t"/>
          </a:scene3d>
        </p:spPr>
        <p:txBody>
          <a:bodyPr>
            <a:normAutofit/>
          </a:bodyPr>
          <a:lstStyle/>
          <a:p>
            <a:r>
              <a:rPr lang="ru-RU" sz="5400" b="1" i="1" dirty="0">
                <a:solidFill>
                  <a:srgbClr val="FF0000"/>
                </a:solidFill>
              </a:rPr>
              <a:t>«Да-</a:t>
            </a:r>
            <a:r>
              <a:rPr lang="ru-RU" sz="5400" b="1" i="1" dirty="0" err="1">
                <a:solidFill>
                  <a:srgbClr val="FF0000"/>
                </a:solidFill>
              </a:rPr>
              <a:t>нетка</a:t>
            </a:r>
            <a:r>
              <a:rPr lang="ru-RU" sz="5400" b="1" i="1" dirty="0">
                <a:solidFill>
                  <a:srgbClr val="FF0000"/>
                </a:solidFill>
              </a:rPr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EDD343-891F-4976-BD88-06F6F2680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67866" y="382372"/>
            <a:ext cx="4827234" cy="6093256"/>
          </a:xfrm>
          <a:solidFill>
            <a:srgbClr val="BBF4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/>
              <a:t>Водная среда занимает примерно 71% поверхности Земли.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Воде присущи такие свойства как прозрачность, высокая плотность, теплоемкость.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Быстро плавающие животные не имеют обтекаемую форму тела и плохо развитые органы передвижения.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Обитателями водной среды являются такие живые организмы как кроты, волки, зайцы и полевые мыши.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В водной среде большое содержание кислорода.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89939F-0123-4A79-BBAE-744A093080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63648" y="382372"/>
            <a:ext cx="876670" cy="6093257"/>
          </a:xfrm>
          <a:solidFill>
            <a:srgbClr val="BBF4F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B050"/>
                </a:solidFill>
              </a:rPr>
              <a:t>ДА</a:t>
            </a:r>
          </a:p>
          <a:p>
            <a:pPr marL="0" indent="0" algn="ctr">
              <a:buNone/>
            </a:pPr>
            <a:endParaRPr lang="ru-RU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B050"/>
                </a:solidFill>
              </a:rPr>
              <a:t>ДА</a:t>
            </a: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НЕТ</a:t>
            </a: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НЕТ</a:t>
            </a: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B050"/>
                </a:solidFill>
              </a:rPr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33472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2B6F05-D480-4DF5-9D5E-C5F7731A2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3610" y="2389233"/>
            <a:ext cx="5257800" cy="1325563"/>
          </a:xfrm>
        </p:spPr>
        <p:txBody>
          <a:bodyPr>
            <a:noAutofit/>
          </a:bodyPr>
          <a:lstStyle/>
          <a:p>
            <a:r>
              <a:rPr lang="ru-RU" sz="8800" b="1" i="1" dirty="0"/>
              <a:t>«Сообщи свое Я»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4F933F9-9998-40F1-B956-DA4B3AD6C41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96000" y="1253331"/>
            <a:ext cx="4351338" cy="435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821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9A8B5C-6BEA-4931-8F78-5E5A046E5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751" y="498290"/>
            <a:ext cx="10515600" cy="1325563"/>
          </a:xfrm>
        </p:spPr>
        <p:txBody>
          <a:bodyPr>
            <a:normAutofit/>
          </a:bodyPr>
          <a:lstStyle/>
          <a:p>
            <a:r>
              <a:rPr lang="ru-RU" sz="6000" b="1" i="1" dirty="0"/>
              <a:t>Что общего?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F3F7E5-6DC6-40B2-9698-D92CB880C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1751" y="2083077"/>
            <a:ext cx="8655728" cy="2977195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/>
              <a:t>Труд кормит, а лень портит.</a:t>
            </a:r>
          </a:p>
          <a:p>
            <a:r>
              <a:rPr lang="ru-RU" sz="3200" dirty="0"/>
              <a:t>Без труда не вытащишь и рыбку из пруда.</a:t>
            </a:r>
          </a:p>
          <a:p>
            <a:r>
              <a:rPr lang="ru-RU" sz="3200" dirty="0"/>
              <a:t>Без труда ничего не даётся.</a:t>
            </a:r>
          </a:p>
          <a:p>
            <a:r>
              <a:rPr lang="ru-RU" sz="3200" dirty="0"/>
              <a:t>Кто не работает, тот не ест.</a:t>
            </a:r>
          </a:p>
          <a:p>
            <a:r>
              <a:rPr lang="ru-RU" sz="3200" dirty="0"/>
              <a:t>Маленькое дело лучше большого безделья.</a:t>
            </a:r>
          </a:p>
        </p:txBody>
      </p:sp>
    </p:spTree>
    <p:extLst>
      <p:ext uri="{BB962C8B-B14F-4D97-AF65-F5344CB8AC3E}">
        <p14:creationId xmlns:p14="http://schemas.microsoft.com/office/powerpoint/2010/main" val="490571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CDC945-95DF-4A60-ABED-BD7A1EB1D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Давайте вспомним…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22C15F-10F2-4289-9F1E-92C4856A6A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rgbClr val="00B6D5"/>
          </a:solidFill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Какие среды обитания различают?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Что такое экологические факторы?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Какие группы экологических факторов выделяют и в чем их различия?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9F2036-0A19-460C-9385-C0569D04B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solidFill>
            <a:srgbClr val="BBF4FA"/>
          </a:solidFill>
        </p:spPr>
        <p:txBody>
          <a:bodyPr/>
          <a:lstStyle/>
          <a:p>
            <a:r>
              <a:rPr lang="ru-RU" dirty="0"/>
              <a:t>Водная, наземно-воздушная, почвенная, организменная.</a:t>
            </a:r>
          </a:p>
          <a:p>
            <a:endParaRPr lang="ru-RU" dirty="0"/>
          </a:p>
          <a:p>
            <a:r>
              <a:rPr lang="ru-RU" dirty="0"/>
              <a:t>ЭФ- это явления, свойства и элементы среды обитания, которые влияют на организм.</a:t>
            </a:r>
          </a:p>
          <a:p>
            <a:endParaRPr lang="ru-RU" dirty="0"/>
          </a:p>
          <a:p>
            <a:r>
              <a:rPr lang="ru-RU" dirty="0"/>
              <a:t>Биотические, абиотические, антропогенные</a:t>
            </a:r>
          </a:p>
        </p:txBody>
      </p:sp>
    </p:spTree>
    <p:extLst>
      <p:ext uri="{BB962C8B-B14F-4D97-AF65-F5344CB8AC3E}">
        <p14:creationId xmlns:p14="http://schemas.microsoft.com/office/powerpoint/2010/main" val="2412501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AB22E-FCCA-410A-9483-EC2750432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7" y="335670"/>
            <a:ext cx="10515600" cy="1325563"/>
          </a:xfrm>
        </p:spPr>
        <p:txBody>
          <a:bodyPr/>
          <a:lstStyle/>
          <a:p>
            <a:r>
              <a:rPr lang="ru-RU" b="1" i="1" dirty="0"/>
              <a:t>Определить тип экологических факторов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38CFBB-532E-48F5-B6F9-7CB8BE384A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5078" y="1545824"/>
            <a:ext cx="9681839" cy="132556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3800" b="0" i="0" u="sng" strike="noStrike" dirty="0">
                <a:solidFill>
                  <a:srgbClr val="000000"/>
                </a:solidFill>
                <a:effectLst/>
              </a:rPr>
              <a:t>Примеры факторов: </a:t>
            </a:r>
            <a:r>
              <a:rPr lang="ru-RU" sz="3800" b="0" i="0" u="none" strike="noStrike" dirty="0">
                <a:solidFill>
                  <a:srgbClr val="000000"/>
                </a:solidFill>
                <a:effectLst/>
              </a:rPr>
              <a:t>1 - бактерии, 2 - насекомые, 3 - ядохимикаты, 4 - снег, 5- песчаная почва,</a:t>
            </a:r>
            <a:r>
              <a:rPr lang="ru-RU" sz="3800" dirty="0">
                <a:solidFill>
                  <a:srgbClr val="000000"/>
                </a:solidFill>
              </a:rPr>
              <a:t> </a:t>
            </a:r>
            <a:r>
              <a:rPr lang="ru-RU" sz="3800" b="0" i="0" u="none" strike="noStrike" dirty="0">
                <a:solidFill>
                  <a:srgbClr val="000000"/>
                </a:solidFill>
                <a:effectLst/>
              </a:rPr>
              <a:t>6- туман, 7 - вырубка лесов, 8- хищники, 9 - выхлопные </a:t>
            </a:r>
            <a:r>
              <a:rPr lang="ru-RU" sz="3800" b="0" i="0" u="none" strike="noStrike" dirty="0" err="1">
                <a:solidFill>
                  <a:srgbClr val="000000"/>
                </a:solidFill>
                <a:effectLst/>
              </a:rPr>
              <a:t>газы</a:t>
            </a:r>
            <a:r>
              <a:rPr lang="ru-RU" sz="3800" b="0" i="0" u="none" strike="noStrike" dirty="0">
                <a:solidFill>
                  <a:srgbClr val="000000"/>
                </a:solidFill>
                <a:effectLst/>
              </a:rPr>
              <a:t>, 10 - блохи.</a:t>
            </a:r>
            <a:endParaRPr lang="ru-RU" sz="3800" b="0" i="0" dirty="0">
              <a:solidFill>
                <a:srgbClr val="000000"/>
              </a:solidFill>
              <a:effectLst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02BE7019-928E-40EF-9AC3-4E7C24C1FE0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57421189"/>
              </p:ext>
            </p:extLst>
          </p:nvPr>
        </p:nvGraphicFramePr>
        <p:xfrm>
          <a:off x="1458708" y="3056138"/>
          <a:ext cx="9274578" cy="262128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091526">
                  <a:extLst>
                    <a:ext uri="{9D8B030D-6E8A-4147-A177-3AD203B41FA5}">
                      <a16:colId xmlns:a16="http://schemas.microsoft.com/office/drawing/2014/main" val="2931904936"/>
                    </a:ext>
                  </a:extLst>
                </a:gridCol>
                <a:gridCol w="3091526">
                  <a:extLst>
                    <a:ext uri="{9D8B030D-6E8A-4147-A177-3AD203B41FA5}">
                      <a16:colId xmlns:a16="http://schemas.microsoft.com/office/drawing/2014/main" val="110916017"/>
                    </a:ext>
                  </a:extLst>
                </a:gridCol>
                <a:gridCol w="3091526">
                  <a:extLst>
                    <a:ext uri="{9D8B030D-6E8A-4147-A177-3AD203B41FA5}">
                      <a16:colId xmlns:a16="http://schemas.microsoft.com/office/drawing/2014/main" val="1429355080"/>
                    </a:ext>
                  </a:extLst>
                </a:gridCol>
              </a:tblGrid>
              <a:tr h="148625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Биотические факторы (живой природы)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Абиотические факторы (неживой природы)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Антропогенные факторы</a:t>
                      </a:r>
                    </a:p>
                    <a:p>
                      <a:pPr algn="ctr"/>
                      <a:r>
                        <a:rPr lang="ru-RU" sz="3200" dirty="0"/>
                        <a:t>(деятельность человека)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6012113"/>
                  </a:ext>
                </a:extLst>
              </a:tr>
              <a:tr h="463662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97181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915D048-849B-46F0-8BAD-2593C171AE3F}"/>
              </a:ext>
            </a:extLst>
          </p:cNvPr>
          <p:cNvSpPr txBox="1"/>
          <p:nvPr/>
        </p:nvSpPr>
        <p:spPr>
          <a:xfrm>
            <a:off x="1837677" y="5143024"/>
            <a:ext cx="2308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highlight>
                  <a:srgbClr val="00FF00"/>
                </a:highlight>
              </a:rPr>
              <a:t>1, 2, 8, 10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86E103E-B47D-4090-9BE4-5D9E65EFE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6124" y="5008655"/>
            <a:ext cx="1499746" cy="85351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62EA674-CE30-449E-838C-A0821636B2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679" y="5008655"/>
            <a:ext cx="1499746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029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414C10-ED12-4054-B9F1-97A08BECF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DFAA79-B36E-4EE2-A936-573546B6A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2577699"/>
          </a:xfrm>
          <a:solidFill>
            <a:srgbClr val="BBF4FA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/>
              <a:t>§16 прочитать, записи в тетради учить</a:t>
            </a:r>
          </a:p>
        </p:txBody>
      </p:sp>
    </p:spTree>
    <p:extLst>
      <p:ext uri="{BB962C8B-B14F-4D97-AF65-F5344CB8AC3E}">
        <p14:creationId xmlns:p14="http://schemas.microsoft.com/office/powerpoint/2010/main" val="690355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6D16A72-9727-4B78-9963-E05714EB82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70854" y="361764"/>
            <a:ext cx="5181600" cy="2912286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32A08E0-B430-44CD-B2AF-0A8A7E23A8C2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98" y="361764"/>
            <a:ext cx="4809652" cy="34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477930-BB5B-46AD-AA20-5592A61D4D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6329" y="2431652"/>
            <a:ext cx="4499497" cy="25309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885FD8-CD90-47FF-87B0-503108BE66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477" r="19930"/>
          <a:stretch/>
        </p:blipFill>
        <p:spPr>
          <a:xfrm>
            <a:off x="8855161" y="1299673"/>
            <a:ext cx="2747640" cy="3067235"/>
          </a:xfrm>
          <a:prstGeom prst="pentagon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0CFA0A-1BF3-4ED2-87F4-F4F765CB4F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98" y="3429000"/>
            <a:ext cx="3067236" cy="306723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8104B24-B7CC-4735-8504-F7758C92E0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734" y="5146263"/>
            <a:ext cx="6650720" cy="133014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723A99B-A8AC-46B7-8F5A-3E7C9687B7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551" y="3776616"/>
            <a:ext cx="2295709" cy="229570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D7EEC12-32EB-4D78-AD3E-38B3033CED88}"/>
              </a:ext>
            </a:extLst>
          </p:cNvPr>
          <p:cNvSpPr txBox="1"/>
          <p:nvPr/>
        </p:nvSpPr>
        <p:spPr>
          <a:xfrm>
            <a:off x="1876257" y="1731173"/>
            <a:ext cx="8439485" cy="3170099"/>
          </a:xfrm>
          <a:prstGeom prst="rect">
            <a:avLst/>
          </a:prstGeom>
          <a:solidFill>
            <a:srgbClr val="BBF4FA"/>
          </a:solidFill>
        </p:spPr>
        <p:txBody>
          <a:bodyPr wrap="square" rtlCol="0">
            <a:spAutoFit/>
          </a:bodyPr>
          <a:lstStyle/>
          <a:p>
            <a:r>
              <a:rPr lang="ru-RU" sz="4000" b="1" dirty="0"/>
              <a:t>Тема урока: </a:t>
            </a:r>
            <a:r>
              <a:rPr lang="ru-RU" sz="4000" dirty="0"/>
              <a:t>Водная среда обитания.</a:t>
            </a:r>
          </a:p>
          <a:p>
            <a:r>
              <a:rPr lang="ru-RU" sz="4000" b="1" dirty="0"/>
              <a:t>Цели урока: </a:t>
            </a:r>
            <a:r>
              <a:rPr lang="ru-RU" sz="4000" dirty="0"/>
              <a:t>изучить особенности водной среды обитания и приспособления организмов к водной среде обитания.</a:t>
            </a:r>
          </a:p>
        </p:txBody>
      </p:sp>
    </p:spTree>
    <p:extLst>
      <p:ext uri="{BB962C8B-B14F-4D97-AF65-F5344CB8AC3E}">
        <p14:creationId xmlns:p14="http://schemas.microsoft.com/office/powerpoint/2010/main" val="3634651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4CC6C0-1E30-401E-8A17-97C12BEB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943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5400" b="1" i="1" dirty="0"/>
              <a:t>Особенности водной среды обитания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AD7D35-8F5A-4C3B-BA11-D50078F9BA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24125" y="2248578"/>
            <a:ext cx="3343183" cy="3568257"/>
          </a:xfrm>
          <a:solidFill>
            <a:srgbClr val="00B6D5"/>
          </a:solidFill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ru-RU" sz="4000" dirty="0">
                <a:solidFill>
                  <a:schemeClr val="bg1"/>
                </a:solidFill>
              </a:rPr>
              <a:t>Плотность</a:t>
            </a:r>
          </a:p>
          <a:p>
            <a:pPr>
              <a:lnSpc>
                <a:spcPct val="110000"/>
              </a:lnSpc>
            </a:pPr>
            <a:r>
              <a:rPr lang="ru-RU" sz="4000" dirty="0">
                <a:solidFill>
                  <a:schemeClr val="bg1"/>
                </a:solidFill>
              </a:rPr>
              <a:t>Давление</a:t>
            </a:r>
          </a:p>
          <a:p>
            <a:pPr>
              <a:lnSpc>
                <a:spcPct val="110000"/>
              </a:lnSpc>
            </a:pPr>
            <a:r>
              <a:rPr lang="ru-RU" sz="4000" dirty="0">
                <a:solidFill>
                  <a:schemeClr val="bg1"/>
                </a:solidFill>
              </a:rPr>
              <a:t>Температура </a:t>
            </a:r>
          </a:p>
          <a:p>
            <a:pPr>
              <a:lnSpc>
                <a:spcPct val="110000"/>
              </a:lnSpc>
            </a:pPr>
            <a:r>
              <a:rPr lang="ru-RU" sz="4000" dirty="0">
                <a:solidFill>
                  <a:schemeClr val="bg1"/>
                </a:solidFill>
              </a:rPr>
              <a:t>Кислород</a:t>
            </a:r>
          </a:p>
          <a:p>
            <a:pPr>
              <a:lnSpc>
                <a:spcPct val="110000"/>
              </a:lnSpc>
            </a:pPr>
            <a:r>
              <a:rPr lang="ru-RU" sz="4000" dirty="0">
                <a:solidFill>
                  <a:schemeClr val="bg1"/>
                </a:solidFill>
              </a:rPr>
              <a:t>Свет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D32D766-D2C8-4E70-A686-D7CD58DEF8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52991" y="2255607"/>
            <a:ext cx="6024609" cy="4103707"/>
          </a:xfrm>
          <a:solidFill>
            <a:srgbClr val="BBF4FA"/>
          </a:solidFill>
        </p:spPr>
        <p:txBody>
          <a:bodyPr>
            <a:normAutofit fontScale="92500" lnSpcReduction="10000"/>
          </a:bodyPr>
          <a:lstStyle/>
          <a:p>
            <a:r>
              <a:rPr lang="ru-RU" sz="4000" dirty="0"/>
              <a:t>Высокая</a:t>
            </a:r>
          </a:p>
          <a:p>
            <a:r>
              <a:rPr lang="ru-RU" sz="4000" dirty="0"/>
              <a:t>Высокое  (увеличивается с глубиной)</a:t>
            </a:r>
          </a:p>
          <a:p>
            <a:r>
              <a:rPr lang="ru-RU" sz="4000" dirty="0"/>
              <a:t>Колебания небольшие </a:t>
            </a:r>
          </a:p>
          <a:p>
            <a:r>
              <a:rPr lang="ru-RU" sz="4000" dirty="0"/>
              <a:t>Мало </a:t>
            </a:r>
          </a:p>
          <a:p>
            <a:r>
              <a:rPr lang="ru-RU" sz="4000" dirty="0"/>
              <a:t>Мало (уменьшается с глубиной)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2C294E-9047-448E-96E7-15C845096554}"/>
              </a:ext>
            </a:extLst>
          </p:cNvPr>
          <p:cNvSpPr txBox="1"/>
          <p:nvPr/>
        </p:nvSpPr>
        <p:spPr>
          <a:xfrm>
            <a:off x="3054288" y="1372066"/>
            <a:ext cx="5931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Учебник §16 стр. 102-105 </a:t>
            </a:r>
          </a:p>
        </p:txBody>
      </p:sp>
    </p:spTree>
    <p:extLst>
      <p:ext uri="{BB962C8B-B14F-4D97-AF65-F5344CB8AC3E}">
        <p14:creationId xmlns:p14="http://schemas.microsoft.com/office/powerpoint/2010/main" val="4094300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C36AA7-8092-47EB-ABE1-214C36750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052234"/>
            <a:ext cx="5445447" cy="3628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DCE10151-DA01-49B1-BA81-F757F1D5625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94335" y="257221"/>
            <a:ext cx="5744016" cy="3747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24ECCABB-3329-41BD-B941-56426420591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900913" y="287235"/>
            <a:ext cx="5996752" cy="3747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C57B89A-0894-44E0-9516-CE21B3E24D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198" y="2933151"/>
            <a:ext cx="4794845" cy="3747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89832B-68B2-4834-8235-180FAB9DF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841" y="2760955"/>
            <a:ext cx="7647692" cy="1304263"/>
          </a:xfrm>
          <a:prstGeom prst="ellipse">
            <a:avLst/>
          </a:prstGeom>
          <a:solidFill>
            <a:srgbClr val="BBF4FA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Приспособления к водной среде</a:t>
            </a:r>
          </a:p>
        </p:txBody>
      </p:sp>
    </p:spTree>
    <p:extLst>
      <p:ext uri="{BB962C8B-B14F-4D97-AF65-F5344CB8AC3E}">
        <p14:creationId xmlns:p14="http://schemas.microsoft.com/office/powerpoint/2010/main" val="246203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92842CD-188F-4C90-B882-A94999F8BE1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89728386"/>
              </p:ext>
            </p:extLst>
          </p:nvPr>
        </p:nvGraphicFramePr>
        <p:xfrm>
          <a:off x="851130" y="1021080"/>
          <a:ext cx="10489740" cy="481584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170397">
                  <a:extLst>
                    <a:ext uri="{9D8B030D-6E8A-4147-A177-3AD203B41FA5}">
                      <a16:colId xmlns:a16="http://schemas.microsoft.com/office/drawing/2014/main" val="2496288885"/>
                    </a:ext>
                  </a:extLst>
                </a:gridCol>
                <a:gridCol w="9319343">
                  <a:extLst>
                    <a:ext uri="{9D8B030D-6E8A-4147-A177-3AD203B41FA5}">
                      <a16:colId xmlns:a16="http://schemas.microsoft.com/office/drawing/2014/main" val="4252581547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4000" b="1" u="none" strike="noStrike">
                          <a:solidFill>
                            <a:srgbClr val="000000"/>
                          </a:solidFill>
                          <a:effectLst/>
                        </a:rPr>
                        <a:t>Приспособления к водной среде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1811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обтекаемая форма тела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4622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>
                          <a:solidFill>
                            <a:srgbClr val="000000"/>
                          </a:solidFill>
                          <a:effectLst/>
                        </a:rPr>
                        <a:t>тело покрыто слизью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7073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>
                          <a:solidFill>
                            <a:srgbClr val="000000"/>
                          </a:solidFill>
                          <a:effectLst/>
                        </a:rPr>
                        <a:t>плавники, ласты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4749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органы дыхания - жабры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l" fontAlgn="t"/>
                      <a:r>
                        <a:rPr lang="ru-RU" sz="4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(легкие - у млекопитающих)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891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ru-RU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4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подкожный слой жира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solidFill>
                      <a:srgbClr val="BB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76905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B2C80F82-D945-48BD-BB43-3A44AC136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10A39F2-3C4D-4F1B-BD48-872C7E22756E}"/>
              </a:ext>
            </a:extLst>
          </p:cNvPr>
          <p:cNvSpPr/>
          <p:nvPr/>
        </p:nvSpPr>
        <p:spPr>
          <a:xfrm>
            <a:off x="2068497" y="1811045"/>
            <a:ext cx="5149049" cy="550416"/>
          </a:xfrm>
          <a:prstGeom prst="rect">
            <a:avLst/>
          </a:prstGeom>
          <a:solidFill>
            <a:srgbClr val="BBF4FA"/>
          </a:solidFill>
          <a:ln>
            <a:solidFill>
              <a:srgbClr val="BBF4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7012EE1-0774-4DD5-99BB-B3C901061F1F}"/>
              </a:ext>
            </a:extLst>
          </p:cNvPr>
          <p:cNvSpPr/>
          <p:nvPr/>
        </p:nvSpPr>
        <p:spPr>
          <a:xfrm>
            <a:off x="2068497" y="2565647"/>
            <a:ext cx="4776187" cy="514905"/>
          </a:xfrm>
          <a:prstGeom prst="rect">
            <a:avLst/>
          </a:prstGeom>
          <a:solidFill>
            <a:srgbClr val="BBF4FA"/>
          </a:solidFill>
          <a:ln>
            <a:solidFill>
              <a:srgbClr val="BBF4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EDB5642-C1C1-425F-BFCF-5F021EBE5476}"/>
              </a:ext>
            </a:extLst>
          </p:cNvPr>
          <p:cNvSpPr/>
          <p:nvPr/>
        </p:nvSpPr>
        <p:spPr>
          <a:xfrm>
            <a:off x="2068497" y="3284738"/>
            <a:ext cx="3764132" cy="492711"/>
          </a:xfrm>
          <a:prstGeom prst="rect">
            <a:avLst/>
          </a:prstGeom>
          <a:solidFill>
            <a:srgbClr val="BBF4FA"/>
          </a:solidFill>
          <a:ln>
            <a:solidFill>
              <a:srgbClr val="BBF4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FC9821F-353E-4112-AC2C-42481FD2773E}"/>
              </a:ext>
            </a:extLst>
          </p:cNvPr>
          <p:cNvSpPr/>
          <p:nvPr/>
        </p:nvSpPr>
        <p:spPr>
          <a:xfrm>
            <a:off x="2068497" y="3981635"/>
            <a:ext cx="6054571" cy="1078637"/>
          </a:xfrm>
          <a:prstGeom prst="rect">
            <a:avLst/>
          </a:prstGeom>
          <a:solidFill>
            <a:srgbClr val="BBF4FA"/>
          </a:solidFill>
          <a:ln>
            <a:solidFill>
              <a:srgbClr val="BBF4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CEF6E4-9A68-4E49-A3A2-29D3E042EFAC}"/>
              </a:ext>
            </a:extLst>
          </p:cNvPr>
          <p:cNvSpPr/>
          <p:nvPr/>
        </p:nvSpPr>
        <p:spPr>
          <a:xfrm>
            <a:off x="2068497" y="5226359"/>
            <a:ext cx="5086905" cy="535249"/>
          </a:xfrm>
          <a:prstGeom prst="rect">
            <a:avLst/>
          </a:prstGeom>
          <a:solidFill>
            <a:srgbClr val="BBF4FA"/>
          </a:solidFill>
          <a:ln>
            <a:solidFill>
              <a:srgbClr val="BBF4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734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346</Words>
  <Application>Microsoft Office PowerPoint</Application>
  <PresentationFormat>Широкоэкранный</PresentationFormat>
  <Paragraphs>79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Что общего?</vt:lpstr>
      <vt:lpstr>Давайте вспомним…</vt:lpstr>
      <vt:lpstr>Определить тип экологических факторов</vt:lpstr>
      <vt:lpstr>Домашнее задание</vt:lpstr>
      <vt:lpstr>Презентация PowerPoint</vt:lpstr>
      <vt:lpstr>Особенности водной среды обитания</vt:lpstr>
      <vt:lpstr>Приспособления к водной среде</vt:lpstr>
      <vt:lpstr>Презентация PowerPoint</vt:lpstr>
      <vt:lpstr>Презентация PowerPoint</vt:lpstr>
      <vt:lpstr>«Да-нетка»</vt:lpstr>
      <vt:lpstr>«Сообщи свое Я»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2024-02-04T13:44:44Z</dcterms:created>
  <dcterms:modified xsi:type="dcterms:W3CDTF">2024-02-04T15:52:07Z</dcterms:modified>
</cp:coreProperties>
</file>