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1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tags+xml" PartName="/ppt/tags/tag1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y="6858000" cx="12192000"/>
  <p:notesSz cx="6858000" cy="9144000"/>
  <p:custDataLst>
    <p:tags r:id="rId28"/>
  </p:custDataLst>
  <p:defaultTextStyle>
    <a:defPPr lvl="0">
      <a:defRPr lang="ru-RU"/>
    </a:defPPr>
    <a:lvl1pPr defTabSz="914400" eaLnBrk="1" hangingPunct="1" latinLnBrk="0" lvl="0" marL="0" rtl="0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defTabSz="914400" eaLnBrk="1" hangingPunct="1" latinLnBrk="0" lvl="1" marL="457200" rtl="0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defTabSz="914400" eaLnBrk="1" hangingPunct="1" latinLnBrk="0" lvl="2" marL="914400" rtl="0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defTabSz="914400" eaLnBrk="1" hangingPunct="1" latinLnBrk="0" lvl="3" marL="1371600" rtl="0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defTabSz="914400" eaLnBrk="1" hangingPunct="1" latinLnBrk="0" lvl="4" marL="1828800" rtl="0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defTabSz="914400" eaLnBrk="1" hangingPunct="1" latinLnBrk="0" lvl="5" marL="2286000" rtl="0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defTabSz="914400" eaLnBrk="1" hangingPunct="1" latinLnBrk="0" lvl="6" marL="2743200" rtl="0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defTabSz="914400" eaLnBrk="1" hangingPunct="1" latinLnBrk="0" lvl="7" marL="3200400" rtl="0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defTabSz="914400" eaLnBrk="1" hangingPunct="1" latinLnBrk="0" lvl="8" marL="3657600" rtl="0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1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tags" Target="tags/tag1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7D76F7-F12C-4269-AFCB-3BC7D441A753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343D3F-68ED-4178-9A43-07ADF43B8C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343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43D3F-68ED-4178-9A43-07ADF43B8C9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370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43D3F-68ED-4178-9A43-07ADF43B8C9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72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43D3F-68ED-4178-9A43-07ADF43B8C9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372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Там где «…» дети говорят,</a:t>
            </a:r>
            <a:r>
              <a:rPr lang="ru-RU" baseline="0" dirty="0" smtClean="0"/>
              <a:t> какое слово они получили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43D3F-68ED-4178-9A43-07ADF43B8C9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419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43D3F-68ED-4178-9A43-07ADF43B8C9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8089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43D3F-68ED-4178-9A43-07ADF43B8C9C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5106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43D3F-68ED-4178-9A43-07ADF43B8C9C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728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B902-6597-4E4E-830F-78BE5F5E47A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90A74-1FA7-4608-9C81-E4EC690E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1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B902-6597-4E4E-830F-78BE5F5E47A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90A74-1FA7-4608-9C81-E4EC690E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756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B902-6597-4E4E-830F-78BE5F5E47A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90A74-1FA7-4608-9C81-E4EC690E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393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B902-6597-4E4E-830F-78BE5F5E47A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90A74-1FA7-4608-9C81-E4EC690E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776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B902-6597-4E4E-830F-78BE5F5E47A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90A74-1FA7-4608-9C81-E4EC690E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536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B902-6597-4E4E-830F-78BE5F5E47A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90A74-1FA7-4608-9C81-E4EC690E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113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B902-6597-4E4E-830F-78BE5F5E47A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90A74-1FA7-4608-9C81-E4EC690E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152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B902-6597-4E4E-830F-78BE5F5E47A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90A74-1FA7-4608-9C81-E4EC690E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637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B902-6597-4E4E-830F-78BE5F5E47A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90A74-1FA7-4608-9C81-E4EC690E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278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B902-6597-4E4E-830F-78BE5F5E47A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90A74-1FA7-4608-9C81-E4EC690E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88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CB902-6597-4E4E-830F-78BE5F5E47A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90A74-1FA7-4608-9C81-E4EC690E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927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CB902-6597-4E4E-830F-78BE5F5E47A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90A74-1FA7-4608-9C81-E4EC690EB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181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slide" Target="slide7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3.png"/><Relationship Id="rId7" Type="http://schemas.openxmlformats.org/officeDocument/2006/relationships/hyperlink" Target="https://learningapps.org/watch?v=po5dvyi952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earningapps.org/watch?v=pzwx7fkdn20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7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slide" Target="slide11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earningapps.org/watch?v=pp1pwxrx220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image" Target="../media/image18.png"/><Relationship Id="rId7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slide" Target="slide16.xml"/><Relationship Id="rId9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igsawplanet.com/?rc=play&amp;pid=071e8abac0a6" TargetMode="External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8.png"/><Relationship Id="rId7" Type="http://schemas.openxmlformats.org/officeDocument/2006/relationships/slide" Target="slide16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slide" Target="slide5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learningapps.org/watch?v=pwfs6dg0n20" TargetMode="External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hyperlink" Target="https://learningapps.org/watch?v=pkyjk5xvn2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CC2E5"/>
        </a:solidFill>
      </p:bgPr>
    </p:bg>
    <p:spTree>
      <p:nvGrpSpPr>
        <p:cNvPr id="2052" name="Shape 20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Google Shape;2053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308" y="-12701"/>
            <a:ext cx="9553591" cy="6870702"/>
          </a:xfrm>
          <a:prstGeom prst="rect">
            <a:avLst/>
          </a:prstGeom>
          <a:noFill/>
          <a:ln>
            <a:noFill/>
          </a:ln>
        </p:spPr>
      </p:pic>
      <p:sp>
        <p:nvSpPr>
          <p:cNvPr id="2054" name="Google Shape;2054;p1"/>
          <p:cNvSpPr txBox="1"/>
          <p:nvPr>
            <p:ph type="ctrTitle"/>
          </p:nvPr>
        </p:nvSpPr>
        <p:spPr>
          <a:xfrm>
            <a:off x="1485900" y="1465263"/>
            <a:ext cx="9144000" cy="2387700"/>
          </a:xfrm>
          <a:prstGeom prst="rect">
            <a:avLst/>
          </a:prstGeom>
          <a:noFill/>
          <a:ln cap="flat" cmpd="sng" w="571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</a:pPr>
            <a:r>
              <a:rPr i="1" lang="ru-RU" sz="6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Приключение на острове Чудес</a:t>
            </a:r>
            <a:endParaRPr i="1" sz="6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 p14:dur="1500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Появляется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5797" y="1398325"/>
            <a:ext cx="398880" cy="544208"/>
          </a:xfrm>
          <a:prstGeom prst="rect">
            <a:avLst/>
          </a:prstGeom>
        </p:spPr>
      </p:pic>
      <p:pic>
        <p:nvPicPr>
          <p:cNvPr id="10" name="Исчезает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322" y="1284574"/>
            <a:ext cx="398880" cy="544208"/>
          </a:xfrm>
          <a:prstGeom prst="rect">
            <a:avLst/>
          </a:prstGeom>
        </p:spPr>
      </p:pic>
      <p:grpSp>
        <p:nvGrpSpPr>
          <p:cNvPr id="2" name="Кошка и пес"/>
          <p:cNvGrpSpPr/>
          <p:nvPr/>
        </p:nvGrpSpPr>
        <p:grpSpPr>
          <a:xfrm>
            <a:off x="3116390" y="1467229"/>
            <a:ext cx="980200" cy="723106"/>
            <a:chOff x="1852740" y="2626803"/>
            <a:chExt cx="980200" cy="723106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8566" y="2626803"/>
              <a:ext cx="504374" cy="635000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2740" y="2714909"/>
              <a:ext cx="649431" cy="635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4732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-3.33333E-6 0.00023 C 0.0017 0.00139 0.00352 0.00254 0.00534 0.00416 C 0.01055 0.00949 0.00808 0.00833 0.01146 0.01389 C 0.01211 0.01504 0.01289 0.01574 0.01355 0.01666 C 0.01901 0.0162 0.02448 0.0162 0.02995 0.01527 C 0.03216 0.01504 0.03177 0.01296 0.03399 0.01111 C 0.03477 0.01041 0.03581 0.01041 0.03672 0.00972 C 0.03763 0.00902 0.03841 0.00764 0.03946 0.00694 C 0.04024 0.00625 0.04128 0.00625 0.04219 0.00555 C 0.04284 0.00532 0.04349 0.00463 0.04414 0.00416 C 0.05612 0.00625 0.04857 0.00439 0.05573 0.00694 C 0.0573 0.00764 0.06003 0.0081 0.06185 0.00972 C 0.06263 0.01041 0.06315 0.0118 0.06394 0.0125 C 0.06524 0.01365 0.06667 0.01435 0.06797 0.01527 C 0.06875 0.01574 0.0694 0.01597 0.07006 0.01666 C 0.07214 0.01944 0.0724 0.02014 0.07487 0.02222 C 0.07539 0.02291 0.07618 0.02314 0.07683 0.02361 C 0.08386 0.02986 0.07435 0.02291 0.08373 0.02916 C 0.08438 0.02963 0.0849 0.03055 0.08568 0.03055 L 0.09258 0.03194 C 0.10521 0.04074 0.09532 0.03449 0.12865 0.03194 C 0.13295 0.03171 0.13151 0.03078 0.13477 0.02916 C 0.1362 0.02847 0.13868 0.02801 0.14024 0.02639 C 0.14089 0.02569 0.14141 0.0243 0.14219 0.02361 C 0.14349 0.02245 0.14493 0.02222 0.14636 0.02083 C 0.14727 0.0199 0.14805 0.01898 0.14909 0.01805 C 0.15026 0.01713 0.15183 0.01666 0.15313 0.01527 C 0.15404 0.01435 0.15482 0.01342 0.15586 0.0125 C 0.15716 0.01157 0.1586 0.01064 0.1599 0.00972 C 0.16068 0.00926 0.16133 0.00926 0.16198 0.00833 C 0.16263 0.0074 0.16328 0.00625 0.16407 0.00555 C 0.16524 0.00439 0.1668 0.0037 0.1681 0.00277 C 0.17045 0.00139 0.17032 0.00115 0.17292 3.33333E-6 C 0.17396 -0.00047 0.17513 -0.00093 0.17631 -0.00139 C 0.17722 -0.00186 0.178 -0.00232 0.17904 -0.00278 C 0.18021 -0.00324 0.18177 -0.00348 0.18308 -0.00417 C 0.18399 -0.0044 0.18477 -0.0051 0.18581 -0.00556 C 0.18724 -0.00602 0.18894 -0.00625 0.19063 -0.00695 C 0.19154 -0.00718 0.19245 -0.00787 0.19336 -0.00834 C 0.19401 -0.0088 0.19453 -0.00949 0.19532 -0.00973 C 0.19844 -0.00996 0.2017 -0.00973 0.20495 -0.00973 " pathEditMode="relative" rAng="0" ptsTypes="AAAAAAAAAAAAAAAAAAAAAAAAAAAAAAAAAAAAAAAAAA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47" y="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6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Пес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1" y="834244"/>
            <a:ext cx="2124896" cy="2077679"/>
          </a:xfrm>
          <a:prstGeom prst="rect">
            <a:avLst/>
          </a:prstGeom>
        </p:spPr>
      </p:pic>
      <p:pic>
        <p:nvPicPr>
          <p:cNvPr id="8" name="Кошка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100" y="3662576"/>
            <a:ext cx="1659399" cy="2089158"/>
          </a:xfrm>
          <a:prstGeom prst="rect">
            <a:avLst/>
          </a:prstGeom>
        </p:spPr>
      </p:pic>
      <p:sp>
        <p:nvSpPr>
          <p:cNvPr id="11" name="1 кошка"/>
          <p:cNvSpPr/>
          <p:nvPr/>
        </p:nvSpPr>
        <p:spPr>
          <a:xfrm>
            <a:off x="1167301" y="3662576"/>
            <a:ext cx="8628743" cy="208915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Не стоит тебе тут так кричать. Мало ли что может произойти!</a:t>
            </a:r>
          </a:p>
          <a:p>
            <a:pPr algn="ctr"/>
            <a:endParaRPr lang="ru-RU" dirty="0" smtClean="0"/>
          </a:p>
        </p:txBody>
      </p:sp>
      <p:sp>
        <p:nvSpPr>
          <p:cNvPr id="12" name="1 пес"/>
          <p:cNvSpPr/>
          <p:nvPr/>
        </p:nvSpPr>
        <p:spPr>
          <a:xfrm>
            <a:off x="2187056" y="834244"/>
            <a:ext cx="8628744" cy="2034462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Вот это горы!</a:t>
            </a:r>
            <a:endParaRPr lang="ru-RU" sz="40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3" name="2 пес"/>
          <p:cNvSpPr/>
          <p:nvPr/>
        </p:nvSpPr>
        <p:spPr>
          <a:xfrm>
            <a:off x="2187055" y="828504"/>
            <a:ext cx="8628744" cy="2089158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Ой, буду тише…</a:t>
            </a:r>
            <a:endParaRPr lang="ru-RU" sz="36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2 кошка"/>
          <p:cNvSpPr/>
          <p:nvPr/>
        </p:nvSpPr>
        <p:spPr>
          <a:xfrm>
            <a:off x="1167301" y="3656837"/>
            <a:ext cx="8628743" cy="208915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Нам стоит поскорее пройти эти горы. Давай поспешим!</a:t>
            </a:r>
            <a:endParaRPr lang="ru-RU" sz="4000" b="1" dirty="0" smtClean="0">
              <a:solidFill>
                <a:schemeClr val="tx1"/>
              </a:solidFill>
              <a:latin typeface="Bahnschrift" panose="020B0502040204020203" pitchFamily="34" charset="0"/>
            </a:endParaRPr>
          </a:p>
          <a:p>
            <a:pPr algn="ctr"/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3077297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Constantia" panose="02030602050306030303" pitchFamily="18" charset="0"/>
              </a:rPr>
              <a:t>«Опасные горы»</a:t>
            </a:r>
            <a:endParaRPr lang="ru-RU" sz="6000" b="1" dirty="0"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461" y="1639662"/>
            <a:ext cx="7405825" cy="4351338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Узнайте, какие слова скрыты за определениями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Работайте в команде, не теряйте время зря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вас есть 5 минут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Узнайте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ключевых слова и соедините, чтобы узнать дальнейший путь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Пес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97" y="4573332"/>
            <a:ext cx="2124896" cy="2077679"/>
          </a:xfrm>
          <a:prstGeom prst="rect">
            <a:avLst/>
          </a:prstGeom>
        </p:spPr>
      </p:pic>
      <p:pic>
        <p:nvPicPr>
          <p:cNvPr id="5" name="Кошка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2506" y="4561853"/>
            <a:ext cx="1659399" cy="2089158"/>
          </a:xfrm>
          <a:prstGeom prst="rect">
            <a:avLst/>
          </a:prstGeom>
        </p:spPr>
      </p:pic>
      <p:sp>
        <p:nvSpPr>
          <p:cNvPr id="7" name="Блок-схема: альтернативный процесс 6"/>
          <p:cNvSpPr/>
          <p:nvPr/>
        </p:nvSpPr>
        <p:spPr>
          <a:xfrm>
            <a:off x="2963096" y="4561853"/>
            <a:ext cx="2266902" cy="1044216"/>
          </a:xfrm>
          <a:prstGeom prst="flowChartAlternateProcess">
            <a:avLst/>
          </a:prstGeom>
          <a:solidFill>
            <a:srgbClr val="9DC3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Стоит поспешить!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7497301" y="4561853"/>
            <a:ext cx="2197100" cy="1038476"/>
          </a:xfrm>
          <a:prstGeom prst="flowChartAlternateProcess">
            <a:avLst/>
          </a:prstGeom>
          <a:solidFill>
            <a:srgbClr val="F8CB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Удачи!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02824" y="2118511"/>
            <a:ext cx="1598326" cy="279152"/>
          </a:xfrm>
          <a:prstGeom prst="rect">
            <a:avLst/>
          </a:prstGeom>
          <a:solidFill>
            <a:srgbClr val="9DC3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6"/>
              </a:rPr>
              <a:t>1 команда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0070153" y="2118511"/>
            <a:ext cx="1598326" cy="279152"/>
          </a:xfrm>
          <a:prstGeom prst="rect">
            <a:avLst/>
          </a:prstGeom>
          <a:solidFill>
            <a:srgbClr val="F8CB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7"/>
              </a:rPr>
              <a:t>2 команда</a:t>
            </a:r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824" y="2493481"/>
            <a:ext cx="1598326" cy="162033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70153" y="2493656"/>
            <a:ext cx="1598326" cy="1620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538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2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6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Пес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1" y="834244"/>
            <a:ext cx="2124896" cy="2077679"/>
          </a:xfrm>
          <a:prstGeom prst="rect">
            <a:avLst/>
          </a:prstGeom>
        </p:spPr>
      </p:pic>
      <p:pic>
        <p:nvPicPr>
          <p:cNvPr id="8" name="Кошка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100" y="3662576"/>
            <a:ext cx="1659399" cy="2089158"/>
          </a:xfrm>
          <a:prstGeom prst="rect">
            <a:avLst/>
          </a:prstGeom>
        </p:spPr>
      </p:pic>
      <p:sp>
        <p:nvSpPr>
          <p:cNvPr id="11" name="1 кошка"/>
          <p:cNvSpPr/>
          <p:nvPr/>
        </p:nvSpPr>
        <p:spPr>
          <a:xfrm>
            <a:off x="1167301" y="3662576"/>
            <a:ext cx="8628743" cy="208915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Согласен. А у нас «река»</a:t>
            </a:r>
          </a:p>
          <a:p>
            <a:pPr algn="ctr"/>
            <a:endParaRPr lang="ru-RU" dirty="0" smtClean="0"/>
          </a:p>
        </p:txBody>
      </p:sp>
      <p:sp>
        <p:nvSpPr>
          <p:cNvPr id="12" name="1 пес"/>
          <p:cNvSpPr/>
          <p:nvPr/>
        </p:nvSpPr>
        <p:spPr>
          <a:xfrm>
            <a:off x="2187056" y="834244"/>
            <a:ext cx="8628744" cy="2034462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Это было непросто, но у нас получилось. У нас слово «Спокойная»</a:t>
            </a:r>
            <a:endParaRPr lang="ru-RU" sz="40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3" name="2 пес"/>
          <p:cNvSpPr/>
          <p:nvPr/>
        </p:nvSpPr>
        <p:spPr>
          <a:xfrm>
            <a:off x="2187055" y="822765"/>
            <a:ext cx="8628744" cy="2089158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Раз это река спокойная, то нам нечего бояться. Самое страшное уже позади.</a:t>
            </a:r>
            <a:endParaRPr lang="ru-RU" sz="40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4" name="2 кошка"/>
          <p:cNvSpPr/>
          <p:nvPr/>
        </p:nvSpPr>
        <p:spPr>
          <a:xfrm>
            <a:off x="1167299" y="3662576"/>
            <a:ext cx="8628743" cy="209790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Надеюсь. Ну что, продолжим путь дальше. Ребята, вы с нами?</a:t>
            </a:r>
          </a:p>
        </p:txBody>
      </p:sp>
      <p:sp>
        <p:nvSpPr>
          <p:cNvPr id="15" name="3 пес"/>
          <p:cNvSpPr/>
          <p:nvPr/>
        </p:nvSpPr>
        <p:spPr>
          <a:xfrm>
            <a:off x="2187054" y="844374"/>
            <a:ext cx="8628744" cy="2089158"/>
          </a:xfrm>
          <a:prstGeom prst="flowChartAlternateProcess">
            <a:avLst/>
          </a:prstGeom>
          <a:solidFill>
            <a:srgbClr val="9DC3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Пошлите дальше. Айда за мной!</a:t>
            </a:r>
            <a:endParaRPr lang="ru-RU" sz="40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011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Появляется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6914" y="2121431"/>
            <a:ext cx="398880" cy="544208"/>
          </a:xfrm>
          <a:prstGeom prst="rect">
            <a:avLst/>
          </a:prstGeom>
        </p:spPr>
      </p:pic>
      <p:pic>
        <p:nvPicPr>
          <p:cNvPr id="7" name="Исчезает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5797" y="1398325"/>
            <a:ext cx="398880" cy="544208"/>
          </a:xfrm>
          <a:prstGeom prst="rect">
            <a:avLst/>
          </a:prstGeom>
        </p:spPr>
      </p:pic>
      <p:grpSp>
        <p:nvGrpSpPr>
          <p:cNvPr id="9" name="Кошка и пес"/>
          <p:cNvGrpSpPr/>
          <p:nvPr/>
        </p:nvGrpSpPr>
        <p:grpSpPr>
          <a:xfrm>
            <a:off x="5614928" y="1398325"/>
            <a:ext cx="980200" cy="723106"/>
            <a:chOff x="1852740" y="2626803"/>
            <a:chExt cx="980200" cy="723106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8566" y="2626803"/>
              <a:ext cx="504374" cy="635000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2740" y="2714909"/>
              <a:ext cx="649431" cy="635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72731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2.59259E-6 L -1.04167E-6 2.59259E-6 C 0.00222 -0.00232 0.0043 -0.00509 0.00664 -0.00671 C 0.00834 -0.00764 0.01016 -0.00741 0.01198 -0.00787 C 0.01276 -0.00833 0.01341 -0.00903 0.01419 -0.00926 C 0.01589 -0.00995 0.01771 -0.01019 0.0194 -0.01065 C 0.02044 -0.01088 0.02149 -0.01158 0.0224 -0.01204 C 0.0237 -0.0125 0.02487 -0.01296 0.02617 -0.0132 C 0.02995 -0.01296 0.03373 -0.01273 0.03737 -0.01204 C 0.03867 -0.01181 0.03998 -0.01158 0.04115 -0.01065 L 0.04792 -0.00255 C 0.0487 -0.00185 0.04935 -0.00046 0.05013 2.59259E-6 C 0.05638 0.0037 0.04662 -0.00255 0.0569 0.00671 C 0.05794 0.00764 0.05886 0.00856 0.0599 0.00926 C 0.06068 0.00995 0.06146 0.00995 0.06211 0.01065 C 0.06732 0.01528 0.0612 0.0118 0.06745 0.01458 C 0.07136 0.01944 0.06823 0.01643 0.07487 0.01875 C 0.07591 0.01898 0.07696 0.01967 0.07787 0.01991 C 0.07969 0.0206 0.08138 0.02083 0.08321 0.0213 C 0.08867 0.02454 0.08216 0.02106 0.09362 0.02407 C 0.0944 0.02407 0.09505 0.02523 0.09584 0.02523 C 0.09987 0.02616 0.10391 0.02616 0.10794 0.02662 C 0.11042 0.02616 0.11289 0.02592 0.11537 0.02523 C 0.11615 0.025 0.1168 0.0243 0.11758 0.02407 C 0.11966 0.02338 0.12162 0.02315 0.1237 0.02268 C 0.12891 0.01944 0.1224 0.02361 0.12891 0.01875 C 0.12956 0.01805 0.13047 0.01805 0.13112 0.01736 C 0.13268 0.01574 0.13412 0.01366 0.13568 0.01204 C 0.13633 0.01111 0.13698 0.00995 0.13789 0.00926 L 0.14232 0.00671 C 0.1431 0.00625 0.14401 0.00602 0.14466 0.00532 C 0.14531 0.0044 0.1461 0.00347 0.14688 0.00278 C 0.14753 0.00208 0.14844 0.00208 0.14909 0.00139 C 0.15065 -0.00023 0.15209 -0.00232 0.15365 -0.00394 C 0.15443 -0.00486 0.15508 -0.00625 0.15586 -0.00671 C 0.15821 -0.0081 0.16094 -0.00995 0.16341 -0.01065 C 0.17318 -0.01389 0.16485 -0.01019 0.17162 -0.0132 C 0.18255 -0.01296 0.19362 -0.01296 0.20456 -0.01204 C 0.20716 -0.01181 0.20964 -0.00995 0.21211 -0.00926 L 0.21732 -0.00787 C 0.2181 -0.00764 0.21888 -0.00695 0.21966 -0.00671 C 0.22162 -0.00579 0.22565 -0.00394 0.22565 -0.00394 C 0.23203 0.0037 0.22383 -0.00556 0.23008 2.59259E-6 C 0.23086 0.00069 0.23151 0.00208 0.23229 0.00278 C 0.23373 0.0037 0.23685 0.00532 0.23685 0.00532 C 0.23763 0.00741 0.23906 0.01065 0.23906 0.01342 C 0.23906 0.02292 0.23959 0.02616 0.23685 0.03194 C 0.2362 0.03333 0.23542 0.03495 0.23464 0.03588 C 0.23399 0.0368 0.23308 0.0368 0.23229 0.03727 C 0.23164 0.03866 0.23099 0.04028 0.23008 0.0412 C 0.22591 0.04537 0.21914 0.04467 0.21511 0.04537 C 0.21419 0.04583 0.21094 0.04699 0.2099 0.04792 C 0.20899 0.04861 0.20834 0.04977 0.20755 0.05069 C 0.20716 0.05185 0.20651 0.05324 0.20612 0.05463 C 0.20547 0.05717 0.20456 0.0625 0.20456 0.0625 C 0.20534 0.06296 0.20612 0.06319 0.2069 0.06389 C 0.20847 0.06551 0.20964 0.06875 0.21133 0.06921 C 0.21576 0.07083 0.21419 0.06898 0.21654 0.07338 " pathEditMode="relative" ptsTypes="AAAAAAAAAAAAAAAAAAAAAAAAAAAAAAAAAAAAAAAAAAAAAAAAAAAAAAAAAA">
                                      <p:cBhvr>
                                        <p:cTn id="1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6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Пес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1" y="834244"/>
            <a:ext cx="2124896" cy="2077679"/>
          </a:xfrm>
          <a:prstGeom prst="rect">
            <a:avLst/>
          </a:prstGeom>
        </p:spPr>
      </p:pic>
      <p:pic>
        <p:nvPicPr>
          <p:cNvPr id="8" name="Кошка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100" y="3662576"/>
            <a:ext cx="1659399" cy="2089158"/>
          </a:xfrm>
          <a:prstGeom prst="rect">
            <a:avLst/>
          </a:prstGeom>
        </p:spPr>
      </p:pic>
      <p:sp>
        <p:nvSpPr>
          <p:cNvPr id="11" name="1 кошка"/>
          <p:cNvSpPr/>
          <p:nvPr/>
        </p:nvSpPr>
        <p:spPr>
          <a:xfrm>
            <a:off x="1167301" y="3662576"/>
            <a:ext cx="8628743" cy="208915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Ужас! Здесь нет моста. Так, тут есть табличка.</a:t>
            </a:r>
          </a:p>
        </p:txBody>
      </p:sp>
      <p:sp>
        <p:nvSpPr>
          <p:cNvPr id="12" name="1 пес"/>
          <p:cNvSpPr/>
          <p:nvPr/>
        </p:nvSpPr>
        <p:spPr>
          <a:xfrm>
            <a:off x="2187056" y="834244"/>
            <a:ext cx="8628744" cy="2034462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Как тут красиво! Глаз не оторвать.</a:t>
            </a:r>
            <a:endParaRPr lang="ru-RU" sz="40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3" name="2 пес"/>
          <p:cNvSpPr/>
          <p:nvPr/>
        </p:nvSpPr>
        <p:spPr>
          <a:xfrm>
            <a:off x="2187055" y="806896"/>
            <a:ext cx="8628744" cy="2089158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Написано, что нам нужно решить загадки и тогда появится мост. </a:t>
            </a:r>
            <a:endParaRPr lang="ru-RU" sz="40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4" name="2 кошка"/>
          <p:cNvSpPr/>
          <p:nvPr/>
        </p:nvSpPr>
        <p:spPr>
          <a:xfrm>
            <a:off x="1167299" y="3662576"/>
            <a:ext cx="8628743" cy="2089158"/>
          </a:xfrm>
          <a:prstGeom prst="flowChartAlternateProcess">
            <a:avLst/>
          </a:prstGeom>
          <a:solidFill>
            <a:srgbClr val="F8CB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Надеюсь, они будет не сложными.</a:t>
            </a:r>
          </a:p>
        </p:txBody>
      </p:sp>
    </p:spTree>
    <p:extLst>
      <p:ext uri="{BB962C8B-B14F-4D97-AF65-F5344CB8AC3E}">
        <p14:creationId xmlns:p14="http://schemas.microsoft.com/office/powerpoint/2010/main" val="1040083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6253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Constantia" panose="02030602050306030303" pitchFamily="18" charset="0"/>
              </a:rPr>
              <a:t> «Спокойная река»</a:t>
            </a:r>
            <a:endParaRPr lang="ru-RU" sz="6000" b="1" dirty="0"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605" y="1571816"/>
            <a:ext cx="10515600" cy="435133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Объединитесь в одну команду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Решите эти несложные ребусы  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Получите дальнейшую подсказку 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Пес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97" y="4573332"/>
            <a:ext cx="2124896" cy="2077679"/>
          </a:xfrm>
          <a:prstGeom prst="rect">
            <a:avLst/>
          </a:prstGeom>
        </p:spPr>
      </p:pic>
      <p:sp>
        <p:nvSpPr>
          <p:cNvPr id="7" name="Блок-схема: альтернативный процесс 6"/>
          <p:cNvSpPr/>
          <p:nvPr/>
        </p:nvSpPr>
        <p:spPr>
          <a:xfrm>
            <a:off x="2963096" y="4561853"/>
            <a:ext cx="2266902" cy="1044216"/>
          </a:xfrm>
          <a:prstGeom prst="flowChartAlternateProcess">
            <a:avLst/>
          </a:prstGeom>
          <a:solidFill>
            <a:srgbClr val="9DC3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Удачи!</a:t>
            </a:r>
            <a:endParaRPr lang="ru-RU" sz="28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pic>
        <p:nvPicPr>
          <p:cNvPr id="8" name="Кошка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2506" y="4561853"/>
            <a:ext cx="1659399" cy="2089158"/>
          </a:xfrm>
          <a:prstGeom prst="rect">
            <a:avLst/>
          </a:prstGeom>
        </p:spPr>
      </p:pic>
      <p:sp>
        <p:nvSpPr>
          <p:cNvPr id="9" name="Блок-схема: альтернативный процесс 8"/>
          <p:cNvSpPr/>
          <p:nvPr/>
        </p:nvSpPr>
        <p:spPr>
          <a:xfrm>
            <a:off x="7497301" y="4561853"/>
            <a:ext cx="2197100" cy="1038476"/>
          </a:xfrm>
          <a:prstGeom prst="flowChartAlternateProcess">
            <a:avLst/>
          </a:prstGeom>
          <a:solidFill>
            <a:srgbClr val="F8CB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У вас все получится!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026952" y="1905896"/>
            <a:ext cx="1598326" cy="279152"/>
          </a:xfrm>
          <a:prstGeom prst="rect">
            <a:avLst/>
          </a:prstGeom>
          <a:solidFill>
            <a:srgbClr val="9DC3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hlinkClick r:id="rId6"/>
              </a:rPr>
              <a:t>Для всех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26952" y="2325085"/>
            <a:ext cx="1596902" cy="1608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12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2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2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6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Пес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1" y="834244"/>
            <a:ext cx="2124896" cy="2077679"/>
          </a:xfrm>
          <a:prstGeom prst="rect">
            <a:avLst/>
          </a:prstGeom>
        </p:spPr>
      </p:pic>
      <p:pic>
        <p:nvPicPr>
          <p:cNvPr id="8" name="Кошка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100" y="3662576"/>
            <a:ext cx="1659399" cy="2089158"/>
          </a:xfrm>
          <a:prstGeom prst="rect">
            <a:avLst/>
          </a:prstGeom>
        </p:spPr>
      </p:pic>
      <p:sp>
        <p:nvSpPr>
          <p:cNvPr id="11" name="1 кошка"/>
          <p:cNvSpPr/>
          <p:nvPr/>
        </p:nvSpPr>
        <p:spPr>
          <a:xfrm>
            <a:off x="1167301" y="3662576"/>
            <a:ext cx="8628743" cy="208915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Согласен. Теперь нам следует пойти к причалу</a:t>
            </a:r>
            <a:r>
              <a:rPr lang="ru-RU" sz="28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.</a:t>
            </a:r>
          </a:p>
          <a:p>
            <a:pPr algn="ctr"/>
            <a:endParaRPr lang="ru-RU" dirty="0" smtClean="0"/>
          </a:p>
        </p:txBody>
      </p:sp>
      <p:sp>
        <p:nvSpPr>
          <p:cNvPr id="12" name="1 пес"/>
          <p:cNvSpPr/>
          <p:nvPr/>
        </p:nvSpPr>
        <p:spPr>
          <a:xfrm>
            <a:off x="2187056" y="834244"/>
            <a:ext cx="8628744" cy="2034462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Это было довольно легко. </a:t>
            </a:r>
            <a:endParaRPr lang="ru-RU" sz="40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3" name="2 пес"/>
          <p:cNvSpPr/>
          <p:nvPr/>
        </p:nvSpPr>
        <p:spPr>
          <a:xfrm>
            <a:off x="2187055" y="834244"/>
            <a:ext cx="8628744" cy="2089158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Быстро мы как, вот скоро уже уплывать.</a:t>
            </a:r>
            <a:endParaRPr lang="ru-RU" sz="36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2 кошка"/>
          <p:cNvSpPr/>
          <p:nvPr/>
        </p:nvSpPr>
        <p:spPr>
          <a:xfrm>
            <a:off x="1167299" y="3674055"/>
            <a:ext cx="8628743" cy="208915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Пошлите дальше. За мной! </a:t>
            </a:r>
            <a:endParaRPr lang="ru-RU" sz="4000" b="1" dirty="0" smtClean="0">
              <a:solidFill>
                <a:schemeClr val="tx1"/>
              </a:solidFill>
              <a:latin typeface="Bahnschrift" panose="020B0502040204020203" pitchFamily="34" charset="0"/>
            </a:endParaRPr>
          </a:p>
          <a:p>
            <a:pPr algn="ctr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821371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Мост 1" descr="https://i.exclipart.com/images/bridge-graphic-png-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584" y="2609850"/>
            <a:ext cx="352819" cy="35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Мост 2" descr="https://i.exclipart.com/images/bridge-graphic-png-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40350">
            <a:off x="10410609" y="4648201"/>
            <a:ext cx="352819" cy="35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Исчезает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6914" y="2121431"/>
            <a:ext cx="398880" cy="544208"/>
          </a:xfrm>
          <a:prstGeom prst="rect">
            <a:avLst/>
          </a:prstGeom>
        </p:spPr>
      </p:pic>
      <p:grpSp>
        <p:nvGrpSpPr>
          <p:cNvPr id="9" name="Кошка и пес"/>
          <p:cNvGrpSpPr/>
          <p:nvPr/>
        </p:nvGrpSpPr>
        <p:grpSpPr>
          <a:xfrm>
            <a:off x="8268299" y="1904433"/>
            <a:ext cx="980200" cy="723106"/>
            <a:chOff x="1852740" y="2626803"/>
            <a:chExt cx="980200" cy="723106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8566" y="2626803"/>
              <a:ext cx="504374" cy="635000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2740" y="2714909"/>
              <a:ext cx="649431" cy="635000"/>
            </a:xfrm>
            <a:prstGeom prst="rect">
              <a:avLst/>
            </a:prstGeom>
          </p:spPr>
        </p:pic>
      </p:grpSp>
      <p:pic>
        <p:nvPicPr>
          <p:cNvPr id="13" name="Появляется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7043" y="5074075"/>
            <a:ext cx="398880" cy="544208"/>
          </a:xfrm>
          <a:prstGeom prst="rect">
            <a:avLst/>
          </a:prstGeom>
        </p:spPr>
      </p:pic>
      <p:pic>
        <p:nvPicPr>
          <p:cNvPr id="15" name="Лодка приплывает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7183" y="3749605"/>
            <a:ext cx="1237866" cy="1075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862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2.96296E-6 L -4.375E-6 2.96296E-6 L 0.00782 0.00833 C 0.0086 0.00903 0.00938 0.00995 0.01016 0.01111 C 0.01094 0.01227 0.01159 0.01389 0.0125 0.01528 C 0.01342 0.01667 0.01459 0.01783 0.01563 0.01945 C 0.02019 0.02639 0.0168 0.02384 0.0211 0.02639 C 0.02188 0.02778 0.0224 0.0294 0.02344 0.03056 C 0.02435 0.03148 0.02552 0.03125 0.02657 0.03195 C 0.02813 0.03264 0.02956 0.0338 0.03125 0.03472 C 0.0323 0.03519 0.03334 0.03542 0.03438 0.03611 C 0.04245 0.04074 0.03477 0.03634 0.04063 0.04167 C 0.04128 0.04213 0.04219 0.04213 0.04297 0.04306 C 0.04454 0.04468 0.0461 0.04676 0.04766 0.04861 L 0.05235 0.05417 C 0.05313 0.05509 0.05378 0.05602 0.05469 0.05695 C 0.05573 0.05787 0.05677 0.05857 0.05782 0.05972 C 0.05938 0.06134 0.06068 0.06412 0.0625 0.06528 C 0.06329 0.06574 0.06407 0.06574 0.06485 0.06667 C 0.06641 0.06829 0.06771 0.07107 0.06954 0.07222 C 0.0711 0.07315 0.07279 0.07315 0.07422 0.075 C 0.07969 0.08148 0.07279 0.07315 0.07969 0.08195 C 0.08034 0.08287 0.08112 0.08403 0.08204 0.08472 C 0.08295 0.08542 0.08412 0.08565 0.08516 0.08611 C 0.09141 0.09722 0.08829 0.09375 0.09375 0.09861 C 0.09714 0.10787 0.0931 0.09861 0.09766 0.10417 C 0.09857 0.10509 0.09896 0.10718 0.1 0.10833 C 0.10196 0.11042 0.10443 0.11111 0.10625 0.11389 C 0.10756 0.11574 0.10873 0.11783 0.11016 0.11945 C 0.11576 0.1257 0.10899 0.11505 0.11485 0.12361 C 0.11563 0.12477 0.11628 0.12639 0.11719 0.12778 C 0.11836 0.12917 0.1198 0.13033 0.1211 0.13195 C 0.12214 0.1331 0.12305 0.13495 0.12422 0.13611 C 0.12539 0.13727 0.12683 0.13773 0.12813 0.13889 C 0.13347 0.14352 0.12709 0.14005 0.1336 0.14306 C 0.13594 0.14583 0.13672 0.14607 0.13829 0.15139 C 0.13894 0.15394 0.13933 0.15695 0.13985 0.15972 L 0.14063 0.16389 C 0.14037 0.17732 0.1405 0.19074 0.13985 0.20417 C 0.13972 0.20579 0.13855 0.20671 0.13829 0.20833 C 0.13776 0.20995 0.13776 0.21204 0.1375 0.21389 C 0.13776 0.21528 0.13776 0.21667 0.13829 0.21806 C 0.13985 0.22245 0.1405 0.22199 0.14297 0.22361 C 0.14375 0.225 0.14506 0.2257 0.14532 0.22778 C 0.14532 0.22847 0.14388 0.24421 0.14375 0.24583 C 0.14427 0.25232 0.14414 0.25903 0.14532 0.26528 C 0.14558 0.26667 0.14688 0.26667 0.14766 0.26806 C 0.14831 0.26921 0.14883 0.2706 0.14922 0.27222 C 0.14987 0.27477 0.15079 0.28056 0.15079 0.28056 C 0.15052 0.28889 0.15026 0.29722 0.15 0.30556 C 0.14974 0.30833 0.14974 0.31111 0.14922 0.31389 C 0.1487 0.31551 0.1474 0.31644 0.14688 0.31806 C 0.14519 0.32176 0.14506 0.32454 0.14454 0.32917 C 0.14558 0.37755 0.14388 0.35 0.1461 0.37083 C 0.14714 0.38148 0.14623 0.37593 0.14766 0.38333 C 0.1474 0.39352 0.1474 0.4037 0.14688 0.41389 C 0.14649 0.42014 0.14584 0.42454 0.14375 0.42917 C 0.14115 0.43449 0.1418 0.43241 0.13829 0.43611 C 0.13425 0.44005 0.1375 0.43796 0.13282 0.44167 C 0.13204 0.44213 0.13112 0.44236 0.13047 0.44306 C 0.1293 0.44375 0.12839 0.44491 0.12735 0.44583 C 0.12526 0.44699 0.1237 0.44676 0.12188 0.44861 C 0.12097 0.44931 0.1198 0.44977 0.11954 0.45139 C 0.11888 0.4544 0.11954 0.45787 0.11954 0.46111 " pathEditMode="relative" ptsTypes="AAAAAAAAAAAAAAAAAAAAAAAAAAAAAAAAAAAAAAAAAAAAAAAAAAAAAAAAAAAAAAAA">
                                      <p:cBhvr>
                                        <p:cTn id="2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7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25 1.11022E-16 L -0.18295 0.04005 C -0.16902 0.04907 -0.14805 0.05394 -0.12605 0.05394 C -0.10105 0.05394 -0.08099 0.04907 -0.06706 0.04005 L 5E-6 1.11022E-16 " pathEditMode="relative" rAng="0" ptsTypes="AAAAA">
                                      <p:cBhvr>
                                        <p:cTn id="22" dur="2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6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Пес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1" y="834244"/>
            <a:ext cx="2124896" cy="2077679"/>
          </a:xfrm>
          <a:prstGeom prst="rect">
            <a:avLst/>
          </a:prstGeom>
        </p:spPr>
      </p:pic>
      <p:pic>
        <p:nvPicPr>
          <p:cNvPr id="8" name="Кошка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100" y="3662576"/>
            <a:ext cx="1659399" cy="2089158"/>
          </a:xfrm>
          <a:prstGeom prst="rect">
            <a:avLst/>
          </a:prstGeom>
        </p:spPr>
      </p:pic>
      <p:sp>
        <p:nvSpPr>
          <p:cNvPr id="11" name="1 кошка"/>
          <p:cNvSpPr/>
          <p:nvPr/>
        </p:nvSpPr>
        <p:spPr>
          <a:xfrm>
            <a:off x="1167301" y="3662576"/>
            <a:ext cx="8628743" cy="208915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Погоди, осталось еще одно дело.</a:t>
            </a:r>
          </a:p>
          <a:p>
            <a:pPr algn="ctr"/>
            <a:endParaRPr lang="ru-RU" sz="2800" dirty="0" smtClean="0">
              <a:solidFill>
                <a:schemeClr val="tx1"/>
              </a:solidFill>
              <a:latin typeface="Bahnschrift" panose="020B0502040204020203" pitchFamily="34" charset="0"/>
            </a:endParaRPr>
          </a:p>
          <a:p>
            <a:pPr algn="ctr"/>
            <a:endParaRPr lang="ru-RU" dirty="0" smtClean="0"/>
          </a:p>
        </p:txBody>
      </p:sp>
      <p:sp>
        <p:nvSpPr>
          <p:cNvPr id="12" name="1 пес"/>
          <p:cNvSpPr/>
          <p:nvPr/>
        </p:nvSpPr>
        <p:spPr>
          <a:xfrm>
            <a:off x="2187056" y="834244"/>
            <a:ext cx="8628744" cy="2034462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А вот и причал. Ну что, осталось погрузиться на корабль и отправиться путешествовать дальше.</a:t>
            </a:r>
            <a:endParaRPr lang="ru-RU" sz="28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554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300" y="161925"/>
            <a:ext cx="11693525" cy="6505575"/>
          </a:xfrm>
          <a:ln w="57150">
            <a:solidFill>
              <a:schemeClr val="bg1"/>
            </a:solidFill>
            <a:prstDash val="solid"/>
          </a:ln>
        </p:spPr>
        <p:txBody>
          <a:bodyPr anchor="ctr">
            <a:normAutofit/>
          </a:bodyPr>
          <a:lstStyle/>
          <a:p>
            <a:r>
              <a:rPr lang="ru-RU" dirty="0" smtClean="0">
                <a:latin typeface="Bahnschrift" panose="020B0502040204020203" pitchFamily="34" charset="0"/>
              </a:rPr>
              <a:t>Однажды пес Марс и кошка Мурка решили отправиться в путешествие. Они сели на корабль и отправились в путь. А вот что случилось дальше, сейчас мы узнаем…</a:t>
            </a:r>
            <a:endParaRPr lang="ru-RU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977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Constantia" panose="02030602050306030303" pitchFamily="18" charset="0"/>
              </a:rPr>
              <a:t>«Причал»</a:t>
            </a:r>
            <a:endParaRPr lang="ru-RU" sz="6000" b="1" dirty="0"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09725"/>
            <a:ext cx="10515600" cy="4351338"/>
          </a:xfrm>
        </p:spPr>
        <p:txBody>
          <a:bodyPr/>
          <a:lstStyle/>
          <a:p>
            <a:r>
              <a:rPr lang="ru-RU" dirty="0" smtClean="0"/>
              <a:t>Соберите </a:t>
            </a:r>
            <a:r>
              <a:rPr lang="ru-RU" dirty="0" err="1" smtClean="0"/>
              <a:t>пазл</a:t>
            </a:r>
            <a:endParaRPr lang="ru-RU" dirty="0" smtClean="0"/>
          </a:p>
          <a:p>
            <a:r>
              <a:rPr lang="ru-RU" dirty="0" smtClean="0"/>
              <a:t>Узнайте, что там скрыто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026952" y="1905896"/>
            <a:ext cx="1598326" cy="279152"/>
          </a:xfrm>
          <a:prstGeom prst="rect">
            <a:avLst/>
          </a:prstGeom>
          <a:solidFill>
            <a:srgbClr val="9DC3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hlinkClick r:id="rId3"/>
              </a:rPr>
              <a:t>Для всех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6953" y="2332685"/>
            <a:ext cx="1598326" cy="1602435"/>
          </a:xfrm>
          <a:prstGeom prst="rect">
            <a:avLst/>
          </a:prstGeom>
        </p:spPr>
      </p:pic>
      <p:pic>
        <p:nvPicPr>
          <p:cNvPr id="6" name="Пес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97" y="4573332"/>
            <a:ext cx="2124896" cy="2077679"/>
          </a:xfrm>
          <a:prstGeom prst="rect">
            <a:avLst/>
          </a:prstGeom>
        </p:spPr>
      </p:pic>
      <p:pic>
        <p:nvPicPr>
          <p:cNvPr id="7" name="Кошка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2506" y="4561853"/>
            <a:ext cx="1659399" cy="2089158"/>
          </a:xfrm>
          <a:prstGeom prst="rect">
            <a:avLst/>
          </a:prstGeom>
        </p:spPr>
      </p:pic>
      <p:sp>
        <p:nvSpPr>
          <p:cNvPr id="8" name="Блок-схема: альтернативный процесс 7"/>
          <p:cNvSpPr/>
          <p:nvPr/>
        </p:nvSpPr>
        <p:spPr>
          <a:xfrm>
            <a:off x="2963096" y="4561853"/>
            <a:ext cx="2266902" cy="1044216"/>
          </a:xfrm>
          <a:prstGeom prst="flowChartAlternateProcess">
            <a:avLst/>
          </a:prstGeom>
          <a:solidFill>
            <a:srgbClr val="9DC3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Последний рывок!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7497301" y="4561853"/>
            <a:ext cx="2197100" cy="1038476"/>
          </a:xfrm>
          <a:prstGeom prst="flowChartAlternateProcess">
            <a:avLst/>
          </a:prstGeom>
          <a:solidFill>
            <a:srgbClr val="F8CB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Я в вас верю!</a:t>
            </a:r>
            <a:endParaRPr lang="ru-RU" sz="24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58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2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2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6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Пес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1" y="834244"/>
            <a:ext cx="2124896" cy="2077679"/>
          </a:xfrm>
          <a:prstGeom prst="rect">
            <a:avLst/>
          </a:prstGeom>
        </p:spPr>
      </p:pic>
      <p:pic>
        <p:nvPicPr>
          <p:cNvPr id="8" name="Кошка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100" y="3662576"/>
            <a:ext cx="1659399" cy="2089158"/>
          </a:xfrm>
          <a:prstGeom prst="rect">
            <a:avLst/>
          </a:prstGeom>
        </p:spPr>
      </p:pic>
      <p:sp>
        <p:nvSpPr>
          <p:cNvPr id="11" name="1 кошка"/>
          <p:cNvSpPr/>
          <p:nvPr/>
        </p:nvSpPr>
        <p:spPr>
          <a:xfrm>
            <a:off x="1167301" y="3662576"/>
            <a:ext cx="8628743" cy="208915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Надеемся увидеться с вам снова</a:t>
            </a:r>
          </a:p>
          <a:p>
            <a:pPr algn="ctr"/>
            <a:endParaRPr lang="ru-RU" dirty="0" smtClean="0"/>
          </a:p>
        </p:txBody>
      </p:sp>
      <p:sp>
        <p:nvSpPr>
          <p:cNvPr id="12" name="1 пес"/>
          <p:cNvSpPr/>
          <p:nvPr/>
        </p:nvSpPr>
        <p:spPr>
          <a:xfrm>
            <a:off x="2187056" y="834244"/>
            <a:ext cx="8628744" cy="2034462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Пора прощаться. Было приятно провести с вами время.</a:t>
            </a:r>
            <a:endParaRPr lang="ru-RU" sz="40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3" name="2 пес"/>
          <p:cNvSpPr/>
          <p:nvPr/>
        </p:nvSpPr>
        <p:spPr>
          <a:xfrm>
            <a:off x="2187055" y="806896"/>
            <a:ext cx="8628744" cy="2089158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До новых встреч!</a:t>
            </a:r>
            <a:endParaRPr lang="ru-RU" sz="40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4" name="2 кошка"/>
          <p:cNvSpPr/>
          <p:nvPr/>
        </p:nvSpPr>
        <p:spPr>
          <a:xfrm>
            <a:off x="1167299" y="3678445"/>
            <a:ext cx="8628743" cy="208915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Вы лучшие! Пока!</a:t>
            </a:r>
            <a:endParaRPr lang="ru-RU" sz="4000" b="1" dirty="0" smtClean="0">
              <a:solidFill>
                <a:schemeClr val="tx1"/>
              </a:solidFill>
              <a:latin typeface="Bahnschrift" panose="020B0502040204020203" pitchFamily="34" charset="0"/>
            </a:endParaRPr>
          </a:p>
          <a:p>
            <a:pPr algn="ctr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48443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Мост 2" descr="https://i.exclipart.com/images/bridge-graphic-png-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40350">
            <a:off x="10410609" y="4648201"/>
            <a:ext cx="352819" cy="35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Мост 1" descr="https://i.exclipart.com/images/bridge-graphic-png-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584" y="2609850"/>
            <a:ext cx="352819" cy="35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Лодка уплывает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6483" y="3749604"/>
            <a:ext cx="1237866" cy="1075006"/>
          </a:xfrm>
          <a:prstGeom prst="rect">
            <a:avLst/>
          </a:prstGeom>
        </p:spPr>
      </p:pic>
      <p:pic>
        <p:nvPicPr>
          <p:cNvPr id="11" name="Прыгает кошка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3536" y="5074075"/>
            <a:ext cx="504374" cy="635000"/>
          </a:xfrm>
          <a:prstGeom prst="rect">
            <a:avLst/>
          </a:prstGeom>
        </p:spPr>
      </p:pic>
      <p:pic>
        <p:nvPicPr>
          <p:cNvPr id="12" name="Прыгает пес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7710" y="5162181"/>
            <a:ext cx="649431" cy="635000"/>
          </a:xfrm>
          <a:prstGeom prst="rect">
            <a:avLst/>
          </a:prstGeom>
        </p:spPr>
      </p:pic>
      <p:pic>
        <p:nvPicPr>
          <p:cNvPr id="13" name="Исчезает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7043" y="5074075"/>
            <a:ext cx="398880" cy="544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941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875E-6 -0.00023 L 1.875E-6 0.00023 C 0.00039 -0.00602 0.00091 -0.01157 0.00143 -0.0169 C 0.00195 -0.0206 0.00299 -0.02801 0.00299 -0.02755 C 0.00325 -0.03287 0.00351 -0.03773 0.00377 -0.04259 C 0.00403 -0.0456 0.0043 -0.04861 0.00456 -0.05162 C 0.00482 -0.05417 0.00521 -0.05625 0.00534 -0.05903 C 0.0069 -0.0794 0.00534 -0.06713 0.0069 -0.07917 C 0.0082 -0.09884 0.00677 -0.08518 0.00924 -0.0993 C 0.00963 -0.10069 0.00963 -0.10278 0.01002 -0.10463 C 0.01094 -0.10833 0.01159 -0.11319 0.01315 -0.11574 C 0.01471 -0.11805 0.01653 -0.11967 0.01784 -0.12292 C 0.01862 -0.12477 0.0194 -0.12662 0.02018 -0.12847 C 0.02174 -0.13102 0.02357 -0.13241 0.02487 -0.13588 C 0.02565 -0.13773 0.02656 -0.13912 0.02721 -0.1412 C 0.02786 -0.14282 0.02812 -0.14514 0.02877 -0.14676 C 0.03021 -0.14954 0.0319 -0.15162 0.03346 -0.15417 C 0.03424 -0.15532 0.03489 -0.15694 0.03581 -0.15764 C 0.03659 -0.15833 0.03737 -0.15856 0.03815 -0.15949 C 0.04778 -0.16898 0.03581 -0.15741 0.04362 -0.1669 C 0.0444 -0.16759 0.04518 -0.16782 0.04596 -0.16875 C 0.05273 -0.17546 0.04596 -0.16991 0.05143 -0.1743 C 0.05247 -0.17384 0.06315 -0.1787 0.06393 -0.1669 C 0.06432 -0.16088 0.06393 -0.15463 0.06393 -0.14861 " pathEditMode="relative" rAng="0" ptsTypes="AAAAAAAAAAAAAAAAAAAAAAAA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03" y="-8727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4.79167E-6 -0.00023 L 4.79167E-6 0.00024 C 0.00091 -0.00578 0.00195 -0.01157 0.00299 -0.01689 C 0.00351 -0.01944 0.00416 -0.02152 0.00455 -0.02361 C 0.00651 -0.03333 0.00416 -0.0243 0.00612 -0.03541 C 0.00664 -0.03796 0.00716 -0.04004 0.00768 -0.04213 C 0.00794 -0.0449 0.0082 -0.04814 0.00846 -0.05069 C 0.01067 -0.06597 0.00937 -0.05254 0.01158 -0.06574 C 0.01197 -0.06805 0.01197 -0.0706 0.01237 -0.07245 C 0.01757 -0.0993 0.01354 -0.07731 0.01705 -0.09097 C 0.01822 -0.09537 0.01862 -0.10115 0.02018 -0.10439 C 0.02096 -0.10601 0.02187 -0.10787 0.02252 -0.10949 C 0.02447 -0.11458 0.02408 -0.11574 0.02565 -0.12129 C 0.02669 -0.125 0.02773 -0.12801 0.02877 -0.13125 L 0.03033 -0.13634 C 0.03059 -0.13865 0.03072 -0.1412 0.03112 -0.14305 C 0.03203 -0.14676 0.03424 -0.15324 0.03424 -0.15301 C 0.0358 -0.16944 0.03411 -0.15463 0.03658 -0.16828 C 0.03723 -0.17176 0.03723 -0.17569 0.03815 -0.17847 C 0.03867 -0.18009 0.03945 -0.18171 0.03971 -0.18356 C 0.04049 -0.1868 0.04036 -0.19074 0.04127 -0.19351 C 0.04205 -0.19583 0.04296 -0.19814 0.04362 -0.20023 C 0.04427 -0.20185 0.04453 -0.20393 0.04518 -0.20532 C 0.04557 -0.20625 0.04987 -0.21296 0.05065 -0.21365 C 0.05143 -0.21458 0.05221 -0.21481 0.05299 -0.21551 C 0.05377 -0.21713 0.05442 -0.21944 0.05533 -0.22037 C 0.05612 -0.22152 0.05703 -0.22152 0.05768 -0.22222 C 0.06184 -0.22615 0.0595 -0.225 0.06315 -0.22708 C 0.06536 -0.22847 0.06796 -0.22963 0.07018 -0.23055 C 0.07174 -0.23148 0.07343 -0.23171 0.07487 -0.23217 C 0.07578 -0.23287 0.07643 -0.23333 0.07721 -0.23379 L 0.11158 -0.23217 C 0.1125 -0.23217 0.11315 -0.23101 0.11393 -0.23055 C 0.11601 -0.23009 0.11809 -0.22939 0.12018 -0.22893 C 0.12773 -0.22106 0.12421 -0.22314 0.13033 -0.22037 C 0.13112 -0.21944 0.1319 -0.21828 0.13268 -0.21713 C 0.13346 -0.21643 0.1345 -0.21643 0.13502 -0.21551 C 0.1401 -0.20671 0.13307 -0.21319 0.13893 -0.20879 C 0.13945 -0.20694 0.1401 -0.20555 0.14049 -0.2037 C 0.1414 -0.20023 0.14179 -0.19351 0.14205 -0.19027 C 0.14309 -0.16851 0.14283 -0.17824 0.14283 -0.16157 " pathEditMode="relative" rAng="0" ptsTypes="AAAAAAAAAAAAAAAAAAAAAAAAAAAAAAAAAAAAAAAAA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35" y="-1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Мост 2" descr="https://i.exclipart.com/images/bridge-graphic-png-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40350">
            <a:off x="10410609" y="4648201"/>
            <a:ext cx="352819" cy="35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Мост 1" descr="https://i.exclipart.com/images/bridge-graphic-png-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584" y="2609850"/>
            <a:ext cx="352819" cy="35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Уплывают в закат"/>
          <p:cNvGrpSpPr/>
          <p:nvPr/>
        </p:nvGrpSpPr>
        <p:grpSpPr>
          <a:xfrm>
            <a:off x="10836483" y="3749604"/>
            <a:ext cx="1268364" cy="1075006"/>
            <a:chOff x="10836483" y="3749604"/>
            <a:chExt cx="1268364" cy="1075006"/>
          </a:xfrm>
        </p:grpSpPr>
        <p:pic>
          <p:nvPicPr>
            <p:cNvPr id="14" name="Лодка уплывает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36483" y="3749604"/>
              <a:ext cx="1237866" cy="1075006"/>
            </a:xfrm>
            <a:prstGeom prst="rect">
              <a:avLst/>
            </a:prstGeom>
          </p:spPr>
        </p:pic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51042" y="4073950"/>
              <a:ext cx="504374" cy="635000"/>
            </a:xfrm>
            <a:prstGeom prst="rect">
              <a:avLst/>
            </a:prstGeom>
          </p:spPr>
        </p:pic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5416" y="4051356"/>
              <a:ext cx="649431" cy="635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3382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67 0.04 C 0.081 0.049 0.102 0.054 0.124 0.054 C 0.149 0.054 0.169 0.049 0.183 0.04 L 0.25 0 E" pathEditMode="relative" ptsTypes="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Приплытие"/>
          <p:cNvGrpSpPr/>
          <p:nvPr/>
        </p:nvGrpSpPr>
        <p:grpSpPr>
          <a:xfrm>
            <a:off x="-2208146" y="2339340"/>
            <a:ext cx="1237866" cy="1075006"/>
            <a:chOff x="-1415666" y="2933700"/>
            <a:chExt cx="1237866" cy="1075006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-1415666" y="2933700"/>
              <a:ext cx="1237866" cy="1075006"/>
              <a:chOff x="-1892629" y="2819400"/>
              <a:chExt cx="1237866" cy="1075006"/>
            </a:xfrm>
          </p:grpSpPr>
          <p:pic>
            <p:nvPicPr>
              <p:cNvPr id="11" name="Рисунок 1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892629" y="2819400"/>
                <a:ext cx="1237866" cy="1075006"/>
              </a:xfrm>
              <a:prstGeom prst="rect">
                <a:avLst/>
              </a:prstGeom>
            </p:spPr>
          </p:pic>
          <p:pic>
            <p:nvPicPr>
              <p:cNvPr id="8" name="Рисунок 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273696" y="3124200"/>
                <a:ext cx="504374" cy="635000"/>
              </a:xfrm>
              <a:prstGeom prst="rect">
                <a:avLst/>
              </a:prstGeom>
            </p:spPr>
          </p:pic>
        </p:grpSp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415666" y="3238500"/>
              <a:ext cx="649431" cy="635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1033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2 -0.00532 L 0.05586 0.03473 C 0.06979 0.04375 0.09063 0.04862 0.11276 0.04862 C 0.13776 0.04862 0.15781 0.04375 0.17175 0.03473 L 0.2388 -0.00532 " pathEditMode="relative" rAng="0" ptsTypes="AAA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Лодка уплывает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34" y="2298700"/>
            <a:ext cx="1237866" cy="1075006"/>
          </a:xfrm>
          <a:prstGeom prst="rect">
            <a:avLst/>
          </a:prstGeom>
        </p:spPr>
      </p:pic>
      <p:pic>
        <p:nvPicPr>
          <p:cNvPr id="8" name="Кошка прыгает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167" y="2603500"/>
            <a:ext cx="504374" cy="635000"/>
          </a:xfrm>
          <a:prstGeom prst="rect">
            <a:avLst/>
          </a:prstGeom>
        </p:spPr>
      </p:pic>
      <p:pic>
        <p:nvPicPr>
          <p:cNvPr id="5" name="Пес прыгает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34" y="2603500"/>
            <a:ext cx="649431" cy="635000"/>
          </a:xfrm>
          <a:prstGeom prst="rect">
            <a:avLst/>
          </a:prstGeom>
        </p:spPr>
      </p:pic>
      <p:pic>
        <p:nvPicPr>
          <p:cNvPr id="3" name="Точка на диалог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204" y="2564099"/>
            <a:ext cx="398880" cy="544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08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4.07407E-6 L 0.02135 -0.04005 C 0.02591 -0.04908 0.03268 -0.05394 0.03997 -0.05394 C 0.04791 -0.05394 0.05442 -0.04908 0.05898 -0.04005 L 0.08086 4.07407E-6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36" y="-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07407E-6 L 5E-6 0.00023 C 0.00808 -0.01274 0.00391 -0.00787 0.01159 -0.01574 L 0.01654 -0.02107 L 0.01928 -0.02246 C 0.02357 -0.02917 0.02058 -0.02547 0.02839 -0.03172 C 0.03373 -0.03588 0.02982 -0.03334 0.03516 -0.03565 C 0.03607 -0.03612 0.03685 -0.03681 0.03764 -0.03704 C 0.04024 -0.03774 0.04271 -0.03774 0.04519 -0.0382 C 0.04636 -0.03866 0.0474 -0.03936 0.04857 -0.03959 C 0.05027 -0.04005 0.05196 -0.04028 0.05365 -0.04098 C 0.05456 -0.04121 0.05534 -0.0419 0.05612 -0.04213 C 0.06146 -0.0419 0.06693 -0.0419 0.07214 -0.04098 C 0.07344 -0.04074 0.07435 -0.03912 0.0754 -0.0382 C 0.07631 -0.03774 0.07722 -0.03774 0.07813 -0.03704 C 0.07982 -0.03542 0.08308 -0.03172 0.08308 -0.03149 C 0.08412 -0.02894 0.08581 -0.02686 0.08646 -0.02385 C 0.08907 -0.01204 0.0849 -0.03056 0.08907 -0.0132 C 0.08959 -0.01065 0.09063 -0.00533 0.09063 -0.0051 C 0.09089 4.07407E-6 0.09102 0.00532 0.09154 0.01064 C 0.09245 0.02152 0.09232 0.01111 0.09232 0.01597 " pathEditMode="relative" rAng="0" ptsTypes="AAAAAAAAAAAAAAAAAAA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9" y="-131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7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25 2.59259E-6 L -0.18294 0.04004 C -0.16901 0.04907 -0.14804 0.05393 -0.12604 0.05393 C -0.10104 0.05393 -0.08099 0.04907 -0.06705 0.04004 L -3.75E-6 2.59259E-6 " pathEditMode="relative" rAng="0" ptsTypes="AAAAA">
                                      <p:cBhvr>
                                        <p:cTn id="12" dur="2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1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6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Пес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1" y="834244"/>
            <a:ext cx="2124896" cy="2077679"/>
          </a:xfrm>
          <a:prstGeom prst="rect">
            <a:avLst/>
          </a:prstGeom>
        </p:spPr>
      </p:pic>
      <p:pic>
        <p:nvPicPr>
          <p:cNvPr id="8" name="Кошка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100" y="3662576"/>
            <a:ext cx="1659399" cy="2089158"/>
          </a:xfrm>
          <a:prstGeom prst="rect">
            <a:avLst/>
          </a:prstGeom>
        </p:spPr>
      </p:pic>
      <p:sp>
        <p:nvSpPr>
          <p:cNvPr id="11" name="1 кошка"/>
          <p:cNvSpPr/>
          <p:nvPr/>
        </p:nvSpPr>
        <p:spPr>
          <a:xfrm>
            <a:off x="1167301" y="3662576"/>
            <a:ext cx="8628743" cy="208915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Тут написано: Добро пожаловать на остров Чудес.</a:t>
            </a:r>
          </a:p>
          <a:p>
            <a:pPr algn="ctr"/>
            <a:endParaRPr lang="ru-RU" dirty="0" smtClean="0"/>
          </a:p>
        </p:txBody>
      </p:sp>
      <p:sp>
        <p:nvSpPr>
          <p:cNvPr id="12" name="1 пес"/>
          <p:cNvSpPr/>
          <p:nvPr/>
        </p:nvSpPr>
        <p:spPr>
          <a:xfrm>
            <a:off x="2187056" y="834244"/>
            <a:ext cx="8628744" cy="2034462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Что это за табличка? Давай прочитаем.</a:t>
            </a:r>
            <a:endParaRPr lang="ru-RU" sz="40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3" name="2 пес"/>
          <p:cNvSpPr/>
          <p:nvPr/>
        </p:nvSpPr>
        <p:spPr>
          <a:xfrm>
            <a:off x="2187055" y="822765"/>
            <a:ext cx="8628744" cy="2089158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Там еще что-то написано. Про какие-то правила.</a:t>
            </a:r>
            <a:endParaRPr lang="ru-RU" sz="40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4" name="2 кошка"/>
          <p:cNvSpPr/>
          <p:nvPr/>
        </p:nvSpPr>
        <p:spPr>
          <a:xfrm>
            <a:off x="1167299" y="3662576"/>
            <a:ext cx="8628743" cy="208915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Совершенно верно. Всего тут </a:t>
            </a:r>
            <a:r>
              <a:rPr lang="ru-RU" sz="2400" b="1" dirty="0">
                <a:solidFill>
                  <a:schemeClr val="tx1"/>
                </a:solidFill>
                <a:latin typeface="Bahnschrift" panose="020B0502040204020203" pitchFamily="34" charset="0"/>
              </a:rPr>
              <a:t>3</a:t>
            </a: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правила: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Вам нужно разделиться на 2 команды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Выполнять </a:t>
            </a:r>
            <a:r>
              <a:rPr lang="ru-RU" sz="2400" b="1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задания честно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Быть лапочками </a:t>
            </a:r>
            <a:r>
              <a:rPr lang="ru-RU" sz="2400" b="1" dirty="0" smtClean="0">
                <a:solidFill>
                  <a:schemeClr val="tx1"/>
                </a:solidFill>
                <a:latin typeface="Bahnschrift" panose="020B0502040204020203" pitchFamily="34" charset="0"/>
                <a:sym typeface="Wingdings" panose="05000000000000000000" pitchFamily="2" charset="2"/>
              </a:rPr>
              <a:t></a:t>
            </a:r>
            <a:endParaRPr lang="ru-RU" sz="2400" b="1" dirty="0" smtClean="0">
              <a:solidFill>
                <a:schemeClr val="tx1"/>
              </a:solidFill>
              <a:latin typeface="Bahnschrift" panose="020B0502040204020203" pitchFamily="34" charset="0"/>
            </a:endParaRPr>
          </a:p>
          <a:p>
            <a:pPr algn="ctr"/>
            <a:endParaRPr lang="ru-RU" dirty="0" smtClean="0"/>
          </a:p>
        </p:txBody>
      </p:sp>
      <p:sp>
        <p:nvSpPr>
          <p:cNvPr id="15" name="3 пес"/>
          <p:cNvSpPr/>
          <p:nvPr/>
        </p:nvSpPr>
        <p:spPr>
          <a:xfrm>
            <a:off x="2187055" y="822765"/>
            <a:ext cx="8628744" cy="2089158"/>
          </a:xfrm>
          <a:prstGeom prst="flowChartAlternateProcess">
            <a:avLst/>
          </a:prstGeom>
          <a:solidFill>
            <a:srgbClr val="9DC3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Хорошо. Тогда кто хочет, может присоединиться к моей команде или твоей.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3 кошка"/>
          <p:cNvSpPr/>
          <p:nvPr/>
        </p:nvSpPr>
        <p:spPr>
          <a:xfrm>
            <a:off x="1167297" y="3662576"/>
            <a:ext cx="8628743" cy="208915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Давайте сделаем это и начнем приключение. Здесь написано, что нам стоит пойти сначала в «Запутанный лес».</a:t>
            </a:r>
          </a:p>
        </p:txBody>
      </p:sp>
    </p:spTree>
    <p:extLst>
      <p:ext uri="{BB962C8B-B14F-4D97-AF65-F5344CB8AC3E}">
        <p14:creationId xmlns:p14="http://schemas.microsoft.com/office/powerpoint/2010/main" val="1310466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Точка появляется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6322" y="1284574"/>
            <a:ext cx="398880" cy="544208"/>
          </a:xfrm>
          <a:prstGeom prst="rect">
            <a:avLst/>
          </a:prstGeom>
        </p:spPr>
      </p:pic>
      <p:grpSp>
        <p:nvGrpSpPr>
          <p:cNvPr id="2" name="Кошка и пес"/>
          <p:cNvGrpSpPr/>
          <p:nvPr/>
        </p:nvGrpSpPr>
        <p:grpSpPr>
          <a:xfrm>
            <a:off x="1852740" y="2626803"/>
            <a:ext cx="980200" cy="723106"/>
            <a:chOff x="1852740" y="2626803"/>
            <a:chExt cx="980200" cy="723106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8566" y="2626803"/>
              <a:ext cx="504374" cy="635000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2740" y="2714909"/>
              <a:ext cx="649431" cy="635000"/>
            </a:xfrm>
            <a:prstGeom prst="rect">
              <a:avLst/>
            </a:prstGeom>
          </p:spPr>
        </p:pic>
      </p:grpSp>
      <p:pic>
        <p:nvPicPr>
          <p:cNvPr id="6" name="Исчезновение точки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342" y="2564099"/>
            <a:ext cx="398880" cy="544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044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-2.5E-6 -1.11111E-6 C 0.00156 -0.0007 0.01029 -0.00417 0.01354 -0.00556 C 0.01458 -0.00625 0.01549 -0.00718 0.01667 -0.00741 C 0.02018 -0.00857 0.03099 -0.01042 0.03438 -0.01111 C 0.03607 -0.01157 0.03776 -0.0125 0.03958 -0.01296 C 0.05091 -0.03333 0.03424 -0.00556 0.04688 -0.02037 C 0.04792 -0.02176 0.04792 -0.02454 0.04896 -0.02593 C 0.04974 -0.02732 0.05104 -0.02708 0.05208 -0.02778 C 0.05313 -0.02894 0.05391 -0.03102 0.05521 -0.03148 C 0.06198 -0.03426 0.06901 -0.03588 0.07604 -0.03704 L 0.08646 -0.03889 L 0.08958 -0.06111 C 0.09271 -0.0625 0.0957 -0.06389 0.09896 -0.06482 C 0.10456 -0.0669 0.10729 -0.06574 0.1125 -0.07037 C 0.1138 -0.07176 0.11523 -0.07315 0.11667 -0.07407 C 0.11862 -0.0757 0.12292 -0.07778 0.12292 -0.07778 C 0.12357 -0.07963 0.12487 -0.08125 0.125 -0.08333 C 0.12526 -0.08843 0.12513 -0.09375 0.12396 -0.09815 C 0.12318 -0.10116 0.12135 -0.10255 0.11979 -0.1037 C 0.11784 -0.10556 0.11536 -0.10532 0.11354 -0.10741 C 0.10951 -0.11227 0.11159 -0.11042 0.10729 -0.11296 C 0.10651 -0.11482 0.10534 -0.11644 0.10521 -0.11852 C 0.10495 -0.12176 0.10534 -0.12523 0.10625 -0.12778 C 0.10716 -0.13079 0.11081 -0.13241 0.1125 -0.13333 C 0.11354 -0.13588 0.11458 -0.13843 0.11563 -0.14074 C 0.11628 -0.14259 0.1181 -0.14421 0.11771 -0.1463 C 0.11706 -0.14931 0.11471 -0.14977 0.11354 -0.15185 C 0.10846 -0.16111 0.11471 -0.15463 0.10833 -0.16111 C 0.1069 -0.1625 0.1056 -0.16389 0.10417 -0.16482 C 0.10313 -0.16574 0.10104 -0.16667 0.10104 -0.16667 " pathEditMode="relative" ptsTypes="AAAAAAAAAAAAAAAAAAAAAAAAAAAAAAA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6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Пес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1" y="834244"/>
            <a:ext cx="2124896" cy="2077679"/>
          </a:xfrm>
          <a:prstGeom prst="rect">
            <a:avLst/>
          </a:prstGeom>
        </p:spPr>
      </p:pic>
      <p:pic>
        <p:nvPicPr>
          <p:cNvPr id="8" name="Кошка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100" y="3662576"/>
            <a:ext cx="1659399" cy="2089158"/>
          </a:xfrm>
          <a:prstGeom prst="rect">
            <a:avLst/>
          </a:prstGeom>
        </p:spPr>
      </p:pic>
      <p:sp>
        <p:nvSpPr>
          <p:cNvPr id="11" name="1 кошка"/>
          <p:cNvSpPr/>
          <p:nvPr/>
        </p:nvSpPr>
        <p:spPr>
          <a:xfrm>
            <a:off x="1167301" y="3662576"/>
            <a:ext cx="8628743" cy="208915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Не знаю, давай узнаем. Тут кто-то оставил записку. Тут написано: «Решите кроссворд, чтобы получить подсказку.»</a:t>
            </a:r>
          </a:p>
        </p:txBody>
      </p:sp>
      <p:sp>
        <p:nvSpPr>
          <p:cNvPr id="12" name="1 пес"/>
          <p:cNvSpPr/>
          <p:nvPr/>
        </p:nvSpPr>
        <p:spPr>
          <a:xfrm>
            <a:off x="2187056" y="834244"/>
            <a:ext cx="8628744" cy="2034462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Вот мы и дошли. Интересно, что нас будет тут ожидать.</a:t>
            </a:r>
            <a:endParaRPr lang="ru-RU" sz="36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3" name="2 пес"/>
          <p:cNvSpPr/>
          <p:nvPr/>
        </p:nvSpPr>
        <p:spPr>
          <a:xfrm>
            <a:off x="2187055" y="828504"/>
            <a:ext cx="8628744" cy="2089158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Теперь я понимаю, почему данное место имеет такое название «Запутанный лес».</a:t>
            </a:r>
            <a:endParaRPr lang="ru-RU" sz="3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2 кошка"/>
          <p:cNvSpPr/>
          <p:nvPr/>
        </p:nvSpPr>
        <p:spPr>
          <a:xfrm>
            <a:off x="1167299" y="3662576"/>
            <a:ext cx="8628743" cy="2089158"/>
          </a:xfrm>
          <a:prstGeom prst="flowChartAlternateProcess">
            <a:avLst/>
          </a:prstGeom>
          <a:solidFill>
            <a:srgbClr val="F8CB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Ну что, начнем.</a:t>
            </a:r>
          </a:p>
        </p:txBody>
      </p:sp>
    </p:spTree>
    <p:extLst>
      <p:ext uri="{BB962C8B-B14F-4D97-AF65-F5344CB8AC3E}">
        <p14:creationId xmlns:p14="http://schemas.microsoft.com/office/powerpoint/2010/main" val="2418020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AEA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g.pngio.com/hd-enchanted-forest-daycare-transparent-picture-of-forest-enchanted-forest-background-png-1701_83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921"/>
            <a:ext cx="12192000" cy="6869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5357" y="20966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latin typeface="Constantia" panose="02030602050306030303" pitchFamily="18" charset="0"/>
              </a:rPr>
              <a:t>«Запутанный лес»</a:t>
            </a:r>
            <a:endParaRPr lang="ru-RU" sz="6000" b="1" dirty="0"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082" y="1535230"/>
            <a:ext cx="7593818" cy="435133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Вам нужно решить кроссворд 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каждой команды будет свой кроссворд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Узнайте 2 ключевых слова и соедините, чтобы узнать дальнейший путь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Пес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297" y="4573332"/>
            <a:ext cx="2124896" cy="2077679"/>
          </a:xfrm>
          <a:prstGeom prst="rect">
            <a:avLst/>
          </a:prstGeom>
        </p:spPr>
      </p:pic>
      <p:pic>
        <p:nvPicPr>
          <p:cNvPr id="5" name="Кошка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2506" y="4561853"/>
            <a:ext cx="1659399" cy="2089158"/>
          </a:xfrm>
          <a:prstGeom prst="rect">
            <a:avLst/>
          </a:prstGeom>
        </p:spPr>
      </p:pic>
      <p:sp>
        <p:nvSpPr>
          <p:cNvPr id="6" name="Блок-схема: альтернативный процесс 5"/>
          <p:cNvSpPr/>
          <p:nvPr/>
        </p:nvSpPr>
        <p:spPr>
          <a:xfrm>
            <a:off x="2963096" y="4561853"/>
            <a:ext cx="2266902" cy="1044216"/>
          </a:xfrm>
          <a:prstGeom prst="flowChartAlternateProcess">
            <a:avLst/>
          </a:prstGeom>
          <a:solidFill>
            <a:srgbClr val="9DC3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Удачи!</a:t>
            </a:r>
            <a:endParaRPr lang="ru-RU" sz="28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7497301" y="4561853"/>
            <a:ext cx="2197100" cy="1038476"/>
          </a:xfrm>
          <a:prstGeom prst="flowChartAlternateProcess">
            <a:avLst/>
          </a:prstGeom>
          <a:solidFill>
            <a:srgbClr val="F8CB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Не забывайте работать в команде!</a:t>
            </a:r>
            <a:endParaRPr lang="ru-RU" sz="20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824" y="2471152"/>
            <a:ext cx="1598326" cy="16118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0153" y="2480205"/>
            <a:ext cx="1600500" cy="161185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8002824" y="2118511"/>
            <a:ext cx="1598326" cy="279152"/>
          </a:xfrm>
          <a:prstGeom prst="rect">
            <a:avLst/>
          </a:prstGeom>
          <a:solidFill>
            <a:srgbClr val="9DC3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8"/>
              </a:rPr>
              <a:t>1 команда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070153" y="2118511"/>
            <a:ext cx="1598326" cy="279152"/>
          </a:xfrm>
          <a:prstGeom prst="rect">
            <a:avLst/>
          </a:prstGeom>
          <a:solidFill>
            <a:srgbClr val="F8CB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9"/>
              </a:rPr>
              <a:t>2</a:t>
            </a:r>
            <a:r>
              <a:rPr lang="ru-RU" dirty="0" smtClean="0">
                <a:hlinkClick r:id="rId9"/>
              </a:rPr>
              <a:t> команда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0043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2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2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E6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Пес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1" y="834244"/>
            <a:ext cx="2124896" cy="2077679"/>
          </a:xfrm>
          <a:prstGeom prst="rect">
            <a:avLst/>
          </a:prstGeom>
        </p:spPr>
      </p:pic>
      <p:pic>
        <p:nvPicPr>
          <p:cNvPr id="8" name="Кошка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100" y="3662576"/>
            <a:ext cx="1659399" cy="2089158"/>
          </a:xfrm>
          <a:prstGeom prst="rect">
            <a:avLst/>
          </a:prstGeom>
        </p:spPr>
      </p:pic>
      <p:sp>
        <p:nvSpPr>
          <p:cNvPr id="11" name="1 кошка"/>
          <p:cNvSpPr/>
          <p:nvPr/>
        </p:nvSpPr>
        <p:spPr>
          <a:xfrm>
            <a:off x="1167301" y="3662576"/>
            <a:ext cx="8628743" cy="208915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А у нас «горы» </a:t>
            </a:r>
          </a:p>
          <a:p>
            <a:pPr algn="ctr"/>
            <a:endParaRPr lang="ru-RU" dirty="0" smtClean="0"/>
          </a:p>
        </p:txBody>
      </p:sp>
      <p:sp>
        <p:nvSpPr>
          <p:cNvPr id="12" name="1 пес"/>
          <p:cNvSpPr/>
          <p:nvPr/>
        </p:nvSpPr>
        <p:spPr>
          <a:xfrm>
            <a:off x="2187056" y="834244"/>
            <a:ext cx="8628744" cy="2034462"/>
          </a:xfrm>
          <a:prstGeom prst="flowChartAlternate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У нас получилось слово «Опасные»</a:t>
            </a:r>
            <a:endParaRPr lang="ru-RU" sz="40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4" name="2 кошка"/>
          <p:cNvSpPr/>
          <p:nvPr/>
        </p:nvSpPr>
        <p:spPr>
          <a:xfrm>
            <a:off x="1167299" y="3662576"/>
            <a:ext cx="8628743" cy="2089158"/>
          </a:xfrm>
          <a:prstGeom prst="flowChartAlternateProces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Да, ведь это только начало нашего пути. Пойдемте. </a:t>
            </a:r>
          </a:p>
        </p:txBody>
      </p:sp>
      <p:sp>
        <p:nvSpPr>
          <p:cNvPr id="15" name="3 пес"/>
          <p:cNvSpPr/>
          <p:nvPr/>
        </p:nvSpPr>
        <p:spPr>
          <a:xfrm>
            <a:off x="2187055" y="834244"/>
            <a:ext cx="8628744" cy="2089158"/>
          </a:xfrm>
          <a:prstGeom prst="flowChartAlternateProcess">
            <a:avLst/>
          </a:prstGeom>
          <a:solidFill>
            <a:srgbClr val="9DC3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Bahnschrift" panose="020B0502040204020203" pitchFamily="34" charset="0"/>
              </a:rPr>
              <a:t>Отлично, получается нам нужно отправиться к «Опасным горам».</a:t>
            </a:r>
            <a:endParaRPr lang="ru-RU" sz="4000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459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mv="urn:schemas-microsoft-com:mac:vml">
  <p:tag name="may_ignore_ucw" val="true"/>
  <p:tag name="ppt/slides/slide1.xml" val="3137476257"/>
  <p:tag name="ppt/slides/slide12.xml" val="279872661"/>
  <p:tag name="ppt/slides/slide4.xml" val="1531386634"/>
  <p:tag name="ppt/slides/slide3.xml" val="1940397770"/>
  <p:tag name="ppt/slides/slide2.xml" val="2290631049"/>
  <p:tag name="ppt/slides/slide5.xml" val="329205766"/>
  <p:tag name="ppt/slides/slide6.xml" val="3756141459"/>
  <p:tag name="ppt/slides/slide7.xml" val="341690551"/>
  <p:tag name="ppt/slides/slide11.xml" val="3448370872"/>
  <p:tag name="ppt/slides/slide10.xml" val="1042353349"/>
  <p:tag name="ppt/slides/slide9.xml" val="2254104602"/>
  <p:tag name="ppt/slides/slide8.xml" val="166474902"/>
  <p:tag name="ppt/slides/slide13.xml" val="3064263128"/>
  <p:tag name="ppt/slides/slide14.xml" val="913388553"/>
  <p:tag name="ppt/slides/slide16.xml" val="3639036141"/>
  <p:tag name="ppt/slides/slide23.xml" val="2721374829"/>
  <p:tag name="ppt/slides/slide15.xml" val="2556494176"/>
  <p:tag name="ppt/slides/slide21.xml" val="2159086104"/>
  <p:tag name="ppt/slides/slide22.xml" val="29859197"/>
  <p:tag name="ppt/slides/slide19.xml" val="2010831625"/>
  <p:tag name="ppt/slides/slide17.xml" val="3309009672"/>
  <p:tag name="ppt/slides/slide20.xml" val="3875975442"/>
  <p:tag name="ppt/slides/slide18.xml" val="2519467613"/>
  <p:tag name="ppt/slideMasters/slideMaster1.xml" val="4219718609"/>
  <p:tag name="ppt/slideLayouts/slideLayout11.xml" val="2078657981"/>
  <p:tag name="ppt/notesSlides/notesSlide5.xml" val="3919644057"/>
  <p:tag name="ppt/notesSlides/notesSlide4.xml" val="2620451153"/>
  <p:tag name="ppt/slideLayouts/slideLayout7.xml" val="1833780129"/>
  <p:tag name="ppt/slideLayouts/slideLayout8.xml" val="604961392"/>
  <p:tag name="ppt/slideLayouts/slideLayout9.xml" val="1203432643"/>
  <p:tag name="ppt/notesSlides/notesSlide3.xml" val="95749852"/>
  <p:tag name="ppt/notesSlides/notesSlide2.xml" val="771217915"/>
  <p:tag name="ppt/slideLayouts/slideLayout10.xml" val="1528535725"/>
  <p:tag name="ppt/notesSlides/notesSlide1.xml" val="62633048"/>
  <p:tag name="ppt/slideLayouts/slideLayout6.xml" val="21204524"/>
  <p:tag name="ppt/slideLayouts/slideLayout4.xml" val="754754885"/>
  <p:tag name="ppt/slideLayouts/slideLayout1.xml" val="1435134054"/>
  <p:tag name="ppt/slideLayouts/slideLayout5.xml" val="784970885"/>
  <p:tag name="ppt/slideLayouts/slideLayout2.xml" val="4240691095"/>
  <p:tag name="ppt/notesSlides/notesSlide7.xml" val="2861344935"/>
  <p:tag name="ppt/notesSlides/notesSlide6.xml" val="3653796047"/>
  <p:tag name="ppt/slideLayouts/slideLayout3.xml" val="195844379"/>
  <p:tag name="ppt/theme/theme1.xml" val="3176688909"/>
  <p:tag name="ppt/theme/theme2.xml" val="3176688909"/>
  <p:tag name="ppt/notesMasters/notesMaster1.xml" val="1071017686"/>
  <p:tag name="ppt/media/image1.png" val="3295157707"/>
  <p:tag name="ppt/media/image10.png" val="3074415023"/>
  <p:tag name="ppt/media/image11.png" val="3389965896"/>
  <p:tag name="ppt/media/image12.png" val="3132377933"/>
  <p:tag name="ppt/media/image13.png" val="164043210"/>
  <p:tag name="ppt/media/image14.png" val="1918257189"/>
  <p:tag name="ppt/media/image15.png" val="258889275"/>
  <p:tag name="ppt/media/image16.jpg" val="1536191473"/>
  <p:tag name="ppt/media/image17.png" val="2200742382"/>
  <p:tag name="ppt/media/image18.png" val="697225306"/>
  <p:tag name="ppt/media/image19.jpg" val="2616265521"/>
  <p:tag name="ppt/media/image2.jpg" val="1198090134"/>
  <p:tag name="ppt/media/image20.png" val="4033622349"/>
  <p:tag name="ppt/media/image3.png" val="607190704"/>
  <p:tag name="ppt/media/image4.png" val="1873101845"/>
  <p:tag name="ppt/media/image5.png" val="1857639664"/>
  <p:tag name="ppt/media/image6.png" val="3853320475"/>
  <p:tag name="ppt/media/image7.png" val="2625388801"/>
  <p:tag name="ppt/media/image8.png" val="3181498702"/>
  <p:tag name="ppt/media/image9.png" val="229896663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