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dronalex2209@gmail.com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DBCAA42-B061-4DC3-85FA-4129259C9811}">
  <a:tblStyle styleId="{DDBCAA42-B061-4DC3-85FA-4129259C981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commentAuthors" Target="commentAuthors.xml"/><Relationship Id="rId6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0" Type="http://schemas.openxmlformats.org/officeDocument/2006/relationships/slide" Target="slides/slide43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02-12T15:54:33.141">
    <p:pos x="3628" y="3272"/>
    <p:text>Подготовил воспитатель ОРЛОВСКОГО СУВУ Михеев А А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■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6;p1"/>
          <p:cNvGrpSpPr/>
          <p:nvPr/>
        </p:nvGrpSpPr>
        <p:grpSpPr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7" name="Google Shape;7;p1"/>
            <p:cNvSpPr/>
            <p:nvPr/>
          </p:nvSpPr>
          <p:spPr>
            <a:xfrm>
              <a:off x="0" y="583"/>
              <a:ext cx="4482" cy="665"/>
            </a:xfrm>
            <a:custGeom>
              <a:rect b="b" l="l" r="r" t="t"/>
              <a:pathLst>
                <a:path extrusionOk="0" h="665" w="4806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rgbClr val="6E0000"/>
                </a:gs>
              </a:gsLst>
              <a:lin ang="10800025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8;p1"/>
            <p:cNvSpPr/>
            <p:nvPr/>
          </p:nvSpPr>
          <p:spPr>
            <a:xfrm>
              <a:off x="0" y="0"/>
              <a:ext cx="4562" cy="1199"/>
            </a:xfrm>
            <a:custGeom>
              <a:rect b="b" l="l" r="r" t="t"/>
              <a:pathLst>
                <a:path extrusionOk="0" h="1199" w="4562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>
              <a:gsLst>
                <a:gs pos="0">
                  <a:schemeClr val="lt1"/>
                </a:gs>
                <a:gs pos="100000">
                  <a:schemeClr val="lt2"/>
                </a:gs>
              </a:gsLst>
              <a:lin ang="10800025" scaled="0"/>
            </a:gra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" name="Google Shape;9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ahoma"/>
              <a:buChar char="–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ahoma"/>
              <a:buChar char="–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ahoma"/>
              <a:buNone/>
              <a:defRPr b="0" i="0" sz="1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slide.xml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Relationship Id="rId5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slide14.xml" TargetMode="External"/><Relationship Id="rId4" Type="http://schemas.openxmlformats.org/officeDocument/2006/relationships/hyperlink" Target="http://slide14.xml" TargetMode="External"/><Relationship Id="rId5" Type="http://schemas.openxmlformats.org/officeDocument/2006/relationships/hyperlink" Target="http://slide14.xml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slide.xml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8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slide.xml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Relationship Id="rId5" Type="http://schemas.openxmlformats.org/officeDocument/2006/relationships/image" Target="../media/image9.jpg"/><Relationship Id="rId6" Type="http://schemas.openxmlformats.org/officeDocument/2006/relationships/image" Target="../media/image10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slide.xml" TargetMode="External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hyperlink" Target="http://slide.xml" TargetMode="External"/><Relationship Id="rId11" Type="http://schemas.openxmlformats.org/officeDocument/2006/relationships/hyperlink" Target="http://slide.xml" TargetMode="External"/><Relationship Id="rId22" Type="http://schemas.openxmlformats.org/officeDocument/2006/relationships/hyperlink" Target="http://slide.xml" TargetMode="External"/><Relationship Id="rId10" Type="http://schemas.openxmlformats.org/officeDocument/2006/relationships/hyperlink" Target="http://slide.xml" TargetMode="External"/><Relationship Id="rId21" Type="http://schemas.openxmlformats.org/officeDocument/2006/relationships/hyperlink" Target="http://slide.xml" TargetMode="External"/><Relationship Id="rId13" Type="http://schemas.openxmlformats.org/officeDocument/2006/relationships/hyperlink" Target="http://slide.xml" TargetMode="External"/><Relationship Id="rId12" Type="http://schemas.openxmlformats.org/officeDocument/2006/relationships/hyperlink" Target="http://slide.xml" TargetMode="External"/><Relationship Id="rId23" Type="http://schemas.openxmlformats.org/officeDocument/2006/relationships/hyperlink" Target="http://slide.xm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Relationship Id="rId9" Type="http://schemas.openxmlformats.org/officeDocument/2006/relationships/hyperlink" Target="http://slide.xml" TargetMode="External"/><Relationship Id="rId15" Type="http://schemas.openxmlformats.org/officeDocument/2006/relationships/hyperlink" Target="http://slide.xml" TargetMode="External"/><Relationship Id="rId14" Type="http://schemas.openxmlformats.org/officeDocument/2006/relationships/hyperlink" Target="http://slide.xml" TargetMode="External"/><Relationship Id="rId17" Type="http://schemas.openxmlformats.org/officeDocument/2006/relationships/hyperlink" Target="http://slide.xml" TargetMode="External"/><Relationship Id="rId16" Type="http://schemas.openxmlformats.org/officeDocument/2006/relationships/hyperlink" Target="http://slide.xml" TargetMode="External"/><Relationship Id="rId5" Type="http://schemas.openxmlformats.org/officeDocument/2006/relationships/hyperlink" Target="http://slide.xml" TargetMode="External"/><Relationship Id="rId19" Type="http://schemas.openxmlformats.org/officeDocument/2006/relationships/hyperlink" Target="http://slide.xml" TargetMode="External"/><Relationship Id="rId6" Type="http://schemas.openxmlformats.org/officeDocument/2006/relationships/hyperlink" Target="http://slide.xml" TargetMode="External"/><Relationship Id="rId18" Type="http://schemas.openxmlformats.org/officeDocument/2006/relationships/hyperlink" Target="http://slide.xml" TargetMode="External"/><Relationship Id="rId7" Type="http://schemas.openxmlformats.org/officeDocument/2006/relationships/hyperlink" Target="http://slide.xml" TargetMode="External"/><Relationship Id="rId8" Type="http://schemas.openxmlformats.org/officeDocument/2006/relationships/hyperlink" Target="http://slide.xml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1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://slide.xml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://slide.xml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://slide.xml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://slide.xml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Relationship Id="rId5" Type="http://schemas.openxmlformats.org/officeDocument/2006/relationships/image" Target="../media/image20.jpg"/><Relationship Id="rId6" Type="http://schemas.openxmlformats.org/officeDocument/2006/relationships/image" Target="../media/image2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://slide.xml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2.jpg"/><Relationship Id="rId5" Type="http://schemas.openxmlformats.org/officeDocument/2006/relationships/image" Target="../media/image23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://slide.xml" TargetMode="Externa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://slide.xml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slide.xml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4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://slide.xml" TargetMode="Externa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5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Relationship Id="rId3" Type="http://schemas.openxmlformats.org/officeDocument/2006/relationships/hyperlink" Target="http://slide.xml" TargetMode="Externa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6.jp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://slide.x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.jp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7.jp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Relationship Id="rId3" Type="http://schemas.openxmlformats.org/officeDocument/2006/relationships/hyperlink" Target="http://slide.xml" TargetMode="Externa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28.jp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2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slide.x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Relationship Id="rId5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slide.xml" TargetMode="External"/><Relationship Id="rId4" Type="http://schemas.openxmlformats.org/officeDocument/2006/relationships/hyperlink" Target="http://slide.xml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slide.xml" TargetMode="External"/><Relationship Id="rId4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slide.x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/>
        </p:nvSpPr>
        <p:spPr>
          <a:xfrm>
            <a:off x="8604250" y="692150"/>
            <a:ext cx="216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  <p:sp>
        <p:nvSpPr>
          <p:cNvPr id="29" name="Google Shape;29;p4"/>
          <p:cNvSpPr txBox="1"/>
          <p:nvPr/>
        </p:nvSpPr>
        <p:spPr>
          <a:xfrm>
            <a:off x="900112" y="765175"/>
            <a:ext cx="7416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4"/>
          <p:cNvSpPr txBox="1"/>
          <p:nvPr/>
        </p:nvSpPr>
        <p:spPr>
          <a:xfrm>
            <a:off x="3924300" y="1589076"/>
            <a:ext cx="4751400" cy="44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t/>
            </a:r>
            <a:endParaRPr b="1" i="0" sz="4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1" i="0" lang="en-US" sz="4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«Армейский     экспресс»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t/>
            </a:r>
            <a:endParaRPr b="1" i="0" sz="4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4"/>
          <p:cNvSpPr txBox="1"/>
          <p:nvPr/>
        </p:nvSpPr>
        <p:spPr>
          <a:xfrm flipH="1" rot="10800000">
            <a:off x="7740922" y="3562500"/>
            <a:ext cx="36720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4"/>
          <p:cNvSpPr txBox="1"/>
          <p:nvPr/>
        </p:nvSpPr>
        <p:spPr>
          <a:xfrm>
            <a:off x="827087" y="188912"/>
            <a:ext cx="7921500" cy="11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</a:pPr>
            <a:r>
              <a:rPr b="1" i="0" lang="en-US" sz="7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Своя игра</a:t>
            </a:r>
            <a:endParaRPr/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0825" y="1412875"/>
            <a:ext cx="3621086" cy="521493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/>
        </p:nvSpPr>
        <p:spPr>
          <a:xfrm>
            <a:off x="8705947" y="4621501"/>
            <a:ext cx="6294600" cy="223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</a:rPr>
              <a:t>Подготовил учитель математики и информатики</a:t>
            </a:r>
            <a:br>
              <a:rPr lang="en-US" sz="2400">
                <a:solidFill>
                  <a:srgbClr val="FFFFFF"/>
                </a:solidFill>
              </a:rPr>
            </a:br>
            <a:r>
              <a:rPr lang="en-US" sz="2400">
                <a:solidFill>
                  <a:srgbClr val="FFFFFF"/>
                </a:solidFill>
              </a:rPr>
              <a:t>Бирюков Андрей 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35" name="Google Shape;35;p4"/>
          <p:cNvSpPr txBox="1"/>
          <p:nvPr/>
        </p:nvSpPr>
        <p:spPr>
          <a:xfrm flipH="1" rot="10800000">
            <a:off x="5759597" y="4519125"/>
            <a:ext cx="4002300" cy="6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/>
        </p:nvSpPr>
        <p:spPr>
          <a:xfrm>
            <a:off x="5940425" y="620712"/>
            <a:ext cx="2808300" cy="429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Петр I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Белый цвет-символ чистоты и непорочности –это Вера, косой крест –символ верности. </a:t>
            </a:r>
            <a:endParaRPr/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287" y="1052512"/>
            <a:ext cx="5480048" cy="4751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/>
        </p:nvSpPr>
        <p:spPr>
          <a:xfrm>
            <a:off x="1042987" y="836612"/>
            <a:ext cx="7200900" cy="4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50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Этому литературному герою – солдату Великой Отечественной войны – поставлен памятник на родине его автора, в древнем русском городе Смоленске. Назовите автора и его героя.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/>
        </p:nvSpPr>
        <p:spPr>
          <a:xfrm>
            <a:off x="5292725" y="692150"/>
            <a:ext cx="3311400" cy="7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endParaRPr/>
          </a:p>
        </p:txBody>
      </p:sp>
      <p:sp>
        <p:nvSpPr>
          <p:cNvPr id="101" name="Google Shape;101;p15"/>
          <p:cNvSpPr txBox="1"/>
          <p:nvPr/>
        </p:nvSpPr>
        <p:spPr>
          <a:xfrm>
            <a:off x="395287" y="5229225"/>
            <a:ext cx="8064600" cy="11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А.Т.Твардовский</a:t>
            </a:r>
            <a:r>
              <a:rPr b="1" i="1" lang="en-US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                                                                 и его литературный герой                            Василий Теркин.</a:t>
            </a:r>
            <a:endParaRPr/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92275" y="328612"/>
            <a:ext cx="6048376" cy="453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/>
        </p:nvSpPr>
        <p:spPr>
          <a:xfrm>
            <a:off x="1331912" y="1268412"/>
            <a:ext cx="7343700" cy="32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 баллов</a:t>
            </a:r>
            <a:r>
              <a:rPr b="0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. 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Назовите доспехи русских дружинников XIV –XVII вв.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/>
        </p:nvSpPr>
        <p:spPr>
          <a:xfrm flipH="1">
            <a:off x="1025475" y="692150"/>
            <a:ext cx="184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endParaRPr/>
          </a:p>
        </p:txBody>
      </p:sp>
      <p:sp>
        <p:nvSpPr>
          <p:cNvPr id="113" name="Google Shape;113;p17"/>
          <p:cNvSpPr txBox="1"/>
          <p:nvPr/>
        </p:nvSpPr>
        <p:spPr>
          <a:xfrm>
            <a:off x="4140200" y="981075"/>
            <a:ext cx="4032300" cy="16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1"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Щит, </a:t>
            </a:r>
            <a:r>
              <a:rPr b="1" i="1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копья, рогатина (копье пешего ратника), кинжал, стрелы, меч, кистень, шестопер, топор, чекан (топор конного воина).</a:t>
            </a:r>
            <a:endParaRPr/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8312" y="188912"/>
            <a:ext cx="3038475" cy="640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/>
        </p:nvSpPr>
        <p:spPr>
          <a:xfrm>
            <a:off x="539750" y="1341437"/>
            <a:ext cx="79932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20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Вам знакомы такие названия: крейсер «Аврора», крейсер «Варяг». А что такое крейсер?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/>
        </p:nvSpPr>
        <p:spPr>
          <a:xfrm>
            <a:off x="1476375" y="2781300"/>
            <a:ext cx="64086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/>
          </a:p>
        </p:txBody>
      </p:sp>
      <p:sp>
        <p:nvSpPr>
          <p:cNvPr id="125" name="Google Shape;125;p19"/>
          <p:cNvSpPr txBox="1"/>
          <p:nvPr/>
        </p:nvSpPr>
        <p:spPr>
          <a:xfrm>
            <a:off x="611187" y="1484312"/>
            <a:ext cx="3097200" cy="3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9"/>
          <p:cNvSpPr txBox="1"/>
          <p:nvPr/>
        </p:nvSpPr>
        <p:spPr>
          <a:xfrm>
            <a:off x="539750" y="1700212"/>
            <a:ext cx="3024300" cy="30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Крейсер </a:t>
            </a:r>
            <a:r>
              <a:rPr b="1" i="1" lang="en-US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– от слова крейсирует – военное судно, несущее разведочную, охранную и дозорную службу.</a:t>
            </a:r>
            <a:endParaRPr/>
          </a:p>
        </p:txBody>
      </p:sp>
      <p:pic>
        <p:nvPicPr>
          <p:cNvPr id="127" name="Google Shape;12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7175" y="1341437"/>
            <a:ext cx="4825999" cy="403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/>
        </p:nvSpPr>
        <p:spPr>
          <a:xfrm>
            <a:off x="1547812" y="1052512"/>
            <a:ext cx="6624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30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Какого цвета каски носят солдаты миротворческих сил ООН и почему?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1"/>
          <p:cNvSpPr txBox="1"/>
          <p:nvPr/>
        </p:nvSpPr>
        <p:spPr>
          <a:xfrm>
            <a:off x="1403350" y="1844675"/>
            <a:ext cx="64086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endParaRPr/>
          </a:p>
        </p:txBody>
      </p:sp>
      <p:sp>
        <p:nvSpPr>
          <p:cNvPr id="138" name="Google Shape;138;p21"/>
          <p:cNvSpPr txBox="1"/>
          <p:nvPr/>
        </p:nvSpPr>
        <p:spPr>
          <a:xfrm>
            <a:off x="4572000" y="4005262"/>
            <a:ext cx="4103700" cy="22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Голубого цвета </a:t>
            </a:r>
            <a:r>
              <a:rPr b="1" i="1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цвета  мирного неба. Кроме того, солдата в такой каске видно издалека, он не скрывается, так как пришел помочь.</a:t>
            </a:r>
            <a:endParaRPr/>
          </a:p>
        </p:txBody>
      </p:sp>
      <p:pic>
        <p:nvPicPr>
          <p:cNvPr id="139" name="Google Shape;139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72000" y="333375"/>
            <a:ext cx="4321175" cy="2890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3850" y="765175"/>
            <a:ext cx="3890962" cy="518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/>
        </p:nvSpPr>
        <p:spPr>
          <a:xfrm>
            <a:off x="971550" y="549275"/>
            <a:ext cx="7129500" cy="37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40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Какой танк считался самым лучшим в период Второй мировой войны? Под чьим руководством он был создан?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Google Shape;40;p5"/>
          <p:cNvGraphicFramePr/>
          <p:nvPr/>
        </p:nvGraphicFramePr>
        <p:xfrm>
          <a:off x="179387" y="8366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{DDBCAA42-B061-4DC3-85FA-4129259C9811}</a:tableStyleId>
              </a:tblPr>
              <a:tblGrid>
                <a:gridCol w="3671875"/>
                <a:gridCol w="976300"/>
                <a:gridCol w="944550"/>
                <a:gridCol w="960425"/>
                <a:gridCol w="928675"/>
                <a:gridCol w="942975"/>
              </a:tblGrid>
              <a:tr h="10239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3"/>
                        </a:rPr>
                        <a:t>Сектор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5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Цена вопроса (баллы)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hMerge="1"/>
                <a:tc hMerge="1"/>
              </a:tr>
              <a:tr h="1023925">
                <a:tc>
                  <a:txBody>
                    <a:bodyPr/>
                    <a:lstStyle/>
                    <a:p>
                      <a:pPr indent="-533400" lvl="0" marL="5334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ts val="2240"/>
                        <a:buFont typeface="Noto Sans Symbols"/>
                        <a:buAutoNum type="arabicPeriod"/>
                      </a:pPr>
                      <a:r>
                        <a:rPr b="0" i="0" lang="en-US" sz="2800" u="none" cap="none" strike="noStrike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Немного истории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4"/>
                        </a:rPr>
                        <a:t>10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5"/>
                        </a:rPr>
                        <a:t>20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6"/>
                        </a:rPr>
                        <a:t>30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7"/>
                        </a:rPr>
                        <a:t>40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8"/>
                        </a:rPr>
                        <a:t>50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7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2. Вооружение и         доспехи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9"/>
                        </a:rPr>
                        <a:t>10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0"/>
                        </a:rPr>
                        <a:t>20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1"/>
                        </a:rPr>
                        <a:t>30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2"/>
                        </a:rPr>
                        <a:t>40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3"/>
                        </a:rPr>
                        <a:t>50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3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3. Смекалистые, вперед!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4"/>
                        </a:rPr>
                        <a:t>10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5"/>
                        </a:rPr>
                        <a:t>20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6"/>
                        </a:rPr>
                        <a:t>30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7"/>
                        </a:rPr>
                        <a:t>40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8"/>
                        </a:rPr>
                        <a:t>50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39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ahoma"/>
                        <a:buNone/>
                      </a:pPr>
                      <a:r>
                        <a:rPr b="0" i="0" lang="en-US" sz="2800" u="none" cap="none" strike="noStrike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4.      Великие   полководцы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19"/>
                        </a:rPr>
                        <a:t>10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20"/>
                        </a:rPr>
                        <a:t>20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21"/>
                        </a:rPr>
                        <a:t>30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22"/>
                        </a:rPr>
                        <a:t>40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b="0" i="0" lang="en-US" sz="2800" u="sng" cap="none" strike="noStrike">
                          <a:solidFill>
                            <a:schemeClr val="hlink"/>
                          </a:solidFill>
                          <a:hlinkClick r:id="rId23"/>
                        </a:rPr>
                        <a:t>50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/>
        </p:nvSpPr>
        <p:spPr>
          <a:xfrm>
            <a:off x="611187" y="1125537"/>
            <a:ext cx="2736900" cy="41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Лучшим танком </a:t>
            </a:r>
            <a:r>
              <a:rPr b="1" i="1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Второй мировой войны считалась легендарная машина Т-34, созданная под руководством А.А. Морозова, М.И. Кошкина и И.А. Кучеренко.</a:t>
            </a:r>
            <a:r>
              <a:rPr b="0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pic>
        <p:nvPicPr>
          <p:cNvPr id="151" name="Google Shape;151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9837" y="1125537"/>
            <a:ext cx="4968876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/>
        </p:nvSpPr>
        <p:spPr>
          <a:xfrm>
            <a:off x="1403350" y="765175"/>
            <a:ext cx="6696000" cy="53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50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Какие названия радиолокационной установки и огнестрельного оружия можно читать как слева направо, так и справа налево?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5"/>
          <p:cNvSpPr txBox="1"/>
          <p:nvPr/>
        </p:nvSpPr>
        <p:spPr>
          <a:xfrm>
            <a:off x="1116012" y="404812"/>
            <a:ext cx="72009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b="1" i="1" lang="en-US" sz="4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Радар и наган</a:t>
            </a:r>
            <a:endParaRPr/>
          </a:p>
        </p:txBody>
      </p:sp>
      <p:pic>
        <p:nvPicPr>
          <p:cNvPr id="162" name="Google Shape;162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40425" y="1700212"/>
            <a:ext cx="1820862" cy="2376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71550" y="1628775"/>
            <a:ext cx="3295650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76600" y="4437062"/>
            <a:ext cx="3097213" cy="205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/>
          <p:cNvSpPr txBox="1"/>
          <p:nvPr/>
        </p:nvSpPr>
        <p:spPr>
          <a:xfrm>
            <a:off x="1187450" y="836612"/>
            <a:ext cx="7200900" cy="31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Какое слово обозначает и подразделение, и источник питания?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/>
        </p:nvSpPr>
        <p:spPr>
          <a:xfrm>
            <a:off x="5148262" y="1268412"/>
            <a:ext cx="3456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27"/>
          <p:cNvSpPr txBox="1"/>
          <p:nvPr/>
        </p:nvSpPr>
        <p:spPr>
          <a:xfrm>
            <a:off x="2124075" y="260350"/>
            <a:ext cx="43197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1" lang="en-US" sz="6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Батарея</a:t>
            </a:r>
            <a:endParaRPr/>
          </a:p>
        </p:txBody>
      </p:sp>
      <p:pic>
        <p:nvPicPr>
          <p:cNvPr id="176" name="Google Shape;17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3437" y="2652712"/>
            <a:ext cx="4027488" cy="3022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3850" y="4508500"/>
            <a:ext cx="2951159" cy="1966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331912" y="1628775"/>
            <a:ext cx="2527300" cy="2198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8"/>
          <p:cNvSpPr txBox="1"/>
          <p:nvPr/>
        </p:nvSpPr>
        <p:spPr>
          <a:xfrm>
            <a:off x="755650" y="1412875"/>
            <a:ext cx="7921500" cy="31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20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Название какого огнестрельного оружия начинается с ноты?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/>
        </p:nvSpPr>
        <p:spPr>
          <a:xfrm>
            <a:off x="1403350" y="2276475"/>
            <a:ext cx="57609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29"/>
          <p:cNvSpPr txBox="1"/>
          <p:nvPr/>
        </p:nvSpPr>
        <p:spPr>
          <a:xfrm>
            <a:off x="4932362" y="1557337"/>
            <a:ext cx="34560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29"/>
          <p:cNvSpPr txBox="1"/>
          <p:nvPr/>
        </p:nvSpPr>
        <p:spPr>
          <a:xfrm>
            <a:off x="2124075" y="3068637"/>
            <a:ext cx="48960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b="1" i="1" lang="en-US" sz="6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Револьвер</a:t>
            </a:r>
            <a:endParaRPr/>
          </a:p>
        </p:txBody>
      </p:sp>
      <p:pic>
        <p:nvPicPr>
          <p:cNvPr id="191" name="Google Shape;191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48262" y="4362450"/>
            <a:ext cx="3560762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95287" y="333375"/>
            <a:ext cx="4692649" cy="2701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0"/>
          <p:cNvSpPr txBox="1"/>
          <p:nvPr/>
        </p:nvSpPr>
        <p:spPr>
          <a:xfrm>
            <a:off x="611187" y="1484312"/>
            <a:ext cx="7991400" cy="32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30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Какое слово обозначает и подразделение солдат, и приспособление в ударном механизме стрелкового оружия?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/>
        </p:nvSpPr>
        <p:spPr>
          <a:xfrm>
            <a:off x="5292725" y="2205037"/>
            <a:ext cx="33831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203" name="Google Shape;203;p31"/>
          <p:cNvSpPr txBox="1"/>
          <p:nvPr/>
        </p:nvSpPr>
        <p:spPr>
          <a:xfrm>
            <a:off x="5435600" y="1125537"/>
            <a:ext cx="184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31"/>
          <p:cNvSpPr txBox="1"/>
          <p:nvPr/>
        </p:nvSpPr>
        <p:spPr>
          <a:xfrm>
            <a:off x="2700337" y="2565400"/>
            <a:ext cx="37434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b="0" i="0" lang="en-US" sz="6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-US" sz="6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Взвод</a:t>
            </a:r>
            <a:r>
              <a:rPr b="0" i="0" lang="en-US" sz="8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 </a:t>
            </a:r>
            <a:endParaRPr/>
          </a:p>
        </p:txBody>
      </p:sp>
      <p:sp>
        <p:nvSpPr>
          <p:cNvPr id="205" name="Google Shape;205;p31"/>
          <p:cNvSpPr txBox="1"/>
          <p:nvPr/>
        </p:nvSpPr>
        <p:spPr>
          <a:xfrm>
            <a:off x="5580062" y="1773237"/>
            <a:ext cx="29529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206" name="Google Shape;206;p31"/>
          <p:cNvSpPr txBox="1"/>
          <p:nvPr/>
        </p:nvSpPr>
        <p:spPr>
          <a:xfrm>
            <a:off x="1187450" y="2133600"/>
            <a:ext cx="2305200" cy="7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64162" y="4076700"/>
            <a:ext cx="3343276" cy="2506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8312" y="404812"/>
            <a:ext cx="3455987" cy="244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/>
          <p:nvPr/>
        </p:nvSpPr>
        <p:spPr>
          <a:xfrm>
            <a:off x="539750" y="1412875"/>
            <a:ext cx="81360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40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Название какой форменной одежды состоит из названия морского животного и хвойного дерева?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57200" y="692150"/>
            <a:ext cx="8229600" cy="54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520"/>
              <a:buFont typeface="Noto Sans Symbols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10 баллов. 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hlink"/>
              </a:buClr>
              <a:buSzPts val="2880"/>
              <a:buFont typeface="Noto Sans Symbols"/>
              <a:buNone/>
            </a:pPr>
            <a:r>
              <a:rPr b="0" i="0" lang="en-US" sz="3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Что вы знаете из истории о празднике, который отмечается 23 февраля? Когда он был установлен  впервые, как менялись названия?</a:t>
            </a: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/>
          <p:nvPr/>
        </p:nvSpPr>
        <p:spPr>
          <a:xfrm>
            <a:off x="2700337" y="692150"/>
            <a:ext cx="28797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33"/>
          <p:cNvSpPr txBox="1"/>
          <p:nvPr/>
        </p:nvSpPr>
        <p:spPr>
          <a:xfrm>
            <a:off x="4932362" y="2636837"/>
            <a:ext cx="38877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1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</a:t>
            </a:r>
            <a:endParaRPr/>
          </a:p>
          <a:p>
            <a:pPr indent="0" lvl="2" marL="91440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33"/>
          <p:cNvSpPr txBox="1"/>
          <p:nvPr/>
        </p:nvSpPr>
        <p:spPr>
          <a:xfrm>
            <a:off x="539750" y="4725987"/>
            <a:ext cx="27369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b="1" i="1" lang="en-US" sz="5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Китель</a:t>
            </a:r>
            <a:endParaRPr/>
          </a:p>
        </p:txBody>
      </p:sp>
      <p:pic>
        <p:nvPicPr>
          <p:cNvPr id="221" name="Google Shape;221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47812" y="620712"/>
            <a:ext cx="2538412" cy="338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19700" y="2708275"/>
            <a:ext cx="2311400" cy="3455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 txBox="1"/>
          <p:nvPr/>
        </p:nvSpPr>
        <p:spPr>
          <a:xfrm>
            <a:off x="539750" y="1125537"/>
            <a:ext cx="82089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50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Секретное условное слово или фраза, которые используются для опознавания своих людей в караульной службе.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/>
          <p:nvPr/>
        </p:nvSpPr>
        <p:spPr>
          <a:xfrm>
            <a:off x="3779837" y="1196975"/>
            <a:ext cx="40323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5"/>
          <p:cNvSpPr txBox="1"/>
          <p:nvPr/>
        </p:nvSpPr>
        <p:spPr>
          <a:xfrm>
            <a:off x="971550" y="2636837"/>
            <a:ext cx="69120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b="0" i="0" lang="en-US" sz="6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234" name="Google Shape;234;p35"/>
          <p:cNvSpPr txBox="1"/>
          <p:nvPr/>
        </p:nvSpPr>
        <p:spPr>
          <a:xfrm>
            <a:off x="1187450" y="1773237"/>
            <a:ext cx="30243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35"/>
          <p:cNvSpPr txBox="1"/>
          <p:nvPr/>
        </p:nvSpPr>
        <p:spPr>
          <a:xfrm>
            <a:off x="2627312" y="2492375"/>
            <a:ext cx="38895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b="1" i="1" lang="en-US" sz="6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Пароль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6"/>
          <p:cNvSpPr txBox="1"/>
          <p:nvPr/>
        </p:nvSpPr>
        <p:spPr>
          <a:xfrm>
            <a:off x="611187" y="1052512"/>
            <a:ext cx="8280300" cy="43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Ему принадлежат выражения: </a:t>
            </a:r>
            <a:r>
              <a:rPr b="1" i="1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«Тяжело в ученье – легко в бою», «Дружба дружбой, а служба службой». </a:t>
            </a: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 одержал победы при Кинбурне, Фокшанах, Рымнике, овладел крепостью Измаил. Совершил военный переход через Швейцарские Альпы.</a:t>
            </a: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7"/>
          <p:cNvSpPr txBox="1"/>
          <p:nvPr/>
        </p:nvSpPr>
        <p:spPr>
          <a:xfrm>
            <a:off x="468312" y="1412875"/>
            <a:ext cx="4032300" cy="47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1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Александр Суворов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1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Единственный полководец в мировой военной истории, который не проиграл ни одного сражения. Ему принадлежит знаменитая инструкция «Наука побеждать». В ней он просто и ясно излагает основные положения военного дела.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6" name="Google Shape;246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16462" y="836612"/>
            <a:ext cx="4032250" cy="5400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8"/>
          <p:cNvSpPr txBox="1"/>
          <p:nvPr/>
        </p:nvSpPr>
        <p:spPr>
          <a:xfrm>
            <a:off x="1331912" y="620712"/>
            <a:ext cx="6697800" cy="43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20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Его имя упоминается в таких известных произведения как: «Война и мир» Л.Н.Толстого, «Бородино» М.Ю.Лермонтова. Он взял на себя ответственность за спасение Родины, ответственность за сдачу Москвы на военном совете в деревне Фили.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9"/>
          <p:cNvSpPr txBox="1"/>
          <p:nvPr/>
        </p:nvSpPr>
        <p:spPr>
          <a:xfrm>
            <a:off x="5292725" y="1125537"/>
            <a:ext cx="3456000" cy="43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Михаил Кутузов.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Участвовал в знаменитом сражении при Калуге в 1770 г., когда 17 тысяч русских под командой Румянцева разбили 150 тысяч турок. 1812 г. Получает воинское звание генерал-фельдмаршал.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 1813г.-главнокомандующий русской армией</a:t>
            </a:r>
            <a:endParaRPr/>
          </a:p>
        </p:txBody>
      </p:sp>
      <p:pic>
        <p:nvPicPr>
          <p:cNvPr id="257" name="Google Shape;257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7087" y="1052512"/>
            <a:ext cx="3311526" cy="475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 txBox="1"/>
          <p:nvPr/>
        </p:nvSpPr>
        <p:spPr>
          <a:xfrm>
            <a:off x="684212" y="692150"/>
            <a:ext cx="7993200" cy="47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30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0" lang="en-US" sz="4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Ему принадлежит победа над шведами (Невская битва), одержал победу над немецкими рыцарями Ливонского ордена (Ледовое побоище).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1"/>
          <p:cNvSpPr txBox="1"/>
          <p:nvPr/>
        </p:nvSpPr>
        <p:spPr>
          <a:xfrm>
            <a:off x="4787900" y="1557337"/>
            <a:ext cx="4032300" cy="21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1" lang="en-US" sz="2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Александр Невский-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1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князь новгородский (1236-1251гг), великий князь владимирский (1252г.)</a:t>
            </a:r>
            <a:endParaRPr/>
          </a:p>
        </p:txBody>
      </p:sp>
      <p:pic>
        <p:nvPicPr>
          <p:cNvPr id="268" name="Google Shape;268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1550" y="1052512"/>
            <a:ext cx="3095625" cy="4608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2"/>
          <p:cNvSpPr txBox="1"/>
          <p:nvPr/>
        </p:nvSpPr>
        <p:spPr>
          <a:xfrm>
            <a:off x="468312" y="692150"/>
            <a:ext cx="8207400" cy="43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40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</a:t>
            </a: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Маршал Советского Союза. Четырежды Герой Советского Союза. В 1945г. Принял капитуляцию фашистской Германии. В 1955г. назначен министром обороны СССР.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1555750" y="1268412"/>
            <a:ext cx="6472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1187450" y="1341437"/>
            <a:ext cx="67692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52" name="Google Shape;52;p7"/>
          <p:cNvSpPr txBox="1"/>
          <p:nvPr/>
        </p:nvSpPr>
        <p:spPr>
          <a:xfrm>
            <a:off x="827087" y="2492375"/>
            <a:ext cx="7056300" cy="10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7"/>
          <p:cNvSpPr txBox="1"/>
          <p:nvPr/>
        </p:nvSpPr>
        <p:spPr>
          <a:xfrm>
            <a:off x="5580062" y="1052512"/>
            <a:ext cx="28797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7"/>
          <p:cNvSpPr txBox="1"/>
          <p:nvPr/>
        </p:nvSpPr>
        <p:spPr>
          <a:xfrm>
            <a:off x="6011862" y="2276475"/>
            <a:ext cx="28083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</p:txBody>
      </p:sp>
      <p:sp>
        <p:nvSpPr>
          <p:cNvPr id="55" name="Google Shape;55;p7"/>
          <p:cNvSpPr txBox="1"/>
          <p:nvPr/>
        </p:nvSpPr>
        <p:spPr>
          <a:xfrm>
            <a:off x="395287" y="836612"/>
            <a:ext cx="3889500" cy="55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None/>
            </a:pPr>
            <a:r>
              <a:rPr b="1" i="1" lang="en-US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Этот </a:t>
            </a:r>
            <a:r>
              <a:rPr b="1" i="1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праздник</a:t>
            </a:r>
            <a:r>
              <a:rPr b="1" i="1" lang="en-US" sz="18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был установлен в 1919 г. Как День Красной Армии и посвящен победам над войсками кайзеровской Германии в 1918г. С 1946 г., в связи с переименованием Красной Армии в Советскую, изменилось и название праздника. Он стал именоваться Днем Советской Армии и Военно-Морского Флота. В настоящее время 23 февраля отмечается как День защитника Отечества в соответствии с Федеральным законом РФ «О днях воинской славы (победных днях) России», принятым 10 февраля 1995г.</a:t>
            </a:r>
            <a:endParaRPr/>
          </a:p>
        </p:txBody>
      </p:sp>
      <p:pic>
        <p:nvPicPr>
          <p:cNvPr id="56" name="Google Shape;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2362" y="692150"/>
            <a:ext cx="3600450" cy="5473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3"/>
          <p:cNvSpPr txBox="1"/>
          <p:nvPr/>
        </p:nvSpPr>
        <p:spPr>
          <a:xfrm>
            <a:off x="323850" y="1052512"/>
            <a:ext cx="3960900" cy="45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Георгий Жуков.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Талантливый и выдающийся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полководец Великой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Отечественной войны родился в деревне Стрелковка Малоярославецкого уезда Угодско-Заводской волости Калужской губернии. Только за ним закрепилось звание, непредусмотренное «табелью о рангах»- Народный Маршал.</a:t>
            </a:r>
            <a:endParaRPr/>
          </a:p>
        </p:txBody>
      </p:sp>
      <p:pic>
        <p:nvPicPr>
          <p:cNvPr id="279" name="Google Shape;279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48262" y="1125537"/>
            <a:ext cx="3600449" cy="4608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4"/>
          <p:cNvSpPr txBox="1"/>
          <p:nvPr/>
        </p:nvSpPr>
        <p:spPr>
          <a:xfrm>
            <a:off x="323850" y="620712"/>
            <a:ext cx="8640900" cy="447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50 </a:t>
            </a: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Крымскую войну, командуя эскадрой, разгромил турецкий флот в Синопском сражении. Один из руководителей героической обороны Севастополя. Адмирал. Командовал батареей на фрегате «Азов», командовал корветом «Наварин».</a:t>
            </a:r>
            <a:r>
              <a:rPr b="1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5"/>
          <p:cNvSpPr txBox="1"/>
          <p:nvPr/>
        </p:nvSpPr>
        <p:spPr>
          <a:xfrm>
            <a:off x="468312" y="836612"/>
            <a:ext cx="3527400" cy="50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Адмирал Павел Нахимов.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1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Севастополе на главной площади, перед Графской пристанью стоит памятник адмиралу Нахимову. На постаменте развернут бронзовый лист со словами из знаменитого нахимовского приказа: «В случае встречи с неприятелем, превышающем нас в силах, я атакую его, будучи совершенно уверен, что каждый из нас сделает свое дело».</a:t>
            </a:r>
            <a:endParaRPr/>
          </a:p>
        </p:txBody>
      </p:sp>
      <p:pic>
        <p:nvPicPr>
          <p:cNvPr id="290" name="Google Shape;290;p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00562" y="1052512"/>
            <a:ext cx="4175126" cy="4608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6"/>
          <p:cNvSpPr txBox="1"/>
          <p:nvPr/>
        </p:nvSpPr>
        <p:spPr>
          <a:xfrm>
            <a:off x="611187" y="620712"/>
            <a:ext cx="8137500" cy="3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7450" y="1268412"/>
            <a:ext cx="7488239" cy="46815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/>
        </p:nvSpPr>
        <p:spPr>
          <a:xfrm>
            <a:off x="1187450" y="1125537"/>
            <a:ext cx="68406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20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баллов.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ahoma"/>
              <a:buNone/>
            </a:pPr>
            <a:r>
              <a:rPr b="1" i="0" lang="en-US" sz="3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В каком году был основан Российский флот, кто его основатель?</a:t>
            </a:r>
            <a:endParaRPr b="1" i="0" sz="3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/>
        </p:nvSpPr>
        <p:spPr>
          <a:xfrm>
            <a:off x="4572000" y="1412875"/>
            <a:ext cx="4176600" cy="82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9"/>
          <p:cNvSpPr txBox="1"/>
          <p:nvPr/>
        </p:nvSpPr>
        <p:spPr>
          <a:xfrm>
            <a:off x="5508625" y="2636837"/>
            <a:ext cx="2951100" cy="131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1" lang="en-US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1696г.,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b="1" i="1" lang="en-US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Петр I</a:t>
            </a:r>
            <a:endParaRPr/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9750" y="908050"/>
            <a:ext cx="4176713" cy="5113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0"/>
          <p:cNvSpPr txBox="1"/>
          <p:nvPr/>
        </p:nvSpPr>
        <p:spPr>
          <a:xfrm>
            <a:off x="971550" y="908050"/>
            <a:ext cx="7272300" cy="34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  </a:t>
            </a:r>
            <a:r>
              <a:rPr b="0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30 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0" lang="en-US" sz="3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Памятник этим людям стоит в самом центре Москвы, на Красной площади. Свой подвиг они совершили в 1612 году.     Назовите из имена.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/>
        </p:nvSpPr>
        <p:spPr>
          <a:xfrm>
            <a:off x="684212" y="2060575"/>
            <a:ext cx="3887700" cy="15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i="1" lang="en-US" sz="32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Кузьма Минин и Дмитрий Пожарский</a:t>
            </a:r>
            <a:endParaRPr/>
          </a:p>
        </p:txBody>
      </p:sp>
      <p:pic>
        <p:nvPicPr>
          <p:cNvPr id="79" name="Google Shape;79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7900" y="836612"/>
            <a:ext cx="3960812" cy="5329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/>
        </p:nvSpPr>
        <p:spPr>
          <a:xfrm>
            <a:off x="1116012" y="981075"/>
            <a:ext cx="6840600" cy="37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0" i="0" lang="en-US" sz="4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40 </a:t>
            </a:r>
            <a:r>
              <a:rPr b="0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баллов.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b="1" i="0" lang="en-US" sz="4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Кто ввел на флоте Андреевский флаг? Что означает его символика?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Разрез">
  <a:themeElements>
    <a:clrScheme name="Разрез">
      <a:dk1>
        <a:srgbClr val="FFFFFF"/>
      </a:dk1>
      <a:lt1>
        <a:srgbClr val="720000"/>
      </a:lt1>
      <a:dk2>
        <a:srgbClr val="FFFFCC"/>
      </a:dk2>
      <a:lt2>
        <a:srgbClr val="8C0000"/>
      </a:lt2>
      <a:accent1>
        <a:srgbClr val="FF3300"/>
      </a:accent1>
      <a:accent2>
        <a:srgbClr val="BE7960"/>
      </a:accent2>
      <a:accent3>
        <a:srgbClr val="720000"/>
      </a:accent3>
      <a:accent4>
        <a:srgbClr val="FF3300"/>
      </a:accent4>
      <a:accent5>
        <a:srgbClr val="BE7960"/>
      </a:accent5>
      <a:accent6>
        <a:srgbClr val="720000"/>
      </a:accent6>
      <a:hlink>
        <a:srgbClr val="FFCC66"/>
      </a:hlink>
      <a:folHlink>
        <a:srgbClr val="FF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