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-446" y="-58"/>
      </p:cViewPr>
      <p:guideLst>
        <p:guide orient="horz" pos="2592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565525" cy="731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660900" y="0"/>
            <a:ext cx="3567113" cy="731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985FE-D67E-4D6B-AB83-A7D489DCC94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-762000" y="1096963"/>
            <a:ext cx="9753600" cy="5486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822325" y="6950075"/>
            <a:ext cx="6584950" cy="6583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3896975"/>
            <a:ext cx="3565525" cy="730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660900" y="13896975"/>
            <a:ext cx="3567113" cy="7302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DF921-D1AD-4261-8E59-D756BB6C8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90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6319599" y="2465308"/>
            <a:ext cx="5332690" cy="83319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6561"/>
              </a:lnSpc>
              <a:buNone/>
            </a:pPr>
            <a:r>
              <a:rPr lang="en-US" sz="5249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Введение</a:t>
            </a:r>
            <a:endParaRPr lang="en-US" sz="5249" dirty="0"/>
          </a:p>
        </p:txBody>
      </p:sp>
      <p:sp>
        <p:nvSpPr>
          <p:cNvPr id="6" name="Text 3"/>
          <p:cNvSpPr/>
          <p:nvPr/>
        </p:nvSpPr>
        <p:spPr>
          <a:xfrm>
            <a:off x="6319599" y="3631763"/>
            <a:ext cx="7477601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Массовый героизм во время Великой Отечественной войны был неотъемлемой частью истории того периода. Он олицетворяет выдающиеся поступки многих людей, совершенные в экстремальных условиях и под воздействием высших человеческих ценностей. В данном исследовании мы рассмотрим различные аспекты и значение этого явления.</a:t>
            </a:r>
            <a:endParaRPr lang="en-US" sz="17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2834640"/>
            <a:ext cx="4443889" cy="694373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Заключение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3973354"/>
            <a:ext cx="10554414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 заключении можно отметить, что массовый героизм во время Великой Отечественной войны представляет собой культурное и историческое наследие, которое продолжает вдохновлять и воспитывать поколения, сохраняя память о подвигах и жертвах, совершённых в нелёгкое время испытаний.</a:t>
            </a:r>
            <a:endParaRPr lang="en-US" sz="17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803315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Исторический контекст Великой Отечественной войны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2747486"/>
            <a:ext cx="279856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Предыстория войны</a:t>
            </a:r>
            <a:endParaRPr lang="en-US" sz="2187" dirty="0"/>
          </a:p>
        </p:txBody>
      </p:sp>
      <p:sp>
        <p:nvSpPr>
          <p:cNvPr id="6" name="Text 4"/>
          <p:cNvSpPr/>
          <p:nvPr/>
        </p:nvSpPr>
        <p:spPr>
          <a:xfrm>
            <a:off x="2037993" y="3316843"/>
            <a:ext cx="3156347" cy="390941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Важно рассмотреть политические и социальные события, которые привели к началу Великой Отечественной войны. Это включает в себя политику экспансии нацистской Германии и активные военные действия на европейском континенте.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5743932" y="2747486"/>
            <a:ext cx="296370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Героическая оборона</a:t>
            </a:r>
            <a:endParaRPr lang="en-US" sz="2187" dirty="0"/>
          </a:p>
        </p:txBody>
      </p:sp>
      <p:sp>
        <p:nvSpPr>
          <p:cNvPr id="8" name="Text 6"/>
          <p:cNvSpPr/>
          <p:nvPr/>
        </p:nvSpPr>
        <p:spPr>
          <a:xfrm>
            <a:off x="5743932" y="3316843"/>
            <a:ext cx="3156347" cy="390941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Военные операции, проводимые советскими вооруженными силами в начальном периоде войны, оказались решающими для борьбы против наступления фашистских войск. Эти события описывают важность идейного и физического героизма.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9449872" y="2747486"/>
            <a:ext cx="2532578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Смена хода войны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9449872" y="3316843"/>
            <a:ext cx="3156347" cy="355401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 мере того, как советские войска отбрасывали вражеские силы и начали контрнаступление, роль массового героизма в оборонительных и наступательных операциях стала ключевой для исхода событий.</a:t>
            </a:r>
            <a:endParaRPr lang="en-US" sz="17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490799" y="990719"/>
            <a:ext cx="9306401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Примеры массового героизма во время войны</a:t>
            </a:r>
            <a:endParaRPr lang="en-US" sz="4374" dirty="0"/>
          </a:p>
        </p:txBody>
      </p:sp>
      <p:sp>
        <p:nvSpPr>
          <p:cNvPr id="6" name="Shape 3"/>
          <p:cNvSpPr/>
          <p:nvPr/>
        </p:nvSpPr>
        <p:spPr>
          <a:xfrm>
            <a:off x="4490799" y="288631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4678204" y="2927985"/>
            <a:ext cx="125016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624" dirty="0"/>
          </a:p>
        </p:txBody>
      </p:sp>
      <p:sp>
        <p:nvSpPr>
          <p:cNvPr id="8" name="Text 5"/>
          <p:cNvSpPr/>
          <p:nvPr/>
        </p:nvSpPr>
        <p:spPr>
          <a:xfrm>
            <a:off x="5212913" y="2962632"/>
            <a:ext cx="280368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Битва за Сталинград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5212913" y="3443049"/>
            <a:ext cx="3820001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Во время этой критической битвы обычные солдаты и офицеры проявили невероятные акты героизма, защищая каждый квадратный метр города от неприятеля.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9255085" y="288631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9407485" y="2927985"/>
            <a:ext cx="195024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624" dirty="0"/>
          </a:p>
        </p:txBody>
      </p:sp>
      <p:sp>
        <p:nvSpPr>
          <p:cNvPr id="12" name="Text 9"/>
          <p:cNvSpPr/>
          <p:nvPr/>
        </p:nvSpPr>
        <p:spPr>
          <a:xfrm>
            <a:off x="9977199" y="2962632"/>
            <a:ext cx="2355890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Оборона Москвы</a:t>
            </a:r>
            <a:endParaRPr lang="en-US" sz="2187" dirty="0"/>
          </a:p>
        </p:txBody>
      </p:sp>
      <p:sp>
        <p:nvSpPr>
          <p:cNvPr id="13" name="Text 10"/>
          <p:cNvSpPr/>
          <p:nvPr/>
        </p:nvSpPr>
        <p:spPr>
          <a:xfrm>
            <a:off x="9977199" y="3443049"/>
            <a:ext cx="3820001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Москва стала свидетелем суровых сражений, где советский народ и армия проявили выдающиеся качества воинского подвига и самоотверженности.</a:t>
            </a:r>
            <a:endParaRPr lang="en-US" sz="1750" dirty="0"/>
          </a:p>
        </p:txBody>
      </p:sp>
      <p:sp>
        <p:nvSpPr>
          <p:cNvPr id="14" name="Shape 11"/>
          <p:cNvSpPr/>
          <p:nvPr/>
        </p:nvSpPr>
        <p:spPr>
          <a:xfrm>
            <a:off x="4490799" y="5971223"/>
            <a:ext cx="499943" cy="499943"/>
          </a:xfrm>
          <a:prstGeom prst="roundRect">
            <a:avLst>
              <a:gd name="adj" fmla="val 20000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4642604" y="6012894"/>
            <a:ext cx="196334" cy="416481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81"/>
              </a:lnSpc>
              <a:buNone/>
            </a:pPr>
            <a:r>
              <a:rPr lang="en-US" sz="2624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624" dirty="0"/>
          </a:p>
        </p:txBody>
      </p:sp>
      <p:sp>
        <p:nvSpPr>
          <p:cNvPr id="16" name="Text 13"/>
          <p:cNvSpPr/>
          <p:nvPr/>
        </p:nvSpPr>
        <p:spPr>
          <a:xfrm>
            <a:off x="5212913" y="6047542"/>
            <a:ext cx="2477929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Курское сражение</a:t>
            </a:r>
            <a:endParaRPr lang="en-US" sz="2187" dirty="0"/>
          </a:p>
        </p:txBody>
      </p:sp>
      <p:sp>
        <p:nvSpPr>
          <p:cNvPr id="17" name="Text 14"/>
          <p:cNvSpPr/>
          <p:nvPr/>
        </p:nvSpPr>
        <p:spPr>
          <a:xfrm>
            <a:off x="5212913" y="6527959"/>
            <a:ext cx="8584287" cy="71080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Эта эпическая битва стала показателем массового героизма, где солдаты и командующие вели сложные боевые действия с отвагой и решимостью.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>
              <a:alpha val="85000"/>
            </a:srgbClr>
          </a:solidFill>
          <a:ln/>
        </p:spPr>
      </p:sp>
      <p:sp>
        <p:nvSpPr>
          <p:cNvPr id="6" name="Text 3"/>
          <p:cNvSpPr/>
          <p:nvPr/>
        </p:nvSpPr>
        <p:spPr>
          <a:xfrm>
            <a:off x="2037993" y="1366242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Причины и мотивы массового героизма</a:t>
            </a:r>
            <a:endParaRPr lang="en-US" sz="4374" dirty="0"/>
          </a:p>
        </p:txBody>
      </p:sp>
      <p:sp>
        <p:nvSpPr>
          <p:cNvPr id="7" name="Shape 4"/>
          <p:cNvSpPr/>
          <p:nvPr/>
        </p:nvSpPr>
        <p:spPr>
          <a:xfrm>
            <a:off x="2037993" y="3088243"/>
            <a:ext cx="3370064" cy="3774996"/>
          </a:xfrm>
          <a:prstGeom prst="roundRect">
            <a:avLst>
              <a:gd name="adj" fmla="val 2967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2267783" y="3318034"/>
            <a:ext cx="291048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Лидерство и Образцы</a:t>
            </a:r>
            <a:endParaRPr lang="en-US" sz="2187" dirty="0"/>
          </a:p>
        </p:txBody>
      </p:sp>
      <p:sp>
        <p:nvSpPr>
          <p:cNvPr id="9" name="Text 6"/>
          <p:cNvSpPr/>
          <p:nvPr/>
        </p:nvSpPr>
        <p:spPr>
          <a:xfrm>
            <a:off x="2267783" y="4145637"/>
            <a:ext cx="2910483" cy="248781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Многие солдаты и офицеры подражали своим командирам и видели в них примеры выдающегося воинского мастерства и бескорыстия.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5630228" y="3088243"/>
            <a:ext cx="3370064" cy="3774996"/>
          </a:xfrm>
          <a:prstGeom prst="roundRect">
            <a:avLst>
              <a:gd name="adj" fmla="val 2967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5860018" y="3318034"/>
            <a:ext cx="291048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Невозможность Пошатнуться</a:t>
            </a:r>
            <a:endParaRPr lang="en-US" sz="2187" dirty="0"/>
          </a:p>
        </p:txBody>
      </p:sp>
      <p:sp>
        <p:nvSpPr>
          <p:cNvPr id="12" name="Text 9"/>
          <p:cNvSpPr/>
          <p:nvPr/>
        </p:nvSpPr>
        <p:spPr>
          <a:xfrm>
            <a:off x="5860018" y="4145637"/>
            <a:ext cx="2910483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 экстремальных условиях войны, родина и близкие стали главными мотиваторами для многих, побуждая к совершению подвигов.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9222462" y="3088243"/>
            <a:ext cx="3370064" cy="3774996"/>
          </a:xfrm>
          <a:prstGeom prst="roundRect">
            <a:avLst>
              <a:gd name="adj" fmla="val 2967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9452253" y="3318034"/>
            <a:ext cx="2910483" cy="694373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Стремление к Победе</a:t>
            </a:r>
            <a:endParaRPr lang="en-US" sz="2187" dirty="0"/>
          </a:p>
        </p:txBody>
      </p:sp>
      <p:sp>
        <p:nvSpPr>
          <p:cNvPr id="15" name="Text 12"/>
          <p:cNvSpPr/>
          <p:nvPr/>
        </p:nvSpPr>
        <p:spPr>
          <a:xfrm>
            <a:off x="9452253" y="4145637"/>
            <a:ext cx="2910483" cy="213240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Грядущая победа считалась главной целью, за которую были готовы пожертвовать всем, включая собственные жизни.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sp>
        <p:nvSpPr>
          <p:cNvPr id="4" name="Text 2"/>
          <p:cNvSpPr/>
          <p:nvPr/>
        </p:nvSpPr>
        <p:spPr>
          <a:xfrm>
            <a:off x="2517696" y="556498"/>
            <a:ext cx="9594890" cy="126230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4970"/>
              </a:lnSpc>
              <a:buNone/>
            </a:pPr>
            <a:r>
              <a:rPr lang="en-US" sz="3976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Тактика и стратегия в битвах Второй Мировой войны</a:t>
            </a:r>
            <a:endParaRPr lang="en-US" sz="3976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7696" y="2222778"/>
            <a:ext cx="2996327" cy="1851779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2517696" y="4326969"/>
            <a:ext cx="2019895" cy="3156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485"/>
              </a:lnSpc>
              <a:buNone/>
            </a:pPr>
            <a:r>
              <a:rPr lang="en-US" sz="1988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Бронетехника</a:t>
            </a:r>
            <a:endParaRPr lang="en-US" sz="1988" dirty="0"/>
          </a:p>
        </p:txBody>
      </p:sp>
      <p:sp>
        <p:nvSpPr>
          <p:cNvPr id="7" name="Text 4"/>
          <p:cNvSpPr/>
          <p:nvPr/>
        </p:nvSpPr>
        <p:spPr>
          <a:xfrm>
            <a:off x="2517696" y="4763691"/>
            <a:ext cx="2996327" cy="258603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545"/>
              </a:lnSpc>
              <a:buNone/>
            </a:pPr>
            <a:r>
              <a:rPr lang="en-US" sz="1591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Одним из ключевых элементов тактики на поле боя была эффективная работа танков и боевых машин. Бронетехника играла важную роль в том, чтобы добиться преимущества в бою.</a:t>
            </a:r>
            <a:endParaRPr lang="en-US" sz="1591" dirty="0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918" y="2222778"/>
            <a:ext cx="2996327" cy="1851779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5816918" y="4326969"/>
            <a:ext cx="2972157" cy="3156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485"/>
              </a:lnSpc>
              <a:buNone/>
            </a:pPr>
            <a:r>
              <a:rPr lang="en-US" sz="1988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Оборона и наступление</a:t>
            </a:r>
            <a:endParaRPr lang="en-US" sz="1988" dirty="0"/>
          </a:p>
        </p:txBody>
      </p:sp>
      <p:sp>
        <p:nvSpPr>
          <p:cNvPr id="10" name="Text 6"/>
          <p:cNvSpPr/>
          <p:nvPr/>
        </p:nvSpPr>
        <p:spPr>
          <a:xfrm>
            <a:off x="5816918" y="4763691"/>
            <a:ext cx="2996327" cy="2909292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545"/>
              </a:lnSpc>
              <a:buNone/>
            </a:pPr>
            <a:r>
              <a:rPr lang="en-US" sz="1591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Смешанная тактика, включающая элементы обороны и наступления, была часто использована в боях Второй Мировой войны. Солдаты часто боролись за каждый квадратный метр территории.</a:t>
            </a:r>
            <a:endParaRPr lang="en-US" sz="1591" dirty="0"/>
          </a:p>
        </p:txBody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6139" y="2222778"/>
            <a:ext cx="2996446" cy="1851898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9116139" y="4327088"/>
            <a:ext cx="2019895" cy="31563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485"/>
              </a:lnSpc>
              <a:buNone/>
            </a:pPr>
            <a:r>
              <a:rPr lang="en-US" sz="1988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Авиация</a:t>
            </a:r>
            <a:endParaRPr lang="en-US" sz="1988" dirty="0"/>
          </a:p>
        </p:txBody>
      </p:sp>
      <p:sp>
        <p:nvSpPr>
          <p:cNvPr id="13" name="Text 8"/>
          <p:cNvSpPr/>
          <p:nvPr/>
        </p:nvSpPr>
        <p:spPr>
          <a:xfrm>
            <a:off x="9116139" y="4763810"/>
            <a:ext cx="2996446" cy="258603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545"/>
              </a:lnSpc>
              <a:buNone/>
            </a:pPr>
            <a:r>
              <a:rPr lang="en-US" sz="1591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Авиация играла огромную роль в боевых действиях, как в атаке, так и в обороне. Самолеты были использованы для бомбардировки вражеских позиций, а также для боевых действий в воздухе.</a:t>
            </a:r>
            <a:endParaRPr lang="en-US" sz="159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26294" y="607576"/>
            <a:ext cx="9320213" cy="137707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22"/>
              </a:lnSpc>
              <a:buNone/>
            </a:pPr>
            <a:r>
              <a:rPr lang="en-US" sz="4338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Влияние массового героизма на исход войны</a:t>
            </a:r>
            <a:endParaRPr lang="en-US" sz="4338" dirty="0"/>
          </a:p>
        </p:txBody>
      </p:sp>
      <p:sp>
        <p:nvSpPr>
          <p:cNvPr id="6" name="Shape 3"/>
          <p:cNvSpPr/>
          <p:nvPr/>
        </p:nvSpPr>
        <p:spPr>
          <a:xfrm>
            <a:off x="1134785" y="2315170"/>
            <a:ext cx="44053" cy="5306854"/>
          </a:xfrm>
          <a:prstGeom prst="roundRect">
            <a:avLst>
              <a:gd name="adj" fmla="val 225099"/>
            </a:avLst>
          </a:prstGeom>
          <a:solidFill>
            <a:srgbClr val="B8C3DF"/>
          </a:solidFill>
          <a:ln/>
        </p:spPr>
      </p:sp>
      <p:sp>
        <p:nvSpPr>
          <p:cNvPr id="7" name="Shape 4"/>
          <p:cNvSpPr/>
          <p:nvPr/>
        </p:nvSpPr>
        <p:spPr>
          <a:xfrm>
            <a:off x="1404699" y="2713077"/>
            <a:ext cx="771168" cy="44053"/>
          </a:xfrm>
          <a:prstGeom prst="roundRect">
            <a:avLst>
              <a:gd name="adj" fmla="val 225099"/>
            </a:avLst>
          </a:prstGeom>
          <a:solidFill>
            <a:srgbClr val="B8C3DF"/>
          </a:solidFill>
          <a:ln/>
        </p:spPr>
      </p:sp>
      <p:sp>
        <p:nvSpPr>
          <p:cNvPr id="8" name="Shape 5"/>
          <p:cNvSpPr/>
          <p:nvPr/>
        </p:nvSpPr>
        <p:spPr>
          <a:xfrm>
            <a:off x="908923" y="2487335"/>
            <a:ext cx="495776" cy="495776"/>
          </a:xfrm>
          <a:prstGeom prst="roundRect">
            <a:avLst>
              <a:gd name="adj" fmla="val 20002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1094780" y="2528649"/>
            <a:ext cx="123944" cy="41314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53"/>
              </a:lnSpc>
              <a:buNone/>
            </a:pPr>
            <a:r>
              <a:rPr lang="en-US" sz="2603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603" dirty="0"/>
          </a:p>
        </p:txBody>
      </p:sp>
      <p:sp>
        <p:nvSpPr>
          <p:cNvPr id="10" name="Text 7"/>
          <p:cNvSpPr/>
          <p:nvPr/>
        </p:nvSpPr>
        <p:spPr>
          <a:xfrm>
            <a:off x="2368748" y="2535436"/>
            <a:ext cx="2451378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11"/>
              </a:lnSpc>
              <a:buNone/>
            </a:pPr>
            <a:r>
              <a:rPr lang="en-US" sz="2169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Поднятие Морали</a:t>
            </a:r>
            <a:endParaRPr lang="en-US" sz="2169" dirty="0"/>
          </a:p>
        </p:txBody>
      </p:sp>
      <p:sp>
        <p:nvSpPr>
          <p:cNvPr id="11" name="Text 8"/>
          <p:cNvSpPr/>
          <p:nvPr/>
        </p:nvSpPr>
        <p:spPr>
          <a:xfrm>
            <a:off x="2368748" y="3011924"/>
            <a:ext cx="7777758" cy="705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76"/>
              </a:lnSpc>
              <a:buNone/>
            </a:pPr>
            <a:r>
              <a:rPr lang="en-US" sz="1735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Акты массового героизма оказывали огромное влияние на боевой дух и жизненные силы советских войск.</a:t>
            </a:r>
            <a:endParaRPr lang="en-US" sz="1735" dirty="0"/>
          </a:p>
        </p:txBody>
      </p:sp>
      <p:sp>
        <p:nvSpPr>
          <p:cNvPr id="12" name="Shape 9"/>
          <p:cNvSpPr/>
          <p:nvPr/>
        </p:nvSpPr>
        <p:spPr>
          <a:xfrm>
            <a:off x="1404699" y="4555450"/>
            <a:ext cx="771168" cy="44053"/>
          </a:xfrm>
          <a:prstGeom prst="roundRect">
            <a:avLst>
              <a:gd name="adj" fmla="val 225099"/>
            </a:avLst>
          </a:prstGeom>
          <a:solidFill>
            <a:srgbClr val="B8C3DF"/>
          </a:solidFill>
          <a:ln/>
        </p:spPr>
      </p:sp>
      <p:sp>
        <p:nvSpPr>
          <p:cNvPr id="13" name="Shape 10"/>
          <p:cNvSpPr/>
          <p:nvPr/>
        </p:nvSpPr>
        <p:spPr>
          <a:xfrm>
            <a:off x="908923" y="4329708"/>
            <a:ext cx="495776" cy="495776"/>
          </a:xfrm>
          <a:prstGeom prst="roundRect">
            <a:avLst>
              <a:gd name="adj" fmla="val 20002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1060133" y="4371023"/>
            <a:ext cx="193358" cy="41314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53"/>
              </a:lnSpc>
              <a:buNone/>
            </a:pPr>
            <a:r>
              <a:rPr lang="en-US" sz="2603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603" dirty="0"/>
          </a:p>
        </p:txBody>
      </p:sp>
      <p:sp>
        <p:nvSpPr>
          <p:cNvPr id="15" name="Text 12"/>
          <p:cNvSpPr/>
          <p:nvPr/>
        </p:nvSpPr>
        <p:spPr>
          <a:xfrm>
            <a:off x="2368748" y="4377809"/>
            <a:ext cx="3457456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11"/>
              </a:lnSpc>
              <a:buNone/>
            </a:pPr>
            <a:r>
              <a:rPr lang="en-US" sz="2169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Вдохновение На Подвиги</a:t>
            </a:r>
            <a:endParaRPr lang="en-US" sz="2169" dirty="0"/>
          </a:p>
        </p:txBody>
      </p:sp>
      <p:sp>
        <p:nvSpPr>
          <p:cNvPr id="16" name="Text 13"/>
          <p:cNvSpPr/>
          <p:nvPr/>
        </p:nvSpPr>
        <p:spPr>
          <a:xfrm>
            <a:off x="2368748" y="4854297"/>
            <a:ext cx="7777758" cy="705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76"/>
              </a:lnSpc>
              <a:buNone/>
            </a:pPr>
            <a:r>
              <a:rPr lang="en-US" sz="1735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Своими поступками герои стимулировали остальных к дальнейшим подвигам и жертвам во имя Родины.</a:t>
            </a:r>
            <a:endParaRPr lang="en-US" sz="1735" dirty="0"/>
          </a:p>
        </p:txBody>
      </p:sp>
      <p:sp>
        <p:nvSpPr>
          <p:cNvPr id="17" name="Shape 14"/>
          <p:cNvSpPr/>
          <p:nvPr/>
        </p:nvSpPr>
        <p:spPr>
          <a:xfrm>
            <a:off x="1404699" y="6397823"/>
            <a:ext cx="771168" cy="44053"/>
          </a:xfrm>
          <a:prstGeom prst="roundRect">
            <a:avLst>
              <a:gd name="adj" fmla="val 225099"/>
            </a:avLst>
          </a:prstGeom>
          <a:solidFill>
            <a:srgbClr val="B8C3DF"/>
          </a:solidFill>
          <a:ln/>
        </p:spPr>
      </p:sp>
      <p:sp>
        <p:nvSpPr>
          <p:cNvPr id="18" name="Shape 15"/>
          <p:cNvSpPr/>
          <p:nvPr/>
        </p:nvSpPr>
        <p:spPr>
          <a:xfrm>
            <a:off x="908923" y="6172081"/>
            <a:ext cx="495776" cy="495776"/>
          </a:xfrm>
          <a:prstGeom prst="roundRect">
            <a:avLst>
              <a:gd name="adj" fmla="val 20002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</p:sp>
      <p:sp>
        <p:nvSpPr>
          <p:cNvPr id="19" name="Text 16"/>
          <p:cNvSpPr/>
          <p:nvPr/>
        </p:nvSpPr>
        <p:spPr>
          <a:xfrm>
            <a:off x="1059418" y="6213396"/>
            <a:ext cx="194667" cy="413147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3253"/>
              </a:lnSpc>
              <a:buNone/>
            </a:pPr>
            <a:r>
              <a:rPr lang="en-US" sz="2603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603" dirty="0"/>
          </a:p>
        </p:txBody>
      </p:sp>
      <p:sp>
        <p:nvSpPr>
          <p:cNvPr id="20" name="Text 17"/>
          <p:cNvSpPr/>
          <p:nvPr/>
        </p:nvSpPr>
        <p:spPr>
          <a:xfrm>
            <a:off x="2368748" y="6220182"/>
            <a:ext cx="3107174" cy="344329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711"/>
              </a:lnSpc>
              <a:buNone/>
            </a:pPr>
            <a:r>
              <a:rPr lang="en-US" sz="2169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Формирование Легенд</a:t>
            </a:r>
            <a:endParaRPr lang="en-US" sz="2169" dirty="0"/>
          </a:p>
        </p:txBody>
      </p:sp>
      <p:sp>
        <p:nvSpPr>
          <p:cNvPr id="21" name="Text 18"/>
          <p:cNvSpPr/>
          <p:nvPr/>
        </p:nvSpPr>
        <p:spPr>
          <a:xfrm>
            <a:off x="2368748" y="6696670"/>
            <a:ext cx="7777758" cy="70508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76"/>
              </a:lnSpc>
              <a:buNone/>
            </a:pPr>
            <a:r>
              <a:rPr lang="en-US" sz="1735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Истории и легенды о героических поступках стали символом сопротивления и борьбы на фронтах войны.</a:t>
            </a:r>
            <a:endParaRPr lang="en-US" sz="173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580674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Память и почитание героев Великой Отечественной войны</a:t>
            </a:r>
            <a:endParaRPr lang="en-US" sz="4374" dirty="0"/>
          </a:p>
        </p:txBody>
      </p:sp>
      <p:sp>
        <p:nvSpPr>
          <p:cNvPr id="5" name="Text 3"/>
          <p:cNvSpPr/>
          <p:nvPr/>
        </p:nvSpPr>
        <p:spPr>
          <a:xfrm>
            <a:off x="2037993" y="3524845"/>
            <a:ext cx="5110520" cy="9442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7436"/>
              </a:lnSpc>
              <a:buNone/>
            </a:pPr>
            <a:r>
              <a:rPr lang="en-US" sz="7436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10K</a:t>
            </a:r>
            <a:endParaRPr lang="en-US" sz="7436" dirty="0"/>
          </a:p>
        </p:txBody>
      </p:sp>
      <p:sp>
        <p:nvSpPr>
          <p:cNvPr id="6" name="Text 4"/>
          <p:cNvSpPr/>
          <p:nvPr/>
        </p:nvSpPr>
        <p:spPr>
          <a:xfrm>
            <a:off x="2866311" y="4746784"/>
            <a:ext cx="3453884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Памятники и Монументы</a:t>
            </a:r>
            <a:endParaRPr lang="en-US" sz="2187" dirty="0"/>
          </a:p>
        </p:txBody>
      </p:sp>
      <p:sp>
        <p:nvSpPr>
          <p:cNvPr id="7" name="Text 5"/>
          <p:cNvSpPr/>
          <p:nvPr/>
        </p:nvSpPr>
        <p:spPr>
          <a:xfrm>
            <a:off x="2037993" y="5227201"/>
            <a:ext cx="5110520" cy="142160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Более 10 тысяч памятников и монументов по всей России и других бывших республиках СССР посвящены героическим поступкам.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7481768" y="3524845"/>
            <a:ext cx="5110639" cy="944285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7436"/>
              </a:lnSpc>
              <a:buNone/>
            </a:pPr>
            <a:r>
              <a:rPr lang="en-US" sz="7436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500</a:t>
            </a:r>
            <a:endParaRPr lang="en-US" sz="7436" dirty="0"/>
          </a:p>
        </p:txBody>
      </p:sp>
      <p:sp>
        <p:nvSpPr>
          <p:cNvPr id="9" name="Text 7"/>
          <p:cNvSpPr/>
          <p:nvPr/>
        </p:nvSpPr>
        <p:spPr>
          <a:xfrm>
            <a:off x="8830270" y="4746784"/>
            <a:ext cx="2413635" cy="347186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ctr">
              <a:lnSpc>
                <a:spcPts val="2734"/>
              </a:lnSpc>
              <a:buNone/>
            </a:pPr>
            <a:r>
              <a:rPr lang="en-US" sz="2187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Имённы Орденов</a:t>
            </a:r>
            <a:endParaRPr lang="en-US" sz="2187" dirty="0"/>
          </a:p>
        </p:txBody>
      </p:sp>
      <p:sp>
        <p:nvSpPr>
          <p:cNvPr id="10" name="Text 8"/>
          <p:cNvSpPr/>
          <p:nvPr/>
        </p:nvSpPr>
        <p:spPr>
          <a:xfrm>
            <a:off x="7481768" y="5227201"/>
            <a:ext cx="5110639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Более 500 солдат и офицеров были удостоены звания Героя Советского Союза за массовый героизм.</a:t>
            </a:r>
            <a:endParaRPr lang="en-US" sz="17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sp>
        <p:nvSpPr>
          <p:cNvPr id="4" name="Text 2"/>
          <p:cNvSpPr/>
          <p:nvPr/>
        </p:nvSpPr>
        <p:spPr>
          <a:xfrm>
            <a:off x="2037993" y="1487329"/>
            <a:ext cx="10554414" cy="138874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468"/>
              </a:lnSpc>
              <a:buNone/>
            </a:pPr>
            <a:r>
              <a:rPr lang="en-US" sz="4374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Уроки и значения массового героизма</a:t>
            </a:r>
            <a:endParaRPr lang="en-US" sz="4374" dirty="0"/>
          </a:p>
        </p:txBody>
      </p:sp>
      <p:sp>
        <p:nvSpPr>
          <p:cNvPr id="5" name="Shape 3"/>
          <p:cNvSpPr/>
          <p:nvPr/>
        </p:nvSpPr>
        <p:spPr>
          <a:xfrm>
            <a:off x="2037993" y="3320415"/>
            <a:ext cx="10554414" cy="3421856"/>
          </a:xfrm>
          <a:prstGeom prst="roundRect">
            <a:avLst>
              <a:gd name="adj" fmla="val 2922"/>
            </a:avLst>
          </a:prstGeom>
          <a:noFill/>
          <a:ln w="7620">
            <a:solidFill>
              <a:srgbClr val="000000">
                <a:alpha val="8000"/>
              </a:srgbClr>
            </a:solidFill>
            <a:prstDash val="solid"/>
          </a:ln>
        </p:spPr>
      </p:sp>
      <p:sp>
        <p:nvSpPr>
          <p:cNvPr id="6" name="Shape 4"/>
          <p:cNvSpPr/>
          <p:nvPr/>
        </p:nvSpPr>
        <p:spPr>
          <a:xfrm>
            <a:off x="2045613" y="3328035"/>
            <a:ext cx="10539174" cy="2058710"/>
          </a:xfrm>
          <a:prstGeom prst="rect">
            <a:avLst/>
          </a:prstGeom>
          <a:solidFill>
            <a:srgbClr val="FFFFFF">
              <a:alpha val="4000"/>
            </a:srgbClr>
          </a:solidFill>
          <a:ln/>
        </p:spPr>
      </p:sp>
      <p:sp>
        <p:nvSpPr>
          <p:cNvPr id="7" name="Text 5"/>
          <p:cNvSpPr/>
          <p:nvPr/>
        </p:nvSpPr>
        <p:spPr>
          <a:xfrm>
            <a:off x="2267783" y="3468886"/>
            <a:ext cx="482143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Уроки Истории</a:t>
            </a:r>
            <a:endParaRPr lang="en-US" sz="1750" dirty="0"/>
          </a:p>
        </p:txBody>
      </p:sp>
      <p:sp>
        <p:nvSpPr>
          <p:cNvPr id="8" name="Text 6"/>
          <p:cNvSpPr/>
          <p:nvPr/>
        </p:nvSpPr>
        <p:spPr>
          <a:xfrm>
            <a:off x="7541181" y="3468886"/>
            <a:ext cx="4821436" cy="1777008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Массовый героизм является частью национальной истории, изучение которой важно для понимания значимости патриотизма и самопожертвования.</a:t>
            </a:r>
            <a:endParaRPr lang="en-US" sz="1750" dirty="0"/>
          </a:p>
        </p:txBody>
      </p:sp>
      <p:sp>
        <p:nvSpPr>
          <p:cNvPr id="9" name="Shape 7"/>
          <p:cNvSpPr/>
          <p:nvPr/>
        </p:nvSpPr>
        <p:spPr>
          <a:xfrm>
            <a:off x="2045613" y="5386745"/>
            <a:ext cx="10539174" cy="1347907"/>
          </a:xfrm>
          <a:prstGeom prst="rect">
            <a:avLst/>
          </a:prstGeom>
          <a:solidFill>
            <a:srgbClr val="000000">
              <a:alpha val="4000"/>
            </a:srgbClr>
          </a:solidFill>
          <a:ln/>
        </p:spPr>
      </p:sp>
      <p:sp>
        <p:nvSpPr>
          <p:cNvPr id="10" name="Text 8"/>
          <p:cNvSpPr/>
          <p:nvPr/>
        </p:nvSpPr>
        <p:spPr>
          <a:xfrm>
            <a:off x="2267783" y="5527596"/>
            <a:ext cx="4821436" cy="355402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Восхищение</a:t>
            </a:r>
            <a:endParaRPr lang="en-US" sz="1750" dirty="0"/>
          </a:p>
        </p:txBody>
      </p:sp>
      <p:sp>
        <p:nvSpPr>
          <p:cNvPr id="11" name="Text 9"/>
          <p:cNvSpPr/>
          <p:nvPr/>
        </p:nvSpPr>
        <p:spPr>
          <a:xfrm>
            <a:off x="7541181" y="5527596"/>
            <a:ext cx="4821436" cy="1066205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2799"/>
              </a:lnSpc>
              <a:buNone/>
            </a:pP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Героические поступки военных стали примером для восхищения и источником силы для современных поколений.</a:t>
            </a:r>
            <a:endParaRPr lang="en-US" sz="175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807720" y="695206"/>
            <a:ext cx="9357360" cy="134612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>
              <a:lnSpc>
                <a:spcPts val="5301"/>
              </a:lnSpc>
              <a:buNone/>
            </a:pPr>
            <a:r>
              <a:rPr lang="en-US" sz="4241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Современное значение массового героизма</a:t>
            </a:r>
            <a:endParaRPr lang="en-US" sz="4241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" y="2364343"/>
            <a:ext cx="1077039" cy="1723311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2207776" y="2579727"/>
            <a:ext cx="2351842" cy="33659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2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Этика и Ценности</a:t>
            </a:r>
            <a:endParaRPr lang="en-US" sz="2120" dirty="0"/>
          </a:p>
        </p:txBody>
      </p:sp>
      <p:sp>
        <p:nvSpPr>
          <p:cNvPr id="8" name="Text 4"/>
          <p:cNvSpPr/>
          <p:nvPr/>
        </p:nvSpPr>
        <p:spPr>
          <a:xfrm>
            <a:off x="2207776" y="3045500"/>
            <a:ext cx="7957304" cy="68913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14"/>
              </a:lnSpc>
              <a:buNone/>
            </a:pPr>
            <a:r>
              <a:rPr lang="en-US" sz="1696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Массовый героизм напоминает о важности человеческих ценностей и этических принципов, которые актуальны и в современном обществе.</a:t>
            </a:r>
            <a:endParaRPr lang="en-US" sz="1696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" y="4087654"/>
            <a:ext cx="1077039" cy="1723311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2207776" y="4303038"/>
            <a:ext cx="3839170" cy="33659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2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Общественное Возрождение</a:t>
            </a:r>
            <a:endParaRPr lang="en-US" sz="2120" dirty="0"/>
          </a:p>
        </p:txBody>
      </p:sp>
      <p:sp>
        <p:nvSpPr>
          <p:cNvPr id="11" name="Text 6"/>
          <p:cNvSpPr/>
          <p:nvPr/>
        </p:nvSpPr>
        <p:spPr>
          <a:xfrm>
            <a:off x="2207776" y="4768810"/>
            <a:ext cx="7957304" cy="68913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14"/>
              </a:lnSpc>
              <a:buNone/>
            </a:pPr>
            <a:r>
              <a:rPr lang="en-US" sz="1696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Героические поступки стимулируют общественное созидание и развитие силы духа в мирное время.</a:t>
            </a:r>
            <a:endParaRPr lang="en-US" sz="1696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720" y="5810964"/>
            <a:ext cx="1077039" cy="1723311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2207776" y="6026348"/>
            <a:ext cx="2466737" cy="336590"/>
          </a:xfrm>
          <a:prstGeom prst="rect">
            <a:avLst/>
          </a:prstGeom>
          <a:noFill/>
          <a:ln/>
        </p:spPr>
        <p:txBody>
          <a:bodyPr wrap="none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2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Военная Доктрина</a:t>
            </a:r>
            <a:endParaRPr lang="en-US" sz="2120" dirty="0"/>
          </a:p>
        </p:txBody>
      </p:sp>
      <p:sp>
        <p:nvSpPr>
          <p:cNvPr id="14" name="Text 8"/>
          <p:cNvSpPr/>
          <p:nvPr/>
        </p:nvSpPr>
        <p:spPr>
          <a:xfrm>
            <a:off x="2207776" y="6492121"/>
            <a:ext cx="7957304" cy="689134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lnSpc>
                <a:spcPts val="2714"/>
              </a:lnSpc>
              <a:buNone/>
            </a:pPr>
            <a:r>
              <a:rPr lang="en-US" sz="1696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Опыт и уроки массового героизма продолжают оказывать влияние на разработку военной доктрины и тактики.</a:t>
            </a:r>
            <a:endParaRPr lang="en-US" sz="1696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647</Words>
  <Application>Microsoft Office PowerPoint</Application>
  <PresentationFormat>Произвольный</PresentationFormat>
  <Paragraphs>74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пользователь</cp:lastModifiedBy>
  <cp:revision>2</cp:revision>
  <dcterms:created xsi:type="dcterms:W3CDTF">2024-02-08T17:02:27Z</dcterms:created>
  <dcterms:modified xsi:type="dcterms:W3CDTF">2024-02-08T17:13:56Z</dcterms:modified>
</cp:coreProperties>
</file>