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8" r:id="rId1"/>
  </p:sldMasterIdLst>
  <p:notesMasterIdLst>
    <p:notesMasterId r:id="rId13"/>
  </p:notesMasterIdLst>
  <p:sldIdLst>
    <p:sldId id="256" r:id="rId2"/>
    <p:sldId id="258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0" r:id="rId11"/>
    <p:sldId id="27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8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D7F10-12BF-4119-B574-2B45ACA09892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96FA2-1C9E-4114-B6B5-6968D2954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123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96FA2-1C9E-4114-B6B5-6968D29542A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59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39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31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908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066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5699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405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105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685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 descr="http://tv.ren.cdnvideo.ru/sites/default/files/field/image/fotolia_34689071_subscription_monthly_m.jpg"/>
          <p:cNvPicPr>
            <a:picLocks noChangeAspect="1" noChangeArrowheads="1"/>
          </p:cNvPicPr>
          <p:nvPr userDrawn="1"/>
        </p:nvPicPr>
        <p:blipFill>
          <a:blip r:embed="rId2" cstate="print"/>
          <a:srcRect r="1" b="12627"/>
          <a:stretch>
            <a:fillRect/>
          </a:stretch>
        </p:blipFill>
        <p:spPr bwMode="auto">
          <a:xfrm>
            <a:off x="-381045" y="2895968"/>
            <a:ext cx="5840640" cy="3962032"/>
          </a:xfrm>
          <a:prstGeom prst="ellipse">
            <a:avLst/>
          </a:prstGeom>
          <a:noFill/>
          <a:effectLst>
            <a:softEdge rad="317500"/>
          </a:effectLst>
        </p:spPr>
      </p:pic>
      <p:pic>
        <p:nvPicPr>
          <p:cNvPr id="10" name="Picture 22" descr="http://www.zeitform.de/images/global/bg-main1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frame">
            <a:avLst>
              <a:gd name="adj1" fmla="val 6935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2" name="Picture 24" descr="http://www.playcast.ru/uploads/2016/01/20/16898372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460" y="190478"/>
            <a:ext cx="11811081" cy="64511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5077728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111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484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28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75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721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30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18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096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4A16D-BF4B-4D6F-9490-7511ED99FBC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ED76162-CEE4-4687-9047-76B0908194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925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  <p:sldLayoutId id="2147483851" r:id="rId13"/>
    <p:sldLayoutId id="2147483852" r:id="rId14"/>
    <p:sldLayoutId id="2147483853" r:id="rId15"/>
    <p:sldLayoutId id="2147483854" r:id="rId16"/>
    <p:sldLayoutId id="214748385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n-travel.ru/wp-content/uploads/2018/09/053.jpg" TargetMode="External"/><Relationship Id="rId2" Type="http://schemas.openxmlformats.org/officeDocument/2006/relationships/hyperlink" Target="http://www.zeitform.de/images/global/bg-main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21994" y="1545464"/>
            <a:ext cx="8345509" cy="494548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по окружающему миру</a:t>
            </a:r>
            <a:r>
              <a:rPr lang="ru-RU" sz="5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smtClean="0">
                <a:solidFill>
                  <a:schemeClr val="accent1">
                    <a:lumMod val="75000"/>
                  </a:schemeClr>
                </a:solidFill>
              </a:rPr>
              <a:t>Пётр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Первый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1728" y="125430"/>
            <a:ext cx="10280823" cy="12926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 58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 Таги</a:t>
            </a:r>
            <a:r>
              <a:rPr lang="ru-RU" sz="2000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330347" y="5816463"/>
            <a:ext cx="3553895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Борашева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Валентина Николаевна,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3721994" y="5743976"/>
            <a:ext cx="7237927" cy="34773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14" y="2397211"/>
            <a:ext cx="2879124" cy="40876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693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366897"/>
              </p:ext>
            </p:extLst>
          </p:nvPr>
        </p:nvGraphicFramePr>
        <p:xfrm>
          <a:off x="1878225" y="1804085"/>
          <a:ext cx="9761842" cy="278027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94549">
                  <a:extLst>
                    <a:ext uri="{9D8B030D-6E8A-4147-A177-3AD203B41FA5}">
                      <a16:colId xmlns:a16="http://schemas.microsoft.com/office/drawing/2014/main" val="1632143194"/>
                    </a:ext>
                  </a:extLst>
                </a:gridCol>
                <a:gridCol w="1394549">
                  <a:extLst>
                    <a:ext uri="{9D8B030D-6E8A-4147-A177-3AD203B41FA5}">
                      <a16:colId xmlns:a16="http://schemas.microsoft.com/office/drawing/2014/main" val="2608968337"/>
                    </a:ext>
                  </a:extLst>
                </a:gridCol>
                <a:gridCol w="1394549">
                  <a:extLst>
                    <a:ext uri="{9D8B030D-6E8A-4147-A177-3AD203B41FA5}">
                      <a16:colId xmlns:a16="http://schemas.microsoft.com/office/drawing/2014/main" val="1228719331"/>
                    </a:ext>
                  </a:extLst>
                </a:gridCol>
                <a:gridCol w="1350527">
                  <a:extLst>
                    <a:ext uri="{9D8B030D-6E8A-4147-A177-3AD203B41FA5}">
                      <a16:colId xmlns:a16="http://schemas.microsoft.com/office/drawing/2014/main" val="1752503104"/>
                    </a:ext>
                  </a:extLst>
                </a:gridCol>
                <a:gridCol w="1438570">
                  <a:extLst>
                    <a:ext uri="{9D8B030D-6E8A-4147-A177-3AD203B41FA5}">
                      <a16:colId xmlns:a16="http://schemas.microsoft.com/office/drawing/2014/main" val="1070964994"/>
                    </a:ext>
                  </a:extLst>
                </a:gridCol>
                <a:gridCol w="1394549">
                  <a:extLst>
                    <a:ext uri="{9D8B030D-6E8A-4147-A177-3AD203B41FA5}">
                      <a16:colId xmlns:a16="http://schemas.microsoft.com/office/drawing/2014/main" val="382841126"/>
                    </a:ext>
                  </a:extLst>
                </a:gridCol>
                <a:gridCol w="1394549">
                  <a:extLst>
                    <a:ext uri="{9D8B030D-6E8A-4147-A177-3AD203B41FA5}">
                      <a16:colId xmlns:a16="http://schemas.microsoft.com/office/drawing/2014/main" val="4181264410"/>
                    </a:ext>
                  </a:extLst>
                </a:gridCol>
              </a:tblGrid>
              <a:tr h="88045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А</a:t>
                      </a:r>
                      <a:r>
                        <a:rPr lang="ru-RU" sz="2000" baseline="0" dirty="0" smtClean="0"/>
                        <a:t>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А2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А3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А4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В1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bg1"/>
                          </a:solidFill>
                        </a:rPr>
                        <a:t>   В2</a:t>
                      </a:r>
                      <a:endParaRPr lang="ru-RU" sz="20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С1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489474"/>
                  </a:ext>
                </a:extLst>
              </a:tr>
              <a:tr h="101935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 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4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1,3,4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347329"/>
                  </a:ext>
                </a:extLst>
              </a:tr>
              <a:tr h="880459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  1б.</a:t>
                      </a:r>
                      <a:endParaRPr lang="ru-RU" sz="2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  1б.</a:t>
                      </a:r>
                      <a:endParaRPr lang="ru-RU" sz="2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  1б.</a:t>
                      </a:r>
                      <a:endParaRPr lang="ru-RU" sz="2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1б.</a:t>
                      </a:r>
                      <a:endParaRPr lang="ru-RU" sz="2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 2б.</a:t>
                      </a:r>
                      <a:endParaRPr lang="ru-RU" sz="2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    2б.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    3б.</a:t>
                      </a:r>
                      <a:endParaRPr lang="ru-RU" sz="20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7644983"/>
                  </a:ext>
                </a:extLst>
              </a:tr>
            </a:tbl>
          </a:graphicData>
        </a:graphic>
      </p:graphicFrame>
      <p:sp>
        <p:nvSpPr>
          <p:cNvPr id="5" name="Шеврон 4"/>
          <p:cNvSpPr/>
          <p:nvPr/>
        </p:nvSpPr>
        <p:spPr>
          <a:xfrm>
            <a:off x="3370686" y="5327625"/>
            <a:ext cx="6793282" cy="1102290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Оценим себя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58995" y="466009"/>
            <a:ext cx="8229600" cy="672075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70C0"/>
                </a:solidFill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</a:rPr>
              <a:t>Проверим свои знания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781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6378" y="111212"/>
            <a:ext cx="9885406" cy="552668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lang="ru-RU" sz="3200" b="1" spc="-1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и </a:t>
            </a:r>
            <a:r>
              <a:rPr lang="ru-RU" sz="3200" b="1" spc="-1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интернет-ресурсы</a:t>
            </a:r>
            <a:r>
              <a:rPr lang="ru-RU" sz="3200" dirty="0" smtClean="0">
                <a:solidFill>
                  <a:srgbClr val="002060"/>
                </a:solidFill>
                <a:latin typeface="Calibri"/>
                <a:cs typeface="Calibri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Calibri"/>
                <a:cs typeface="Calibri"/>
              </a:rPr>
            </a:br>
            <a:endParaRPr lang="ru-RU" sz="3200" dirty="0">
              <a:solidFill>
                <a:srgbClr val="002060"/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8668" y="889685"/>
            <a:ext cx="11423592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мир. 4 класс. 2 часть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для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общеобразовательных организаций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А.А. Плешаков, Е.А.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Крючкова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М.: Просвещение, 2023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Контрольно-измерительные материалы.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мир. 4 класс. /Сост. И.Ф. Яценко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: ВАКО, 2023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en-US" sz="2800" dirty="0">
                <a:solidFill>
                  <a:srgbClr val="002060"/>
                </a:solidFill>
                <a:hlinkClick r:id="rId2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www.zeitform.de/images/global/bg-main1.jpg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vn-travel.ru/wp-content/uploads/2018/09/053.jpg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724767" y="741405"/>
            <a:ext cx="1927655" cy="26252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AutoShape 4" descr="https://uchebnikishkolarossii.ru/image/cache/catalog/image/cache/catalog/products/sitnikova-t-n-kim-matematika-4-klass-590x48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2" descr="https://manuskript-shop.ru/assets/images/products/285471/2000017308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6" t="10378" r="22581" b="10000"/>
          <a:stretch/>
        </p:blipFill>
        <p:spPr bwMode="auto">
          <a:xfrm>
            <a:off x="9549028" y="3704282"/>
            <a:ext cx="2063576" cy="2854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78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14151" y="1"/>
            <a:ext cx="9490461" cy="7414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Рекомендации по оцениванию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94022" y="593125"/>
            <a:ext cx="10343283" cy="614587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решение теста отводится 7-15 минут.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вопросы и задания разделены на три уровня сложности: 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А – базовый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оценивается в 1 балл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В – средней сложности, оценивается в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балла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– повышенной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сложности,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оценивается в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балла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уровней А и В предполагают один верный ответ, в заданиях уровня С может быть как один, так и несколько правильных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ответов.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Шеврон 2"/>
          <p:cNvSpPr/>
          <p:nvPr/>
        </p:nvSpPr>
        <p:spPr>
          <a:xfrm>
            <a:off x="4967416" y="4683211"/>
            <a:ext cx="7224584" cy="1940011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98508" y="4806779"/>
            <a:ext cx="448550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 – 100% -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«5»;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– 80% 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оценка «4»;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– 60%  - 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«3»;</a:t>
            </a:r>
          </a:p>
          <a:p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  -  40%  -  </a:t>
            </a: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«2</a:t>
            </a: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65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519936" y="4869160"/>
            <a:ext cx="4992555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19936" y="3140968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Красное Солнышко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19936" y="2276872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Донской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458152" y="3992707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Мудрый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51849" y="2276872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51849" y="3140968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51849" y="4005064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1849" y="4869160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6589" y="642551"/>
            <a:ext cx="7488832" cy="10503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70C0"/>
                </a:solidFill>
              </a:rPr>
              <a:t>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прозвище получил царь Пётр Первый?</a:t>
            </a:r>
          </a:p>
        </p:txBody>
      </p:sp>
      <p:sp>
        <p:nvSpPr>
          <p:cNvPr id="11" name="Овал 10"/>
          <p:cNvSpPr/>
          <p:nvPr/>
        </p:nvSpPr>
        <p:spPr>
          <a:xfrm>
            <a:off x="1775520" y="836712"/>
            <a:ext cx="864096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А1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632171" y="5637246"/>
            <a:ext cx="768085" cy="480053"/>
          </a:xfrm>
          <a:prstGeom prst="rightArrow">
            <a:avLst/>
          </a:prstGeom>
          <a:solidFill>
            <a:srgbClr val="0070C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96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EBEF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519936" y="2276872"/>
            <a:ext cx="4992555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военными играми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19936" y="3140968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танцами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19936" y="4869160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искусством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19936" y="4005064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астрономией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51849" y="2276872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51849" y="3140968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51849" y="4005064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1849" y="4869160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23659" y="836712"/>
            <a:ext cx="7961498" cy="67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70C0"/>
                </a:solidFill>
              </a:rPr>
              <a:t> 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увлекался Пётр Первый в детстве?</a:t>
            </a:r>
          </a:p>
        </p:txBody>
      </p:sp>
      <p:sp>
        <p:nvSpPr>
          <p:cNvPr id="11" name="Овал 10"/>
          <p:cNvSpPr/>
          <p:nvPr/>
        </p:nvSpPr>
        <p:spPr>
          <a:xfrm>
            <a:off x="1775520" y="836712"/>
            <a:ext cx="864096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А2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632171" y="5637246"/>
            <a:ext cx="768085" cy="480053"/>
          </a:xfrm>
          <a:prstGeom prst="rightArrow">
            <a:avLst/>
          </a:prstGeom>
          <a:solidFill>
            <a:srgbClr val="0070C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677277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EBEF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519936" y="4869160"/>
            <a:ext cx="4992555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1703 году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19936" y="3140968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1612 году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81720" y="2276872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1480 году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19936" y="4005064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1700 году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51849" y="2276872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51849" y="3140968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51849" y="4005064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1849" y="4869160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61875" y="568412"/>
            <a:ext cx="7488832" cy="9403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70C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был заложен город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1" name="Овал 10"/>
          <p:cNvSpPr/>
          <p:nvPr/>
        </p:nvSpPr>
        <p:spPr>
          <a:xfrm>
            <a:off x="1775520" y="836712"/>
            <a:ext cx="864096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А3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632171" y="5637246"/>
            <a:ext cx="768085" cy="480053"/>
          </a:xfrm>
          <a:prstGeom prst="rightArrow">
            <a:avLst/>
          </a:prstGeom>
          <a:solidFill>
            <a:srgbClr val="0070C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96326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EBEF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519936" y="3140968"/>
            <a:ext cx="5798853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стала империей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19936" y="4869160"/>
            <a:ext cx="5786496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введён новый календарь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61686" y="2125362"/>
            <a:ext cx="5795319" cy="76464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спущен на воду первый корабль русского флота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19936" y="3917092"/>
            <a:ext cx="5786496" cy="79083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люди впервые смогли поехать за границу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51849" y="2276872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51849" y="3140968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51849" y="4005064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1849" y="4869160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4410" y="593124"/>
            <a:ext cx="8279027" cy="14333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важное для России событие произошло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1721 году?</a:t>
            </a:r>
          </a:p>
        </p:txBody>
      </p:sp>
      <p:sp>
        <p:nvSpPr>
          <p:cNvPr id="11" name="Овал 10"/>
          <p:cNvSpPr/>
          <p:nvPr/>
        </p:nvSpPr>
        <p:spPr>
          <a:xfrm>
            <a:off x="1775520" y="836712"/>
            <a:ext cx="864096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А4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632171" y="5637246"/>
            <a:ext cx="768085" cy="480053"/>
          </a:xfrm>
          <a:prstGeom prst="right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4122506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EBEF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519936" y="4869160"/>
            <a:ext cx="5242799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выхода в Балтийское море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19936" y="3140968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ведения войн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19936" y="2276872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ловли рыбы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19936" y="4005064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освоения Арктики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51849" y="2276872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51849" y="3140968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51849" y="4005064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1849" y="4869160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23659" y="836712"/>
            <a:ext cx="8060352" cy="67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для России важно было создать флот?</a:t>
            </a:r>
          </a:p>
        </p:txBody>
      </p:sp>
      <p:sp>
        <p:nvSpPr>
          <p:cNvPr id="11" name="Овал 10"/>
          <p:cNvSpPr/>
          <p:nvPr/>
        </p:nvSpPr>
        <p:spPr>
          <a:xfrm>
            <a:off x="1775520" y="836712"/>
            <a:ext cx="864096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В1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632171" y="5637246"/>
            <a:ext cx="768085" cy="480053"/>
          </a:xfrm>
          <a:prstGeom prst="right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124903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EBEF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519936" y="4869160"/>
            <a:ext cx="4992555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Полтавском сражении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19936" y="3140968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Бородинском сражении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19936" y="2276872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Куликовской битве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19936" y="4005064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Ледовом побоище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51849" y="2276872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51849" y="3140968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51849" y="4005064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1849" y="4869160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23659" y="836712"/>
            <a:ext cx="7488832" cy="672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70C0"/>
                </a:solidFill>
              </a:rPr>
              <a:t>  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Пётр Первый одержал победу:</a:t>
            </a:r>
          </a:p>
        </p:txBody>
      </p:sp>
      <p:sp>
        <p:nvSpPr>
          <p:cNvPr id="11" name="Овал 10"/>
          <p:cNvSpPr/>
          <p:nvPr/>
        </p:nvSpPr>
        <p:spPr>
          <a:xfrm>
            <a:off x="1775520" y="836712"/>
            <a:ext cx="864096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В2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632171" y="5637246"/>
            <a:ext cx="768085" cy="480053"/>
          </a:xfrm>
          <a:prstGeom prst="right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2825672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EBEF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5519936" y="2276872"/>
            <a:ext cx="4992555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географию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19936" y="4005064"/>
            <a:ext cx="4992555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навигацию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519936" y="4869160"/>
            <a:ext cx="4992555" cy="57600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математику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519936" y="3140968"/>
            <a:ext cx="4992555" cy="57606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биологию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51849" y="2276872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51849" y="3140968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51849" y="4005064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1849" y="4869160"/>
            <a:ext cx="576000" cy="576064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23658" y="836712"/>
            <a:ext cx="7652579" cy="7325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70C0"/>
                </a:solidFill>
              </a:rPr>
              <a:t>  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науки хорошо знал Пётр Первый?  </a:t>
            </a:r>
          </a:p>
        </p:txBody>
      </p:sp>
      <p:sp>
        <p:nvSpPr>
          <p:cNvPr id="11" name="Овал 10"/>
          <p:cNvSpPr/>
          <p:nvPr/>
        </p:nvSpPr>
        <p:spPr>
          <a:xfrm>
            <a:off x="1775520" y="836712"/>
            <a:ext cx="864096" cy="57606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С1</a:t>
            </a:r>
          </a:p>
        </p:txBody>
      </p:sp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7632171" y="5637246"/>
            <a:ext cx="768085" cy="480053"/>
          </a:xfrm>
          <a:prstGeom prst="rightArrow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506664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EBEF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EBEF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EBEF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Легкий дым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469</TotalTime>
  <Words>438</Words>
  <Application>Microsoft Office PowerPoint</Application>
  <PresentationFormat>Широкоэкранный</PresentationFormat>
  <Paragraphs>129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 3</vt:lpstr>
      <vt:lpstr>Легкий дым</vt:lpstr>
      <vt:lpstr>    Тест по окружающему миру  Пётр Первый</vt:lpstr>
      <vt:lpstr>Рекомендации по оцениванию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 и интернет-ресурсы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48</cp:revision>
  <dcterms:created xsi:type="dcterms:W3CDTF">2023-02-16T18:00:35Z</dcterms:created>
  <dcterms:modified xsi:type="dcterms:W3CDTF">2024-02-12T16:21:23Z</dcterms:modified>
</cp:coreProperties>
</file>