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9"/>
  </p:notesMasterIdLst>
  <p:sldIdLst>
    <p:sldId id="594" r:id="rId2"/>
    <p:sldId id="672" r:id="rId3"/>
    <p:sldId id="673" r:id="rId4"/>
    <p:sldId id="671" r:id="rId5"/>
    <p:sldId id="676" r:id="rId6"/>
    <p:sldId id="674" r:id="rId7"/>
    <p:sldId id="675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FF"/>
    <a:srgbClr val="1A2E7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2" autoAdjust="0"/>
    <p:restoredTop sz="86447" autoAdjust="0"/>
  </p:normalViewPr>
  <p:slideViewPr>
    <p:cSldViewPr>
      <p:cViewPr>
        <p:scale>
          <a:sx n="89" d="100"/>
          <a:sy n="89" d="100"/>
        </p:scale>
        <p:origin x="-8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9" d="100"/>
        <a:sy n="2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943F5B2-7DE0-41A0-B0D3-D04273FF9DA1}" type="datetimeFigureOut">
              <a:rPr lang="ru-RU"/>
              <a:pPr>
                <a:defRPr/>
              </a:pPr>
              <a:t>02.02.2024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D782E3-208E-4751-A718-D70CA7EE3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9986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661163-D884-43A5-B17D-244A7C44298A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ACEC51-00DE-4580-8FC4-95301B0BDF4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47934D-6DD3-44B8-B1EE-61EEA0117996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05FB8B-A8E5-48AF-9716-C0360241142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B17FE2-68E6-4131-B486-4B0C3F6416DF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7B0D4A-70EF-40DB-B120-9022618D8CC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BEBF23-5F84-4535-A187-8B436FBB141B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F13261-1D91-4732-8BCA-2D3D44CF4CD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50D9F2-0368-4269-AAA8-7E21EB5BD150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AD0B9FDF-E215-487E-BF68-FA4E3DA087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F74FF2-0ABE-4132-9AB7-E83B7391721D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FD605-FCF6-4241-A367-02294D1CEE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08D819-46A7-423A-BCFA-FF324B5053BD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0D7B2A-368F-4B20-823E-DD8CCC20B18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BF4312-61B9-4A96-8489-C1DB15CC8C52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F1BA9-F026-4686-BD90-7BFE831798F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39605D-E640-4577-8FFE-DE7A050D82D1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BBFC10-4751-4399-8417-DB4CE7F82DA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394350-06AD-48C7-813F-B229ECB48CE9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B6B9-FAAB-4D2A-BACB-4DAE2FEFB3D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372146-35E1-456B-96AA-3DBA2BDEF4AC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6E8B3D-AB48-4CAE-BF38-5B2B544992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6D481CF-ED56-45E2-A86D-4F1B18A5B71B}" type="datetimeFigureOut">
              <a:rPr lang="ru-RU" smtClean="0"/>
              <a:pPr>
                <a:defRPr/>
              </a:pPr>
              <a:t>02.02.2024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F69D57F8-C4EF-4D40-8766-415E7D93C2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2.jpeg"/><Relationship Id="rId21" Type="http://schemas.openxmlformats.org/officeDocument/2006/relationships/image" Target="../media/image30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" Type="http://schemas.openxmlformats.org/officeDocument/2006/relationships/image" Target="../media/image2.png"/><Relationship Id="rId16" Type="http://schemas.openxmlformats.org/officeDocument/2006/relationships/image" Target="../media/image25.jpeg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19" Type="http://schemas.openxmlformats.org/officeDocument/2006/relationships/image" Target="../media/image28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Relationship Id="rId22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7"/>
          <p:cNvCxnSpPr/>
          <p:nvPr/>
        </p:nvCxnSpPr>
        <p:spPr>
          <a:xfrm>
            <a:off x="0" y="836613"/>
            <a:ext cx="9144000" cy="0"/>
          </a:xfrm>
          <a:prstGeom prst="lin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5732463"/>
            <a:ext cx="9144000" cy="0"/>
          </a:xfrm>
          <a:prstGeom prst="lin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3" name="Прямоугольник 12"/>
          <p:cNvSpPr>
            <a:spLocks noChangeArrowheads="1"/>
          </p:cNvSpPr>
          <p:nvPr/>
        </p:nvSpPr>
        <p:spPr bwMode="auto">
          <a:xfrm>
            <a:off x="215008" y="1071546"/>
            <a:ext cx="871471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4400" b="1" dirty="0" smtClean="0">
              <a:solidFill>
                <a:srgbClr val="C00000"/>
              </a:solidFill>
            </a:endParaRPr>
          </a:p>
          <a:p>
            <a:pPr algn="ctr"/>
            <a:endParaRPr lang="ru-RU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66" name="Прямоугольник 13"/>
          <p:cNvSpPr>
            <a:spLocks noChangeArrowheads="1"/>
          </p:cNvSpPr>
          <p:nvPr/>
        </p:nvSpPr>
        <p:spPr bwMode="auto">
          <a:xfrm>
            <a:off x="500034" y="5643578"/>
            <a:ext cx="820808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 :</a:t>
            </a:r>
          </a:p>
          <a:p>
            <a:pPr lvl="0" algn="just"/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МДОУ «Ясли -сад №279 г. Донецка» </a:t>
            </a:r>
          </a:p>
          <a:p>
            <a:pPr lvl="0" algn="just"/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Черножукова Людмила Алексеевна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368" name="Группа 1"/>
          <p:cNvGrpSpPr>
            <a:grpSpLocks/>
          </p:cNvGrpSpPr>
          <p:nvPr/>
        </p:nvGrpSpPr>
        <p:grpSpPr bwMode="auto">
          <a:xfrm>
            <a:off x="1743173" y="5863221"/>
            <a:ext cx="3531743" cy="850899"/>
            <a:chOff x="1471980" y="5867802"/>
            <a:chExt cx="3532068" cy="851723"/>
          </a:xfrm>
        </p:grpSpPr>
        <p:sp>
          <p:nvSpPr>
            <p:cNvPr id="15370" name="TextBox 3"/>
            <p:cNvSpPr txBox="1">
              <a:spLocks noChangeArrowheads="1"/>
            </p:cNvSpPr>
            <p:nvPr/>
          </p:nvSpPr>
          <p:spPr bwMode="auto">
            <a:xfrm>
              <a:off x="1619672" y="6350193"/>
              <a:ext cx="1847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5371" name="TextBox 11"/>
            <p:cNvSpPr txBox="1">
              <a:spLocks noChangeArrowheads="1"/>
            </p:cNvSpPr>
            <p:nvPr/>
          </p:nvSpPr>
          <p:spPr bwMode="auto">
            <a:xfrm>
              <a:off x="1471980" y="5867802"/>
              <a:ext cx="3532068" cy="369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14282" y="142852"/>
            <a:ext cx="8572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Презентация авторской дидактической игры   по развитию связной речи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для детей старшего  дошкольного возраста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1214422"/>
            <a:ext cx="816762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«Ученый осьминог </a:t>
            </a:r>
            <a:r>
              <a:rPr lang="ru-RU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»</a:t>
            </a:r>
            <a:endParaRPr lang="ru-RU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5608" name="AutoShape 8" descr="Морские обитател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 descr="Морские обитател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4" name="AutoShape 14" descr="Осьминог рисунок на прозрачн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22" name="AutoShape 22" descr="Осьминог PNG Clipart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28" name="AutoShape 28" descr="https://gas-kvas.com/uploads/posts/2023-01/1673479394_gas-kvas-com-p-osminog-risunok-detskii-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42" name="Picture 42" descr="octop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08635">
            <a:off x="2027045" y="2505277"/>
            <a:ext cx="4533282" cy="3611468"/>
          </a:xfrm>
          <a:prstGeom prst="rect">
            <a:avLst/>
          </a:prstGeom>
          <a:noFill/>
        </p:spPr>
      </p:pic>
      <p:sp>
        <p:nvSpPr>
          <p:cNvPr id="36" name="Овальная выноска 35"/>
          <p:cNvSpPr/>
          <p:nvPr/>
        </p:nvSpPr>
        <p:spPr>
          <a:xfrm>
            <a:off x="4643438" y="2214554"/>
            <a:ext cx="1143008" cy="714380"/>
          </a:xfrm>
          <a:prstGeom prst="wedgeEllipse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яйцо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5650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5214950"/>
            <a:ext cx="285752" cy="422913"/>
          </a:xfrm>
          <a:prstGeom prst="rect">
            <a:avLst/>
          </a:prstGeom>
          <a:noFill/>
        </p:spPr>
      </p:pic>
      <p:pic>
        <p:nvPicPr>
          <p:cNvPr id="43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5286388"/>
            <a:ext cx="285752" cy="422913"/>
          </a:xfrm>
          <a:prstGeom prst="rect">
            <a:avLst/>
          </a:prstGeom>
          <a:noFill/>
        </p:spPr>
      </p:pic>
      <p:pic>
        <p:nvPicPr>
          <p:cNvPr id="44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5214950"/>
            <a:ext cx="285752" cy="422913"/>
          </a:xfrm>
          <a:prstGeom prst="rect">
            <a:avLst/>
          </a:prstGeom>
          <a:noFill/>
        </p:spPr>
      </p:pic>
      <p:pic>
        <p:nvPicPr>
          <p:cNvPr id="45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929198"/>
            <a:ext cx="285752" cy="422913"/>
          </a:xfrm>
          <a:prstGeom prst="rect">
            <a:avLst/>
          </a:prstGeom>
          <a:noFill/>
        </p:spPr>
      </p:pic>
      <p:pic>
        <p:nvPicPr>
          <p:cNvPr id="46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714752"/>
            <a:ext cx="285752" cy="422913"/>
          </a:xfrm>
          <a:prstGeom prst="rect">
            <a:avLst/>
          </a:prstGeom>
          <a:noFill/>
        </p:spPr>
      </p:pic>
      <p:pic>
        <p:nvPicPr>
          <p:cNvPr id="47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071810"/>
            <a:ext cx="285752" cy="422913"/>
          </a:xfrm>
          <a:prstGeom prst="rect">
            <a:avLst/>
          </a:prstGeom>
          <a:noFill/>
        </p:spPr>
      </p:pic>
      <p:pic>
        <p:nvPicPr>
          <p:cNvPr id="48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286256"/>
            <a:ext cx="285752" cy="422913"/>
          </a:xfrm>
          <a:prstGeom prst="rect">
            <a:avLst/>
          </a:prstGeom>
          <a:noFill/>
        </p:spPr>
      </p:pic>
      <p:pic>
        <p:nvPicPr>
          <p:cNvPr id="49" name="Picture 50" descr="вопро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5214950"/>
            <a:ext cx="285752" cy="4229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895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35846"/>
            <a:ext cx="821537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+mn-lt"/>
              </a:rPr>
              <a:t>          </a:t>
            </a:r>
            <a:r>
              <a:rPr lang="ru-RU" sz="2000" dirty="0" smtClean="0">
                <a:latin typeface="+mn-lt"/>
              </a:rPr>
              <a:t>Дидактическая игра по речевому развитию  «Ученый осьминог» предназначена для детей старшего дошкольного возраста (5-7 лет).  Применяется во всех  образовательных  областях: социально-коммуникативное развитие, познавательное развитие, речевое развитие, художественно-эстетическое развитие и физическое развитие.</a:t>
            </a:r>
          </a:p>
          <a:p>
            <a:pPr algn="just"/>
            <a:r>
              <a:rPr lang="ru-RU" sz="2000" dirty="0" smtClean="0"/>
              <a:t>         </a:t>
            </a:r>
            <a:r>
              <a:rPr lang="ru-RU" sz="2000" dirty="0" smtClean="0">
                <a:latin typeface="+mn-lt"/>
              </a:rPr>
              <a:t>Дети учатся соблюдать последовательность в передаче событий, вести диалог, устанавливать логические связи; расширяется словарный запас, фонематический слух, сосредоточенность, наблюдательность, усидчивость. Они учатся планировать, сочинять, рассказывать, правильно задавать вопросы, отыскивать интересные и необычные решения. Возможна вариативность в зависимости от образовательной области.</a:t>
            </a:r>
            <a:r>
              <a:rPr lang="ru-RU" sz="2000" dirty="0" smtClean="0"/>
              <a:t> </a:t>
            </a:r>
          </a:p>
          <a:p>
            <a:endParaRPr lang="ru-RU" dirty="0" smtClean="0">
              <a:latin typeface="+mn-lt"/>
            </a:endParaRPr>
          </a:p>
          <a:p>
            <a:endParaRPr lang="ru-RU" dirty="0" smtClean="0">
              <a:latin typeface="+mn-lt"/>
            </a:endParaRPr>
          </a:p>
          <a:p>
            <a:endParaRPr lang="ru-RU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7091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*учить выделять первый и последний звуки в словах;</a:t>
            </a:r>
          </a:p>
          <a:p>
            <a:pPr>
              <a:buNone/>
            </a:pPr>
            <a:r>
              <a:rPr lang="ru-RU" dirty="0" smtClean="0"/>
              <a:t>*</a:t>
            </a:r>
            <a:r>
              <a:rPr lang="ru-RU" dirty="0" smtClean="0"/>
              <a:t>формировать </a:t>
            </a:r>
            <a:r>
              <a:rPr lang="ru-RU" dirty="0" smtClean="0"/>
              <a:t>умение участвовать в совместной дидактической игре на основе общих правил;</a:t>
            </a:r>
          </a:p>
          <a:p>
            <a:pPr>
              <a:buNone/>
            </a:pPr>
            <a:r>
              <a:rPr lang="ru-RU" dirty="0" smtClean="0"/>
              <a:t>*</a:t>
            </a:r>
            <a:r>
              <a:rPr lang="ru-RU" dirty="0" smtClean="0"/>
              <a:t>формировать </a:t>
            </a:r>
            <a:r>
              <a:rPr lang="ru-RU" dirty="0" smtClean="0"/>
              <a:t>грамматическую правильность речи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активизировать в речи сложные предложения, умение видеть и передавать словами скрытые связи и отношения между предметами;</a:t>
            </a:r>
          </a:p>
          <a:p>
            <a:pPr>
              <a:buNone/>
            </a:pPr>
            <a:r>
              <a:rPr lang="ru-RU" dirty="0" smtClean="0"/>
              <a:t>* </a:t>
            </a:r>
            <a:r>
              <a:rPr lang="ru-RU" dirty="0" smtClean="0"/>
              <a:t>развивать логическое мышление и находчивость; умение наблюдать, сопоставлять, сравнивать, классифицировать предметы при анализе высказываний сверстников, быстро реагировать при составлении логических связок между предметами с опорой на знания об окружающем мире;</a:t>
            </a:r>
          </a:p>
          <a:p>
            <a:pPr>
              <a:buNone/>
            </a:pPr>
            <a:r>
              <a:rPr lang="ru-RU" dirty="0" smtClean="0"/>
              <a:t>* </a:t>
            </a:r>
            <a:r>
              <a:rPr lang="ru-RU" dirty="0" smtClean="0"/>
              <a:t>закреплять умения определять назначение и функции </a:t>
            </a:r>
            <a:r>
              <a:rPr lang="ru-RU" dirty="0" smtClean="0"/>
              <a:t>предметов; </a:t>
            </a:r>
            <a:r>
              <a:rPr lang="ru-RU" dirty="0" smtClean="0"/>
              <a:t>стимулировать интерес к окружающим предметам;</a:t>
            </a:r>
          </a:p>
          <a:p>
            <a:pPr>
              <a:buNone/>
            </a:pPr>
            <a:r>
              <a:rPr lang="ru-RU" dirty="0" smtClean="0"/>
              <a:t>* </a:t>
            </a:r>
            <a:r>
              <a:rPr lang="ru-RU" dirty="0" smtClean="0"/>
              <a:t>воспитывать умение уважительно относиться к высказываниям сверстников.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357298"/>
            <a:ext cx="8429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20" y="571480"/>
            <a:ext cx="8429684" cy="5143536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ВАРИАНТ 1</a:t>
            </a:r>
          </a:p>
          <a:p>
            <a:pPr algn="just"/>
            <a:r>
              <a:rPr lang="ru-RU" sz="2400" dirty="0" smtClean="0"/>
              <a:t>Цель игры: учить выделять первый и последний звуки  при произношении слов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Оборудование: предметные </a:t>
            </a:r>
            <a:r>
              <a:rPr lang="ru-RU" sz="2400" dirty="0" smtClean="0"/>
              <a:t>картинки, изображение осьминога.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Пояснение: картинки</a:t>
            </a:r>
            <a:r>
              <a:rPr lang="ru-RU" sz="2400" dirty="0" smtClean="0"/>
              <a:t>  подбираются  </a:t>
            </a:r>
            <a:r>
              <a:rPr lang="ru-RU" sz="2400" dirty="0" smtClean="0"/>
              <a:t>так, чтобы последний звук одного слова был первым звуком следующего. Например: сом — </a:t>
            </a:r>
            <a:r>
              <a:rPr lang="ru-RU" sz="2400" dirty="0" smtClean="0"/>
              <a:t>мышь </a:t>
            </a:r>
            <a:r>
              <a:rPr lang="ru-RU" sz="2400" dirty="0" smtClean="0"/>
              <a:t>— </a:t>
            </a:r>
            <a:r>
              <a:rPr lang="ru-RU" sz="2400" dirty="0" smtClean="0"/>
              <a:t>шапка</a:t>
            </a:r>
            <a:r>
              <a:rPr lang="ru-RU" sz="2400" dirty="0" smtClean="0"/>
              <a:t>  — </a:t>
            </a:r>
            <a:r>
              <a:rPr lang="ru-RU" sz="2400" dirty="0" smtClean="0"/>
              <a:t>аист — </a:t>
            </a:r>
            <a:r>
              <a:rPr lang="ru-RU" sz="2400" dirty="0" smtClean="0"/>
              <a:t>торт —телефон  </a:t>
            </a:r>
            <a:r>
              <a:rPr lang="ru-RU" sz="2400" dirty="0" smtClean="0"/>
              <a:t>— </a:t>
            </a:r>
            <a:r>
              <a:rPr lang="ru-RU" sz="2400" dirty="0" smtClean="0"/>
              <a:t>носорог</a:t>
            </a:r>
            <a:r>
              <a:rPr lang="ru-RU" sz="2400" dirty="0" smtClean="0"/>
              <a:t>. Картинки подбираются согласно  выбранной теме. Играть одновременно могут до 7 детей. </a:t>
            </a:r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Ход игры</a:t>
            </a:r>
            <a:r>
              <a:rPr lang="ru-RU" sz="2400" dirty="0" smtClean="0"/>
              <a:t>: «Осьминог задумал слово…» – Ведущий выбирает слово, и размещает его на облачке у головы осьминога и просит заполнить кружочки </a:t>
            </a:r>
            <a:r>
              <a:rPr lang="ru-RU" sz="2400" dirty="0" smtClean="0"/>
              <a:t>на щупальцах словами, где последний  звук одного слова будет первым звуком следующего. Выигрывает тот, кто быстрее заполнит кружочки на щупальцах.</a:t>
            </a:r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214818"/>
            <a:ext cx="1214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i="1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14290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 smtClean="0">
              <a:latin typeface="+mn-lt"/>
            </a:endParaRPr>
          </a:p>
          <a:p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03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2" descr="octopus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 rot="1108635">
            <a:off x="380109" y="420065"/>
            <a:ext cx="5428043" cy="5986701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3929058" y="214290"/>
            <a:ext cx="1285884" cy="928694"/>
          </a:xfrm>
          <a:prstGeom prst="wedgeEllipse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00166" y="250030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000100" y="321468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142976" y="3857628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42976" y="442913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86050" y="378619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28596" y="485776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57158" y="264318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57158" y="328612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285984" y="364331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32" y="407194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000232" y="4572008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643042" y="500063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142976" y="542926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571736" y="414338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714612" y="464344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500298" y="514351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000364" y="557214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71868" y="364331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786182" y="428625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500430" y="500063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071934" y="478632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214810" y="535782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000496" y="321468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786314" y="292893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00628" y="3500438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rot="20881101">
            <a:off x="4929190" y="428625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000628" y="500063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4357686" y="378619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429124" y="428625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143372" y="257174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643438" y="2428868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214942" y="235743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214942" y="178592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571604" y="300037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000628" y="114298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0" y="0"/>
            <a:ext cx="25717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Образец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pic>
        <p:nvPicPr>
          <p:cNvPr id="20484" name="Picture 4" descr="https://avatars.mds.yandex.net/i?id=62fdccf89b276869098d26400377309b8fe901c5-12422016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57166"/>
            <a:ext cx="928694" cy="580433"/>
          </a:xfrm>
          <a:prstGeom prst="rect">
            <a:avLst/>
          </a:prstGeom>
          <a:noFill/>
        </p:spPr>
      </p:pic>
      <p:pic>
        <p:nvPicPr>
          <p:cNvPr id="20486" name="Picture 6" descr="https://avatars.mds.yandex.net/i?id=62fdccf89b276869098d26400377309b8fe901c5-12422016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14290"/>
            <a:ext cx="1428760" cy="892975"/>
          </a:xfrm>
          <a:prstGeom prst="rect">
            <a:avLst/>
          </a:prstGeom>
          <a:noFill/>
        </p:spPr>
      </p:pic>
      <p:sp>
        <p:nvSpPr>
          <p:cNvPr id="56" name="Стрелка вправо 55"/>
          <p:cNvSpPr/>
          <p:nvPr/>
        </p:nvSpPr>
        <p:spPr>
          <a:xfrm>
            <a:off x="7429520" y="500042"/>
            <a:ext cx="500066" cy="28575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 rot="5400000">
            <a:off x="8108181" y="1321579"/>
            <a:ext cx="500066" cy="28575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 rot="5400000">
            <a:off x="6750859" y="2821777"/>
            <a:ext cx="500066" cy="28575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>
            <a:off x="7500958" y="3571876"/>
            <a:ext cx="500066" cy="28575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право 60"/>
          <p:cNvSpPr/>
          <p:nvPr/>
        </p:nvSpPr>
        <p:spPr>
          <a:xfrm rot="10800000">
            <a:off x="7429520" y="2071678"/>
            <a:ext cx="500066" cy="28575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8" name="Picture 8" descr="Картинки Мышка для детей 2 3 лет (38 шт.) - #149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24" y="142852"/>
            <a:ext cx="714380" cy="964564"/>
          </a:xfrm>
          <a:prstGeom prst="rect">
            <a:avLst/>
          </a:prstGeom>
          <a:noFill/>
        </p:spPr>
      </p:pic>
      <p:pic>
        <p:nvPicPr>
          <p:cNvPr id="20490" name="Picture 10" descr="https://avatars.mds.yandex.net/i?id=3baec8ee3ad5120805f3bb00b5325ba6565967aa-5284124-images-thumbs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62" y="1785926"/>
            <a:ext cx="714380" cy="852375"/>
          </a:xfrm>
          <a:prstGeom prst="rect">
            <a:avLst/>
          </a:prstGeom>
          <a:noFill/>
        </p:spPr>
      </p:pic>
      <p:pic>
        <p:nvPicPr>
          <p:cNvPr id="20492" name="Picture 12" descr="https://avatars.mds.yandex.net/i?id=24383507345d41c87cf3b6732f1bff8a2104995c-9068689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1714488"/>
            <a:ext cx="661695" cy="897214"/>
          </a:xfrm>
          <a:prstGeom prst="rect">
            <a:avLst/>
          </a:prstGeom>
          <a:noFill/>
        </p:spPr>
      </p:pic>
      <p:pic>
        <p:nvPicPr>
          <p:cNvPr id="20494" name="Picture 14" descr="Торт нарисованный (73 фото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3286124"/>
            <a:ext cx="714380" cy="849092"/>
          </a:xfrm>
          <a:prstGeom prst="rect">
            <a:avLst/>
          </a:prstGeom>
          <a:noFill/>
        </p:spPr>
      </p:pic>
      <p:pic>
        <p:nvPicPr>
          <p:cNvPr id="20496" name="Picture 16" descr="https://avatars.mds.yandex.net/i?id=1d4f21cd9bbc2e637f2e51de5061a56246efe07f-10349474-images-thumbs&amp;n=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72462" y="3286124"/>
            <a:ext cx="785818" cy="857256"/>
          </a:xfrm>
          <a:prstGeom prst="rect">
            <a:avLst/>
          </a:prstGeom>
          <a:noFill/>
        </p:spPr>
      </p:pic>
      <p:sp>
        <p:nvSpPr>
          <p:cNvPr id="64" name="Стрелка вправо 63"/>
          <p:cNvSpPr/>
          <p:nvPr/>
        </p:nvSpPr>
        <p:spPr>
          <a:xfrm rot="5400000">
            <a:off x="8251057" y="4464851"/>
            <a:ext cx="500066" cy="28575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0" name="Picture 20" descr="https://avatars.mds.yandex.net/i?id=d1e943173ee6fb85bfe45e0ba09226f2b3f50d6c-10734181-images-thumbs&amp;n=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29586" y="4929198"/>
            <a:ext cx="964979" cy="747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229600" cy="470916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ВАРИАНТ </a:t>
            </a:r>
            <a:r>
              <a:rPr lang="ru-RU" dirty="0" smtClean="0"/>
              <a:t>2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Цель игры: учить </a:t>
            </a:r>
            <a:r>
              <a:rPr lang="ru-RU" dirty="0" smtClean="0"/>
              <a:t>устанавливать логические связи между предметами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Оборудование</a:t>
            </a:r>
            <a:r>
              <a:rPr lang="ru-RU" dirty="0" smtClean="0"/>
              <a:t>: предметные картинки, изображение осьминога.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Пояснение: картинки  подбираются </a:t>
            </a:r>
            <a:r>
              <a:rPr lang="ru-RU" dirty="0" smtClean="0"/>
              <a:t>с учетом логических связей. </a:t>
            </a:r>
            <a:r>
              <a:rPr lang="ru-RU" dirty="0" smtClean="0"/>
              <a:t>Например: </a:t>
            </a:r>
            <a:r>
              <a:rPr lang="ru-RU" dirty="0" smtClean="0"/>
              <a:t>1.Яйцо – цыпленок – курица –перо –подушка - спящий ребенок 2. Яйцо – яичница – сковорода - плита –провода- электростанция. Выигрывает тот , кто быстрее заполнит щупальцу. Играть </a:t>
            </a:r>
            <a:r>
              <a:rPr lang="ru-RU" dirty="0" smtClean="0"/>
              <a:t>одновременно могут до 7 детей. 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Ход игры: «Осьминог задумал слово…» – Ведущий выбирает слово, и размещает его на облачке у головы осьминога и просит заполнить кружочки на щупальцах </a:t>
            </a:r>
            <a:r>
              <a:rPr lang="ru-RU" dirty="0" smtClean="0"/>
              <a:t>картинками связанными по смыслу с предыдущей. </a:t>
            </a:r>
            <a:r>
              <a:rPr lang="ru-RU" dirty="0" smtClean="0"/>
              <a:t>Выигрывает тот, кто быстрее заполнит кружочки на </a:t>
            </a:r>
            <a:r>
              <a:rPr lang="ru-RU" dirty="0" smtClean="0"/>
              <a:t>щупальцах соответствующими картинками. Вместо подбора готовых картинок, можно предложить их рисовать.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рямоугольник 58"/>
          <p:cNvSpPr/>
          <p:nvPr/>
        </p:nvSpPr>
        <p:spPr>
          <a:xfrm>
            <a:off x="5857884" y="5143512"/>
            <a:ext cx="714380" cy="5715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572264" y="0"/>
            <a:ext cx="1143008" cy="107157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2" descr="octopus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 rot="1108635">
            <a:off x="380107" y="348627"/>
            <a:ext cx="5428043" cy="5986701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3929058" y="214290"/>
            <a:ext cx="1285884" cy="928694"/>
          </a:xfrm>
          <a:prstGeom prst="wedgeEllipseCallou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vatars.mds.yandex.net/i?id=f406eceb0503758f9e8b648454ba93ce91489805-11415951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57166"/>
            <a:ext cx="792499" cy="609614"/>
          </a:xfrm>
          <a:prstGeom prst="rect">
            <a:avLst/>
          </a:prstGeom>
          <a:noFill/>
        </p:spPr>
      </p:pic>
      <p:pic>
        <p:nvPicPr>
          <p:cNvPr id="1028" name="Picture 4" descr="https://avatars.mds.yandex.net/i?id=f406eceb0503758f9e8b648454ba93ce91489805-11415951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42852"/>
            <a:ext cx="654849" cy="714380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1500166" y="250030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071538" y="292893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000100" y="335756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142976" y="3857628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42976" y="442913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86050" y="378619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28596" y="485776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57158" y="264318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57158" y="328612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285984" y="364331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000232" y="407194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000232" y="4572008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643042" y="500063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142976" y="542926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571736" y="414338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714612" y="464344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500298" y="514351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000364" y="557214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71868" y="364331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786182" y="400050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714744" y="442913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500430" y="500063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071934" y="478632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214810" y="535782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000496" y="321468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357686" y="292893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929190" y="300037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000628" y="335756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857752" y="378619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rot="20881101">
            <a:off x="4929190" y="428625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000628" y="500063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4357686" y="378619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429124" y="428625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143372" y="257174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643438" y="2428868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214942" y="2357430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214942" y="1785926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571604" y="3000372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000628" y="1142984"/>
            <a:ext cx="357190" cy="28575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s://avatars.mds.yandex.net/i?id=ce5ce3905f45d10dded345f1d1308badf47a30f4-5211479-images-thumbs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071546"/>
            <a:ext cx="714380" cy="714381"/>
          </a:xfrm>
          <a:prstGeom prst="rect">
            <a:avLst/>
          </a:prstGeom>
          <a:noFill/>
        </p:spPr>
      </p:pic>
      <p:pic>
        <p:nvPicPr>
          <p:cNvPr id="1032" name="Picture 8" descr="https://avatars.mds.yandex.net/i?id=6caef35b7ea48fac22a40c40e546b228e48aa0b3-12155438-images-thumbs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2000240"/>
            <a:ext cx="645998" cy="674863"/>
          </a:xfrm>
          <a:prstGeom prst="rect">
            <a:avLst/>
          </a:prstGeom>
          <a:noFill/>
        </p:spPr>
      </p:pic>
      <p:pic>
        <p:nvPicPr>
          <p:cNvPr id="1034" name="Picture 10" descr="https://avatars.mds.yandex.net/i?id=874d77ad3ae6b14c3558639ab16be5b731915513-10491961-images-thumbs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2759" y="2928934"/>
            <a:ext cx="770509" cy="571504"/>
          </a:xfrm>
          <a:prstGeom prst="rect">
            <a:avLst/>
          </a:prstGeom>
          <a:noFill/>
        </p:spPr>
      </p:pic>
      <p:pic>
        <p:nvPicPr>
          <p:cNvPr id="1036" name="Picture 12" descr="https://www.lavkadekora.ru/userfiles/images/vbig1264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223451">
            <a:off x="5948344" y="3580557"/>
            <a:ext cx="574992" cy="727356"/>
          </a:xfrm>
          <a:prstGeom prst="rect">
            <a:avLst/>
          </a:prstGeom>
          <a:noFill/>
        </p:spPr>
      </p:pic>
      <p:pic>
        <p:nvPicPr>
          <p:cNvPr id="1038" name="Picture 14" descr="https://gas-kvas.com/uploads/posts/2023-02/1676657265_gas-kvas-com-p-detskaya-krovatka-kartinka-risunok-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3" y="4429132"/>
            <a:ext cx="750099" cy="500066"/>
          </a:xfrm>
          <a:prstGeom prst="rect">
            <a:avLst/>
          </a:prstGeom>
          <a:noFill/>
        </p:spPr>
      </p:pic>
      <p:pic>
        <p:nvPicPr>
          <p:cNvPr id="1040" name="Picture 16" descr="https://gas-kvas.com/uploads/posts/2023-02/1676387529_gas-kvas-com-p-risunok-deti-spyat-v-detskom-sadu-14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46" y="5143512"/>
            <a:ext cx="785818" cy="619977"/>
          </a:xfrm>
          <a:prstGeom prst="rect">
            <a:avLst/>
          </a:prstGeom>
          <a:noFill/>
        </p:spPr>
      </p:pic>
      <p:pic>
        <p:nvPicPr>
          <p:cNvPr id="1042" name="Picture 18" descr="https://avatars.mds.yandex.net/i?id=e4b2632d66d1c0d419042ef6206f3ec993746e76-10287336-images-thumbs&amp;n=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58016" y="1571612"/>
            <a:ext cx="671964" cy="714380"/>
          </a:xfrm>
          <a:prstGeom prst="rect">
            <a:avLst/>
          </a:prstGeom>
          <a:noFill/>
        </p:spPr>
      </p:pic>
      <p:pic>
        <p:nvPicPr>
          <p:cNvPr id="1044" name="Picture 20" descr="https://avatars.mds.yandex.net/i?id=11b0e540d0b7f11ec03f514d13065d5770f62a99-12422016-images-thumbs&amp;n=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929454" y="2571744"/>
            <a:ext cx="739058" cy="571504"/>
          </a:xfrm>
          <a:prstGeom prst="rect">
            <a:avLst/>
          </a:prstGeom>
          <a:noFill/>
        </p:spPr>
      </p:pic>
      <p:pic>
        <p:nvPicPr>
          <p:cNvPr id="1046" name="Picture 22" descr="https://avatars.mds.yandex.net/i?id=c882098b5c69f5f371393677ead4207ee3d9b226-10197150-images-thumbs&amp;n=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00892" y="3429000"/>
            <a:ext cx="571531" cy="642942"/>
          </a:xfrm>
          <a:prstGeom prst="rect">
            <a:avLst/>
          </a:prstGeom>
          <a:noFill/>
        </p:spPr>
      </p:pic>
      <p:pic>
        <p:nvPicPr>
          <p:cNvPr id="1048" name="Picture 24" descr="https://avatars.mds.yandex.net/i?id=c213067e477e8c28a12d6eeaa08551da13a01b0c-10811839-images-thumbs&amp;n=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29454" y="4286256"/>
            <a:ext cx="714380" cy="474765"/>
          </a:xfrm>
          <a:prstGeom prst="rect">
            <a:avLst/>
          </a:prstGeom>
          <a:noFill/>
        </p:spPr>
      </p:pic>
      <p:pic>
        <p:nvPicPr>
          <p:cNvPr id="1052" name="Picture 28" descr="https://avatars.mds.yandex.net/i?id=230bfab8e1ba31e5a886c9898de4913f4137114c-10555985-images-thumbs&amp;n=1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929454" y="5072074"/>
            <a:ext cx="785818" cy="531816"/>
          </a:xfrm>
          <a:prstGeom prst="rect">
            <a:avLst/>
          </a:prstGeom>
          <a:noFill/>
        </p:spPr>
      </p:pic>
      <p:pic>
        <p:nvPicPr>
          <p:cNvPr id="1054" name="Picture 30" descr="https://avatars.mds.yandex.net/i?id=e901b08a6972df4b25e098d00eb9bd8066bf6b46-11008180-images-thumbs&amp;n=1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929454" y="5857892"/>
            <a:ext cx="730865" cy="475063"/>
          </a:xfrm>
          <a:prstGeom prst="rect">
            <a:avLst/>
          </a:prstGeom>
          <a:noFill/>
        </p:spPr>
      </p:pic>
      <p:pic>
        <p:nvPicPr>
          <p:cNvPr id="1056" name="Picture 32" descr="https://avatars.mds.yandex.net/i?id=e1a794f5aba4a5e2b2762764b1972663f13c894f-9152303-images-thumbs&amp;n=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29586" y="2000240"/>
            <a:ext cx="740275" cy="586357"/>
          </a:xfrm>
          <a:prstGeom prst="rect">
            <a:avLst/>
          </a:prstGeom>
          <a:noFill/>
        </p:spPr>
      </p:pic>
      <p:pic>
        <p:nvPicPr>
          <p:cNvPr id="1058" name="Picture 34" descr="https://avatars.mds.yandex.net/i?id=69825807baed819acccabcda67ee520c3b883ef7-10106325-images-thumbs&amp;n=13"/>
          <p:cNvPicPr>
            <a:picLocks noChangeAspect="1" noChangeArrowheads="1"/>
          </p:cNvPicPr>
          <p:nvPr/>
        </p:nvPicPr>
        <p:blipFill>
          <a:blip r:embed="rId18" cstate="print"/>
          <a:srcRect l="62222"/>
          <a:stretch>
            <a:fillRect/>
          </a:stretch>
        </p:blipFill>
        <p:spPr bwMode="auto">
          <a:xfrm>
            <a:off x="8143900" y="4429132"/>
            <a:ext cx="571504" cy="642942"/>
          </a:xfrm>
          <a:prstGeom prst="rect">
            <a:avLst/>
          </a:prstGeom>
          <a:noFill/>
        </p:spPr>
      </p:pic>
      <p:pic>
        <p:nvPicPr>
          <p:cNvPr id="71" name="Picture 34" descr="https://avatars.mds.yandex.net/i?id=69825807baed819acccabcda67ee520c3b883ef7-10106325-images-thumbs&amp;n=13"/>
          <p:cNvPicPr>
            <a:picLocks noChangeAspect="1" noChangeArrowheads="1"/>
          </p:cNvPicPr>
          <p:nvPr/>
        </p:nvPicPr>
        <p:blipFill>
          <a:blip r:embed="rId19" cstate="print"/>
          <a:srcRect t="14258" r="39549"/>
          <a:stretch>
            <a:fillRect/>
          </a:stretch>
        </p:blipFill>
        <p:spPr bwMode="auto">
          <a:xfrm>
            <a:off x="7838103" y="1142985"/>
            <a:ext cx="805862" cy="642942"/>
          </a:xfrm>
          <a:prstGeom prst="rect">
            <a:avLst/>
          </a:prstGeom>
          <a:noFill/>
        </p:spPr>
      </p:pic>
      <p:pic>
        <p:nvPicPr>
          <p:cNvPr id="1060" name="Picture 36" descr="https://avatars.mds.yandex.net/i?id=70c6bb5b2ed18ea1f46022b0bca57c35cedce71b-10637415-images-thumbs&amp;n=13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929586" y="2928934"/>
            <a:ext cx="642942" cy="642942"/>
          </a:xfrm>
          <a:prstGeom prst="rect">
            <a:avLst/>
          </a:prstGeom>
          <a:noFill/>
        </p:spPr>
      </p:pic>
      <p:pic>
        <p:nvPicPr>
          <p:cNvPr id="1062" name="Picture 38" descr="https://avatars.mds.yandex.net/i?id=c616f0bb98a6a49682347a61817bb5eff3bddbce-9863327-images-thumbs&amp;n=1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033394" y="5214950"/>
            <a:ext cx="726659" cy="428628"/>
          </a:xfrm>
          <a:prstGeom prst="rect">
            <a:avLst/>
          </a:prstGeom>
          <a:noFill/>
        </p:spPr>
      </p:pic>
      <p:pic>
        <p:nvPicPr>
          <p:cNvPr id="1064" name="Picture 40" descr="https://avatars.mds.yandex.net/i?id=5e144ccda221dd721b003cb13acfa3380ab5cf45-7664089-images-thumbs&amp;n=1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929586" y="3714752"/>
            <a:ext cx="785818" cy="598719"/>
          </a:xfrm>
          <a:prstGeom prst="rect">
            <a:avLst/>
          </a:prstGeom>
          <a:noFill/>
        </p:spPr>
      </p:pic>
      <p:sp>
        <p:nvSpPr>
          <p:cNvPr id="75" name="Прямоугольник 74"/>
          <p:cNvSpPr/>
          <p:nvPr/>
        </p:nvSpPr>
        <p:spPr>
          <a:xfrm>
            <a:off x="0" y="0"/>
            <a:ext cx="23574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Образец</a:t>
            </a:r>
            <a:endParaRPr lang="ru-RU" sz="4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072198" y="714356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7072330" y="12144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8143900" y="7143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9" name="TextBox 78"/>
          <p:cNvSpPr txBox="1"/>
          <p:nvPr/>
        </p:nvSpPr>
        <p:spPr>
          <a:xfrm>
            <a:off x="1000100" y="648866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4…</a:t>
            </a:r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1571604" y="648866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5…</a:t>
            </a:r>
            <a:endParaRPr lang="ru-RU" dirty="0"/>
          </a:p>
        </p:txBody>
      </p:sp>
      <p:sp>
        <p:nvSpPr>
          <p:cNvPr id="81" name="TextBox 80"/>
          <p:cNvSpPr txBox="1"/>
          <p:nvPr/>
        </p:nvSpPr>
        <p:spPr>
          <a:xfrm>
            <a:off x="2285984" y="6488668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6...    7…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4542</TotalTime>
  <Words>428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Черноиванова Наталья</dc:creator>
  <cp:lastModifiedBy>Людмила</cp:lastModifiedBy>
  <cp:revision>462</cp:revision>
  <dcterms:created xsi:type="dcterms:W3CDTF">2013-09-03T10:23:08Z</dcterms:created>
  <dcterms:modified xsi:type="dcterms:W3CDTF">2024-02-02T10:44:12Z</dcterms:modified>
</cp:coreProperties>
</file>