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1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0000"/>
    <a:srgbClr val="FFFF99"/>
    <a:srgbClr val="663300"/>
    <a:srgbClr val="FFCC66"/>
    <a:srgbClr val="CC9900"/>
    <a:srgbClr val="808000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0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D39B8B-7D6F-4099-9D14-EC8F55C81E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68C5D-8298-488F-93E9-406F788AA5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33747-7F1A-4F2D-BD6F-86D979D56A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4ADC4-37B6-4E7B-B14B-6D6B5212E8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C848F-88B8-458D-AF4D-D749779C9A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DD38F-88B2-4E3F-A047-FA70F5BEF7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0058E-2BC5-4BEA-861F-4652B011DA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AB3C0-5415-4495-9F32-906BD7F3FD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AC4B2-8580-4CB5-A73A-27CC637C75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BE327-9521-49A1-9AD7-2916F9368C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6B2FD-2A9A-4F1D-985B-6E79C8523C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88C52-C51C-4646-BA6C-DF03C08D13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BBDC3-1C52-498D-9B45-A7D83744EE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96678-C11A-41E5-A77B-DC65713B87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B12693F-DB92-45E4-9F97-6043CE6646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18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8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 l="4678" t="1852" r="2141" b="-676"/>
          <a:stretch>
            <a:fillRect/>
          </a:stretch>
        </p:blipFill>
        <p:spPr bwMode="auto">
          <a:xfrm>
            <a:off x="0" y="0"/>
            <a:ext cx="4427538" cy="331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33375"/>
            <a:ext cx="8675688" cy="6119813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 eaLnBrk="1" hangingPunct="1">
              <a:defRPr/>
            </a:pPr>
            <a:r>
              <a:rPr lang="ru-RU" altLang="ru-RU" sz="4800" smtClean="0"/>
              <a:t> </a:t>
            </a:r>
            <a:r>
              <a:rPr lang="ru-RU" altLang="ru-RU" sz="4800" smtClean="0">
                <a:solidFill>
                  <a:srgbClr val="CC0000"/>
                </a:solidFill>
              </a:rPr>
              <a:t>ОСНОВНЫЕ МЕРОПРИЯТИЯ</a:t>
            </a:r>
            <a:r>
              <a:rPr lang="ru-RU" altLang="ru-RU" sz="4800" smtClean="0">
                <a:solidFill>
                  <a:schemeClr val="folHlink"/>
                </a:solidFill>
              </a:rPr>
              <a:t> </a:t>
            </a:r>
            <a:br>
              <a:rPr lang="ru-RU" altLang="ru-RU" sz="4800" smtClean="0">
                <a:solidFill>
                  <a:schemeClr val="folHlink"/>
                </a:solidFill>
              </a:rPr>
            </a:br>
            <a:r>
              <a:rPr lang="ru-RU" altLang="ru-RU" sz="4800" smtClean="0">
                <a:solidFill>
                  <a:schemeClr val="folHlink"/>
                </a:solidFill>
              </a:rPr>
              <a:t/>
            </a:r>
            <a:br>
              <a:rPr lang="ru-RU" altLang="ru-RU" sz="4800" smtClean="0">
                <a:solidFill>
                  <a:schemeClr val="folHlink"/>
                </a:solidFill>
              </a:rPr>
            </a:br>
            <a:r>
              <a:rPr lang="ru-RU" altLang="ru-RU" sz="4800" smtClean="0">
                <a:solidFill>
                  <a:schemeClr val="folHlink"/>
                </a:solidFill>
              </a:rPr>
              <a:t>ПО</a:t>
            </a:r>
            <a:br>
              <a:rPr lang="ru-RU" altLang="ru-RU" sz="4800" smtClean="0">
                <a:solidFill>
                  <a:schemeClr val="folHlink"/>
                </a:solidFill>
              </a:rPr>
            </a:br>
            <a:r>
              <a:rPr lang="ru-RU" altLang="ru-RU" sz="4800" smtClean="0">
                <a:solidFill>
                  <a:schemeClr val="folHlink"/>
                </a:solidFill>
              </a:rPr>
              <a:t> ЗАЩИТЕ НАСЕЛЕНИЯ</a:t>
            </a:r>
            <a:br>
              <a:rPr lang="ru-RU" altLang="ru-RU" sz="4800" smtClean="0">
                <a:solidFill>
                  <a:schemeClr val="folHlink"/>
                </a:solidFill>
              </a:rPr>
            </a:br>
            <a:r>
              <a:rPr lang="ru-RU" altLang="ru-RU" sz="4800" smtClean="0">
                <a:solidFill>
                  <a:schemeClr val="folHlink"/>
                </a:solidFill>
              </a:rPr>
              <a:t> В МИРНОЕ </a:t>
            </a:r>
            <a:br>
              <a:rPr lang="ru-RU" altLang="ru-RU" sz="4800" smtClean="0">
                <a:solidFill>
                  <a:schemeClr val="folHlink"/>
                </a:solidFill>
              </a:rPr>
            </a:br>
            <a:r>
              <a:rPr lang="ru-RU" altLang="ru-RU" sz="4800" smtClean="0">
                <a:solidFill>
                  <a:schemeClr val="folHlink"/>
                </a:solidFill>
              </a:rPr>
              <a:t>И </a:t>
            </a:r>
            <a:br>
              <a:rPr lang="ru-RU" altLang="ru-RU" sz="4800" smtClean="0">
                <a:solidFill>
                  <a:schemeClr val="folHlink"/>
                </a:solidFill>
              </a:rPr>
            </a:br>
            <a:r>
              <a:rPr lang="ru-RU" altLang="ru-RU" sz="4800" smtClean="0">
                <a:solidFill>
                  <a:schemeClr val="folHlink"/>
                </a:solidFill>
              </a:rPr>
              <a:t>ВОЕННОЕ ВРЕМЯ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"/>
            <a:ext cx="8964488" cy="6093295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ru-RU" altLang="ru-RU" sz="8800" dirty="0" smtClean="0"/>
          </a:p>
          <a:p>
            <a:pPr eaLnBrk="1" hangingPunct="1">
              <a:defRPr/>
            </a:pPr>
            <a:endParaRPr lang="ru-RU" altLang="ru-RU" sz="9600" dirty="0" smtClean="0"/>
          </a:p>
        </p:txBody>
      </p:sp>
      <p:pic>
        <p:nvPicPr>
          <p:cNvPr id="2055" name="Picture 7" descr="j034668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8863"/>
            <a:ext cx="2339975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Прямоугольник 8"/>
          <p:cNvSpPr>
            <a:spLocks noChangeArrowheads="1"/>
          </p:cNvSpPr>
          <p:nvPr/>
        </p:nvSpPr>
        <p:spPr bwMode="auto">
          <a:xfrm>
            <a:off x="1031875" y="6165304"/>
            <a:ext cx="85086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FFC000"/>
                </a:solidFill>
              </a:rPr>
              <a:t>       В.П</a:t>
            </a:r>
            <a:r>
              <a:rPr lang="ru-RU" altLang="ru-RU" b="1" dirty="0" smtClean="0">
                <a:solidFill>
                  <a:srgbClr val="FFC000"/>
                </a:solidFill>
              </a:rPr>
              <a:t>. </a:t>
            </a:r>
            <a:r>
              <a:rPr lang="ru-RU" altLang="ru-RU" b="1" dirty="0" err="1" smtClean="0">
                <a:solidFill>
                  <a:srgbClr val="FFC000"/>
                </a:solidFill>
              </a:rPr>
              <a:t>Россиков</a:t>
            </a:r>
            <a:r>
              <a:rPr lang="ru-RU" altLang="ru-RU" b="1" dirty="0" smtClean="0">
                <a:solidFill>
                  <a:srgbClr val="FFC000"/>
                </a:solidFill>
              </a:rPr>
              <a:t>, </a:t>
            </a:r>
            <a:r>
              <a:rPr lang="ru-RU" altLang="ru-RU" b="1" dirty="0" smtClean="0">
                <a:solidFill>
                  <a:srgbClr val="FFC000"/>
                </a:solidFill>
              </a:rPr>
              <a:t>преподаватель Ярославского политехнического                  </a:t>
            </a:r>
          </a:p>
          <a:p>
            <a:r>
              <a:rPr lang="ru-RU" altLang="ru-RU" b="1" dirty="0" smtClean="0">
                <a:solidFill>
                  <a:srgbClr val="FFC000"/>
                </a:solidFill>
              </a:rPr>
              <a:t> </a:t>
            </a:r>
            <a:r>
              <a:rPr lang="ru-RU" altLang="ru-RU" b="1" dirty="0" smtClean="0">
                <a:solidFill>
                  <a:srgbClr val="FFC000"/>
                </a:solidFill>
              </a:rPr>
              <a:t>                               </a:t>
            </a:r>
            <a:r>
              <a:rPr lang="ru-RU" altLang="ru-RU" b="1" dirty="0" smtClean="0">
                <a:solidFill>
                  <a:srgbClr val="FFC000"/>
                </a:solidFill>
              </a:rPr>
              <a:t>колледжа №24 </a:t>
            </a:r>
            <a:r>
              <a:rPr lang="ru-RU" altLang="ru-RU" b="1" dirty="0" smtClean="0">
                <a:solidFill>
                  <a:srgbClr val="FFC000"/>
                </a:solidFill>
              </a:rPr>
              <a:t>, </a:t>
            </a:r>
            <a:r>
              <a:rPr lang="ru-RU" altLang="ru-RU" b="1" dirty="0">
                <a:solidFill>
                  <a:srgbClr val="FFC000"/>
                </a:solidFill>
              </a:rPr>
              <a:t>г. </a:t>
            </a:r>
            <a:r>
              <a:rPr lang="ru-RU" altLang="ru-RU" b="1" dirty="0" smtClean="0">
                <a:solidFill>
                  <a:srgbClr val="FFC000"/>
                </a:solidFill>
              </a:rPr>
              <a:t>Ярославль.</a:t>
            </a:r>
            <a:endParaRPr lang="ru-RU" alt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4000" smtClean="0">
                <a:solidFill>
                  <a:schemeClr val="folHlink"/>
                </a:solidFill>
              </a:rPr>
              <a:t>Средства индивидуальной защиты населения</a:t>
            </a: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250825" y="1844675"/>
            <a:ext cx="2881313" cy="259238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Защиты</a:t>
            </a:r>
          </a:p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 органов</a:t>
            </a:r>
          </a:p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 дыхания</a:t>
            </a:r>
          </a:p>
        </p:txBody>
      </p:sp>
      <p:sp>
        <p:nvSpPr>
          <p:cNvPr id="21509" name="Oval 5"/>
          <p:cNvSpPr>
            <a:spLocks noChangeArrowheads="1"/>
          </p:cNvSpPr>
          <p:nvPr/>
        </p:nvSpPr>
        <p:spPr bwMode="auto">
          <a:xfrm>
            <a:off x="3203848" y="3284984"/>
            <a:ext cx="2808164" cy="2520280"/>
          </a:xfrm>
          <a:prstGeom prst="ellipse">
            <a:avLst/>
          </a:prstGeom>
          <a:solidFill>
            <a:srgbClr val="99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000000"/>
                </a:solidFill>
              </a:rPr>
              <a:t>Средства </a:t>
            </a:r>
          </a:p>
          <a:p>
            <a:pPr algn="ctr"/>
            <a:r>
              <a:rPr lang="ru-RU" altLang="ru-RU" sz="2800" b="1" dirty="0" smtClean="0">
                <a:solidFill>
                  <a:srgbClr val="000000"/>
                </a:solidFill>
              </a:rPr>
              <a:t>защиты кожи</a:t>
            </a:r>
          </a:p>
          <a:p>
            <a:pPr algn="ctr"/>
            <a:endParaRPr lang="ru-RU" altLang="ru-RU" sz="2800" b="1" dirty="0">
              <a:solidFill>
                <a:srgbClr val="000000"/>
              </a:solidFill>
            </a:endParaRPr>
          </a:p>
        </p:txBody>
      </p:sp>
      <p:sp>
        <p:nvSpPr>
          <p:cNvPr id="21510" name="Oval 6"/>
          <p:cNvSpPr>
            <a:spLocks noChangeArrowheads="1"/>
          </p:cNvSpPr>
          <p:nvPr/>
        </p:nvSpPr>
        <p:spPr bwMode="auto">
          <a:xfrm>
            <a:off x="6011863" y="1989138"/>
            <a:ext cx="2736850" cy="2519362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>
                <a:solidFill>
                  <a:srgbClr val="000000"/>
                </a:solidFill>
              </a:rPr>
              <a:t>Медицинские</a:t>
            </a:r>
          </a:p>
          <a:p>
            <a:pPr algn="ctr"/>
            <a:r>
              <a:rPr lang="ru-RU" altLang="ru-RU" sz="2800">
                <a:solidFill>
                  <a:srgbClr val="000000"/>
                </a:solidFill>
              </a:rPr>
              <a:t> средства</a:t>
            </a:r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>
            <a:off x="395288" y="3860800"/>
            <a:ext cx="2520950" cy="2663825"/>
          </a:xfrm>
          <a:prstGeom prst="triangle">
            <a:avLst>
              <a:gd name="adj" fmla="val 50000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/>
              <a:t>Противогазы</a:t>
            </a:r>
          </a:p>
          <a:p>
            <a:pPr algn="ctr"/>
            <a:r>
              <a:rPr lang="ru-RU" altLang="ru-RU" sz="2400" b="1"/>
              <a:t> маски</a:t>
            </a:r>
          </a:p>
          <a:p>
            <a:pPr algn="ctr"/>
            <a:r>
              <a:rPr lang="ru-RU" altLang="ru-RU" sz="2400" b="1"/>
              <a:t> ВМП</a:t>
            </a: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>
            <a:off x="2627784" y="5129808"/>
            <a:ext cx="4248471" cy="1728192"/>
          </a:xfrm>
          <a:prstGeom prst="hexagon">
            <a:avLst>
              <a:gd name="adj" fmla="val 74254"/>
              <a:gd name="vf" fmla="val 115470"/>
            </a:avLst>
          </a:prstGeom>
          <a:solidFill>
            <a:srgbClr val="66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dirty="0" smtClean="0"/>
              <a:t>ОЗК</a:t>
            </a:r>
          </a:p>
          <a:p>
            <a:pPr algn="ctr"/>
            <a:r>
              <a:rPr lang="ru-RU" altLang="ru-RU" sz="2400" b="1" dirty="0" smtClean="0"/>
              <a:t>Л -1</a:t>
            </a:r>
          </a:p>
          <a:p>
            <a:pPr algn="ctr"/>
            <a:r>
              <a:rPr lang="ru-RU" altLang="ru-RU" sz="2400" b="1" dirty="0" smtClean="0"/>
              <a:t>Л-2 «Стрелец»</a:t>
            </a:r>
            <a:endParaRPr lang="ru-RU" altLang="ru-RU" sz="2400" b="1" dirty="0" smtClean="0"/>
          </a:p>
          <a:p>
            <a:pPr algn="ctr"/>
            <a:r>
              <a:rPr lang="ru-RU" altLang="ru-RU" sz="2400" b="1" dirty="0" smtClean="0"/>
              <a:t>Защитная </a:t>
            </a:r>
            <a:r>
              <a:rPr lang="ru-RU" altLang="ru-RU" sz="2400" b="1" dirty="0"/>
              <a:t>одежда</a:t>
            </a: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>
            <a:off x="2987824" y="1628775"/>
            <a:ext cx="4104456" cy="1223963"/>
          </a:xfrm>
          <a:prstGeom prst="plus">
            <a:avLst>
              <a:gd name="adj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/>
              <a:t>Индивидуальная аптечка</a:t>
            </a:r>
          </a:p>
          <a:p>
            <a:pPr algn="ctr"/>
            <a:r>
              <a:rPr lang="ru-RU" altLang="ru-RU" dirty="0"/>
              <a:t>Индивидуальные </a:t>
            </a:r>
          </a:p>
          <a:p>
            <a:pPr algn="ctr"/>
            <a:r>
              <a:rPr lang="ru-RU" altLang="ru-RU" dirty="0"/>
              <a:t>противохимические пакеты</a:t>
            </a:r>
          </a:p>
        </p:txBody>
      </p:sp>
      <p:sp>
        <p:nvSpPr>
          <p:cNvPr id="13" name="Блок-схема: извлечение 12"/>
          <p:cNvSpPr/>
          <p:nvPr/>
        </p:nvSpPr>
        <p:spPr>
          <a:xfrm>
            <a:off x="6084168" y="3689648"/>
            <a:ext cx="3384376" cy="3168352"/>
          </a:xfrm>
          <a:prstGeom prst="flowChartExtra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АИ-2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ИПП-11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Индивидуальный</a:t>
            </a:r>
          </a:p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перевязочный пакет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 animBg="1"/>
      <p:bldP spid="21510" grpId="0" animBg="1"/>
      <p:bldP spid="21512" grpId="0" animBg="1"/>
      <p:bldP spid="21513" grpId="0" animBg="1"/>
      <p:bldP spid="215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3600" smtClean="0">
                <a:solidFill>
                  <a:schemeClr val="folHlink"/>
                </a:solidFill>
              </a:rPr>
              <a:t>Классификация средств индивидуальной защиты органов дыхания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50825" y="2133600"/>
            <a:ext cx="4897438" cy="8636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b="1">
                <a:solidFill>
                  <a:srgbClr val="000000"/>
                </a:solidFill>
              </a:rPr>
              <a:t>Фильтрующие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580063" y="2133600"/>
            <a:ext cx="3024187" cy="7921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200" b="1">
                <a:solidFill>
                  <a:srgbClr val="000000"/>
                </a:solidFill>
              </a:rPr>
              <a:t>Изолирующие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468313" y="3213100"/>
            <a:ext cx="4679950" cy="576263"/>
          </a:xfrm>
          <a:prstGeom prst="roundRect">
            <a:avLst>
              <a:gd name="adj" fmla="val 16667"/>
            </a:avLst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/>
              <a:t>Гражданские противогазы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468313" y="3860800"/>
            <a:ext cx="4679950" cy="5762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/>
              <a:t>Детские противогазы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468313" y="4581525"/>
            <a:ext cx="4679950" cy="576263"/>
          </a:xfrm>
          <a:prstGeom prst="roundRect">
            <a:avLst>
              <a:gd name="adj" fmla="val 16667"/>
            </a:avLst>
          </a:prstGeom>
          <a:solidFill>
            <a:srgbClr val="66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/>
              <a:t>Общевойсковые противогазы</a:t>
            </a:r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539750" y="5300663"/>
            <a:ext cx="4679950" cy="576262"/>
          </a:xfrm>
          <a:prstGeom prst="roundRect">
            <a:avLst>
              <a:gd name="adj" fmla="val 16667"/>
            </a:avLst>
          </a:prstGeom>
          <a:solidFill>
            <a:srgbClr val="008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/>
              <a:t>Промышленные противогазы</a:t>
            </a: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468313" y="6021388"/>
            <a:ext cx="4679950" cy="503237"/>
          </a:xfrm>
          <a:prstGeom prst="roundRect">
            <a:avLst>
              <a:gd name="adj" fmla="val 16667"/>
            </a:avLst>
          </a:prstGeom>
          <a:solidFill>
            <a:srgbClr val="99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/>
              <a:t>Простейшие средства защиты</a:t>
            </a:r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2771775" y="2852738"/>
            <a:ext cx="0" cy="36036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4" name="Picture 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24525" y="3284538"/>
            <a:ext cx="2663825" cy="31670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5" grpId="0" animBg="1"/>
      <p:bldP spid="15366" grpId="0" animBg="1"/>
      <p:bldP spid="15368" grpId="0" animBg="1"/>
      <p:bldP spid="15370" grpId="0" animBg="1"/>
      <p:bldP spid="15371" grpId="0" animBg="1"/>
      <p:bldP spid="15372" grpId="0" animBg="1"/>
      <p:bldP spid="1537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4000" smtClean="0"/>
              <a:t> </a:t>
            </a:r>
            <a:r>
              <a:rPr lang="ru-RU" altLang="ru-RU" sz="4000" smtClean="0">
                <a:solidFill>
                  <a:schemeClr val="folHlink"/>
                </a:solidFill>
              </a:rPr>
              <a:t>Организация и ведение аварийно- спасательных и неотложных работ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50825" y="1989138"/>
            <a:ext cx="8642350" cy="4608512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b="1">
                <a:solidFill>
                  <a:srgbClr val="990000"/>
                </a:solidFill>
              </a:rPr>
              <a:t>Действия по защите</a:t>
            </a:r>
            <a:r>
              <a:rPr lang="ru-RU" altLang="ru-RU" sz="3600">
                <a:solidFill>
                  <a:srgbClr val="990000"/>
                </a:solidFill>
              </a:rPr>
              <a:t> </a:t>
            </a:r>
          </a:p>
          <a:p>
            <a:pPr algn="ctr"/>
            <a:r>
              <a:rPr lang="ru-RU" altLang="ru-RU" sz="3600">
                <a:solidFill>
                  <a:srgbClr val="000000"/>
                </a:solidFill>
              </a:rPr>
              <a:t>*людей,</a:t>
            </a:r>
          </a:p>
          <a:p>
            <a:pPr algn="ctr"/>
            <a:r>
              <a:rPr lang="ru-RU" altLang="ru-RU" sz="3600">
                <a:solidFill>
                  <a:srgbClr val="000000"/>
                </a:solidFill>
              </a:rPr>
              <a:t> *материальных и культурных ценностей</a:t>
            </a:r>
            <a:r>
              <a:rPr lang="ru-RU" altLang="ru-RU" sz="3600"/>
              <a:t>, </a:t>
            </a:r>
          </a:p>
          <a:p>
            <a:pPr algn="ctr"/>
            <a:r>
              <a:rPr lang="ru-RU" altLang="ru-RU" sz="3600">
                <a:solidFill>
                  <a:srgbClr val="000000"/>
                </a:solidFill>
              </a:rPr>
              <a:t>*</a:t>
            </a:r>
            <a:r>
              <a:rPr lang="ru-RU" altLang="ru-RU" sz="3600">
                <a:solidFill>
                  <a:srgbClr val="990000"/>
                </a:solidFill>
              </a:rPr>
              <a:t>защите</a:t>
            </a:r>
            <a:r>
              <a:rPr lang="ru-RU" altLang="ru-RU" sz="3600"/>
              <a:t> </a:t>
            </a:r>
            <a:r>
              <a:rPr lang="ru-RU" altLang="ru-RU" sz="3600">
                <a:solidFill>
                  <a:srgbClr val="000000"/>
                </a:solidFill>
              </a:rPr>
              <a:t>природной среды</a:t>
            </a:r>
            <a:r>
              <a:rPr lang="ru-RU" altLang="ru-RU" sz="3600"/>
              <a:t>, </a:t>
            </a:r>
          </a:p>
          <a:p>
            <a:pPr algn="ctr"/>
            <a:r>
              <a:rPr lang="ru-RU" altLang="ru-RU" sz="3600">
                <a:solidFill>
                  <a:srgbClr val="000000"/>
                </a:solidFill>
              </a:rPr>
              <a:t>*</a:t>
            </a:r>
            <a:r>
              <a:rPr lang="ru-RU" altLang="ru-RU" sz="3600">
                <a:solidFill>
                  <a:srgbClr val="990000"/>
                </a:solidFill>
              </a:rPr>
              <a:t>локализация</a:t>
            </a:r>
            <a:r>
              <a:rPr lang="ru-RU" altLang="ru-RU" sz="3600"/>
              <a:t> </a:t>
            </a:r>
            <a:r>
              <a:rPr lang="ru-RU" altLang="ru-RU" sz="3600">
                <a:solidFill>
                  <a:srgbClr val="000000"/>
                </a:solidFill>
              </a:rPr>
              <a:t>ЧС</a:t>
            </a:r>
            <a:endParaRPr lang="ru-RU" altLang="ru-RU" sz="3600"/>
          </a:p>
          <a:p>
            <a:pPr algn="ctr"/>
            <a:r>
              <a:rPr lang="ru-RU" altLang="ru-RU" sz="3600">
                <a:solidFill>
                  <a:srgbClr val="000000"/>
                </a:solidFill>
              </a:rPr>
              <a:t>*</a:t>
            </a:r>
            <a:r>
              <a:rPr lang="ru-RU" altLang="ru-RU" sz="3600">
                <a:solidFill>
                  <a:srgbClr val="990000"/>
                </a:solidFill>
              </a:rPr>
              <a:t>доведение</a:t>
            </a:r>
            <a:r>
              <a:rPr lang="ru-RU" altLang="ru-RU" sz="3600"/>
              <a:t> </a:t>
            </a:r>
            <a:r>
              <a:rPr lang="ru-RU" altLang="ru-RU" sz="3600">
                <a:solidFill>
                  <a:srgbClr val="000000"/>
                </a:solidFill>
              </a:rPr>
              <a:t>до минимального </a:t>
            </a:r>
          </a:p>
          <a:p>
            <a:pPr algn="ctr"/>
            <a:r>
              <a:rPr lang="ru-RU" altLang="ru-RU" sz="3600">
                <a:solidFill>
                  <a:srgbClr val="000000"/>
                </a:solidFill>
              </a:rPr>
              <a:t>уровня опасных факторов</a:t>
            </a:r>
          </a:p>
        </p:txBody>
      </p:sp>
      <p:pic>
        <p:nvPicPr>
          <p:cNvPr id="20487" name="Picture 7" descr="j023260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989138"/>
            <a:ext cx="1295400" cy="1511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4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04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4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04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4000" smtClean="0">
                <a:solidFill>
                  <a:schemeClr val="folHlink"/>
                </a:solidFill>
              </a:rPr>
              <a:t>Основные виды обеспечения аварийно- спасательных работ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39750" y="1916113"/>
            <a:ext cx="3673475" cy="93662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/>
              <a:t>Транспортное обеспечение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39750" y="3141663"/>
            <a:ext cx="3671888" cy="9350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/>
              <a:t>Инженерное обеспечение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539750" y="4365625"/>
            <a:ext cx="3671888" cy="935038"/>
          </a:xfrm>
          <a:prstGeom prst="rect">
            <a:avLst/>
          </a:prstGeom>
          <a:solidFill>
            <a:srgbClr val="99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/>
              <a:t>Дорожное обеспечение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539750" y="5589588"/>
            <a:ext cx="3671888" cy="86360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/>
              <a:t>Гидрометериологическое </a:t>
            </a: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4716463" y="1916113"/>
            <a:ext cx="3816350" cy="936625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/>
              <a:t>Техническое обеспечение</a:t>
            </a:r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4787900" y="3068638"/>
            <a:ext cx="3744913" cy="936625"/>
          </a:xfrm>
          <a:prstGeom prst="rect">
            <a:avLst/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/>
              <a:t>Материальное </a:t>
            </a: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4859338" y="4365625"/>
            <a:ext cx="3527425" cy="935038"/>
          </a:xfrm>
          <a:prstGeom prst="rect">
            <a:avLst/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/>
              <a:t>Медицинское обеспечение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4932363" y="5734050"/>
            <a:ext cx="3527425" cy="792163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/>
              <a:t>Разведка</a:t>
            </a:r>
          </a:p>
        </p:txBody>
      </p:sp>
      <p:sp>
        <p:nvSpPr>
          <p:cNvPr id="23564" name="Oval 12"/>
          <p:cNvSpPr>
            <a:spLocks noChangeArrowheads="1"/>
          </p:cNvSpPr>
          <p:nvPr/>
        </p:nvSpPr>
        <p:spPr bwMode="auto">
          <a:xfrm>
            <a:off x="5435600" y="3357563"/>
            <a:ext cx="1438275" cy="1225550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наземная</a:t>
            </a:r>
          </a:p>
        </p:txBody>
      </p:sp>
      <p:sp>
        <p:nvSpPr>
          <p:cNvPr id="23565" name="Oval 13"/>
          <p:cNvSpPr>
            <a:spLocks noChangeArrowheads="1"/>
          </p:cNvSpPr>
          <p:nvPr/>
        </p:nvSpPr>
        <p:spPr bwMode="auto">
          <a:xfrm>
            <a:off x="3348038" y="5157788"/>
            <a:ext cx="1368425" cy="1341437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воздушная</a:t>
            </a:r>
          </a:p>
        </p:txBody>
      </p:sp>
      <p:sp>
        <p:nvSpPr>
          <p:cNvPr id="23566" name="Oval 14"/>
          <p:cNvSpPr>
            <a:spLocks noChangeArrowheads="1"/>
          </p:cNvSpPr>
          <p:nvPr/>
        </p:nvSpPr>
        <p:spPr bwMode="auto">
          <a:xfrm>
            <a:off x="7740650" y="3500438"/>
            <a:ext cx="1403350" cy="1225550"/>
          </a:xfrm>
          <a:prstGeom prst="ellipse">
            <a:avLst/>
          </a:prstGeom>
          <a:solidFill>
            <a:srgbClr val="99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подземная</a:t>
            </a:r>
          </a:p>
        </p:txBody>
      </p:sp>
      <p:sp>
        <p:nvSpPr>
          <p:cNvPr id="23567" name="Oval 15"/>
          <p:cNvSpPr>
            <a:spLocks noChangeArrowheads="1"/>
          </p:cNvSpPr>
          <p:nvPr/>
        </p:nvSpPr>
        <p:spPr bwMode="auto">
          <a:xfrm>
            <a:off x="3492500" y="3500438"/>
            <a:ext cx="1439863" cy="1196975"/>
          </a:xfrm>
          <a:prstGeom prst="ellipse">
            <a:avLst/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000" b="1">
                <a:solidFill>
                  <a:srgbClr val="000000"/>
                </a:solidFill>
              </a:rPr>
              <a:t>водная</a:t>
            </a:r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H="1" flipV="1">
            <a:off x="6084888" y="4581525"/>
            <a:ext cx="71437" cy="10795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V="1">
            <a:off x="7740650" y="4724400"/>
            <a:ext cx="503238" cy="1081088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 flipH="1">
            <a:off x="4572000" y="6165850"/>
            <a:ext cx="43180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 flipH="1" flipV="1">
            <a:off x="4500563" y="4581525"/>
            <a:ext cx="1150937" cy="115252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1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0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6" grpId="1" animBg="1"/>
      <p:bldP spid="23557" grpId="0" animBg="1"/>
      <p:bldP spid="23557" grpId="1" animBg="1"/>
      <p:bldP spid="23558" grpId="0" animBg="1"/>
      <p:bldP spid="23558" grpId="1" animBg="1"/>
      <p:bldP spid="23559" grpId="0" animBg="1"/>
      <p:bldP spid="23559" grpId="1" animBg="1"/>
      <p:bldP spid="23560" grpId="0" animBg="1"/>
      <p:bldP spid="23560" grpId="1" animBg="1"/>
      <p:bldP spid="23561" grpId="0" animBg="1"/>
      <p:bldP spid="23561" grpId="1" animBg="1"/>
      <p:bldP spid="23562" grpId="0" animBg="1"/>
      <p:bldP spid="23562" grpId="1" animBg="1"/>
      <p:bldP spid="23563" grpId="0" animBg="1"/>
      <p:bldP spid="23564" grpId="0" animBg="1"/>
      <p:bldP spid="23565" grpId="0" animBg="1"/>
      <p:bldP spid="23566" grpId="0" animBg="1"/>
      <p:bldP spid="23567" grpId="0" animBg="1"/>
      <p:bldP spid="23569" grpId="0" animBg="1"/>
      <p:bldP spid="23570" grpId="0" animBg="1"/>
      <p:bldP spid="23571" grpId="0" animBg="1"/>
      <p:bldP spid="2357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j035034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2771775" cy="1898650"/>
          </a:xfrm>
          <a:noFill/>
        </p:spPr>
      </p:pic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2800" smtClean="0">
                <a:solidFill>
                  <a:schemeClr val="folHlink"/>
                </a:solidFill>
              </a:rPr>
              <a:t>ОСНОВНЫЕ МЕРОПРИЯТИЯ </a:t>
            </a:r>
            <a:br>
              <a:rPr lang="ru-RU" altLang="ru-RU" sz="2800" smtClean="0">
                <a:solidFill>
                  <a:schemeClr val="folHlink"/>
                </a:solidFill>
              </a:rPr>
            </a:br>
            <a:r>
              <a:rPr lang="ru-RU" altLang="ru-RU" sz="2800" smtClean="0">
                <a:solidFill>
                  <a:schemeClr val="folHlink"/>
                </a:solidFill>
              </a:rPr>
              <a:t>ПО ЗАЩИТЕ НАСЕЛЕНИЯ</a:t>
            </a:r>
            <a:br>
              <a:rPr lang="ru-RU" altLang="ru-RU" sz="2800" smtClean="0">
                <a:solidFill>
                  <a:schemeClr val="folHlink"/>
                </a:solidFill>
              </a:rPr>
            </a:br>
            <a:r>
              <a:rPr lang="ru-RU" altLang="ru-RU" sz="2800" smtClean="0">
                <a:solidFill>
                  <a:schemeClr val="folHlink"/>
                </a:solidFill>
              </a:rPr>
              <a:t> В МИРНОЕ </a:t>
            </a:r>
            <a:br>
              <a:rPr lang="ru-RU" altLang="ru-RU" sz="2800" smtClean="0">
                <a:solidFill>
                  <a:schemeClr val="folHlink"/>
                </a:solidFill>
              </a:rPr>
            </a:br>
            <a:r>
              <a:rPr lang="ru-RU" altLang="ru-RU" sz="2800" smtClean="0">
                <a:solidFill>
                  <a:schemeClr val="folHlink"/>
                </a:solidFill>
              </a:rPr>
              <a:t>И ВОЕННОЕ ВРЕМЯ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 b="1" smtClean="0"/>
              <a:t>Оповещение и информирование населения об опасностях, возникающих в ЧС мирного и военного времени.</a:t>
            </a:r>
          </a:p>
          <a:p>
            <a:pPr eaLnBrk="1" hangingPunct="1">
              <a:defRPr/>
            </a:pPr>
            <a:endParaRPr lang="ru-RU" altLang="ru-RU" sz="2400" b="1" smtClean="0"/>
          </a:p>
          <a:p>
            <a:pPr eaLnBrk="1" hangingPunct="1">
              <a:defRPr/>
            </a:pPr>
            <a:r>
              <a:rPr lang="ru-RU" altLang="ru-RU" sz="2400" b="1" smtClean="0">
                <a:solidFill>
                  <a:schemeClr val="tx2"/>
                </a:solidFill>
              </a:rPr>
              <a:t>Организация инженерной защиты населения от поражающих факторов ЧС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sz="2400" b="1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ru-RU" altLang="ru-RU" sz="2400" b="1" smtClean="0"/>
              <a:t>Средства индивидуальной защиты населения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altLang="ru-RU" sz="2400" b="1" smtClean="0"/>
          </a:p>
          <a:p>
            <a:pPr eaLnBrk="1" hangingPunct="1">
              <a:defRPr/>
            </a:pPr>
            <a:r>
              <a:rPr lang="ru-RU" altLang="ru-RU" sz="2400" b="1" smtClean="0">
                <a:solidFill>
                  <a:schemeClr val="tx2"/>
                </a:solidFill>
              </a:rPr>
              <a:t>Организация и ведение аварийно- спасательных и неотложных работ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1720" y="2420888"/>
            <a:ext cx="5472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КОНЕЦ</a:t>
            </a:r>
            <a:endParaRPr lang="ru-RU" sz="80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3200" smtClean="0">
                <a:solidFill>
                  <a:schemeClr val="folHlink"/>
                </a:solidFill>
              </a:rPr>
              <a:t>Оповещение и информирование населения об опасностях, возникающих в ЧС мирного и военного времени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258888" y="2492375"/>
            <a:ext cx="6842125" cy="7921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b="1">
                <a:solidFill>
                  <a:srgbClr val="000000"/>
                </a:solidFill>
              </a:rPr>
              <a:t>Способы оповещения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50825" y="3429000"/>
            <a:ext cx="3600450" cy="314007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4000">
                <a:solidFill>
                  <a:srgbClr val="000000"/>
                </a:solidFill>
              </a:rPr>
              <a:t>Ручной</a:t>
            </a:r>
          </a:p>
          <a:p>
            <a:pPr algn="ctr"/>
            <a:r>
              <a:rPr lang="ru-RU" altLang="ru-RU" sz="2400" b="1">
                <a:solidFill>
                  <a:srgbClr val="A50021"/>
                </a:solidFill>
              </a:rPr>
              <a:t>заключается </a:t>
            </a:r>
          </a:p>
          <a:p>
            <a:pPr algn="ctr"/>
            <a:r>
              <a:rPr lang="ru-RU" altLang="ru-RU" sz="2400" b="1">
                <a:solidFill>
                  <a:srgbClr val="A50021"/>
                </a:solidFill>
              </a:rPr>
              <a:t>в передаче с пункта </a:t>
            </a:r>
          </a:p>
          <a:p>
            <a:pPr algn="ctr"/>
            <a:r>
              <a:rPr lang="ru-RU" altLang="ru-RU" sz="2400" b="1">
                <a:solidFill>
                  <a:srgbClr val="A50021"/>
                </a:solidFill>
              </a:rPr>
              <a:t>управления ГОЧС</a:t>
            </a:r>
          </a:p>
          <a:p>
            <a:pPr algn="ctr"/>
            <a:r>
              <a:rPr lang="ru-RU" altLang="ru-RU" sz="2400" b="1">
                <a:solidFill>
                  <a:srgbClr val="A50021"/>
                </a:solidFill>
              </a:rPr>
              <a:t> по государственным</a:t>
            </a:r>
          </a:p>
          <a:p>
            <a:pPr algn="ctr"/>
            <a:r>
              <a:rPr lang="ru-RU" altLang="ru-RU" sz="2400" b="1">
                <a:solidFill>
                  <a:srgbClr val="A50021"/>
                </a:solidFill>
              </a:rPr>
              <a:t> каналам связи</a:t>
            </a:r>
          </a:p>
          <a:p>
            <a:pPr algn="ctr"/>
            <a:r>
              <a:rPr lang="ru-RU" altLang="ru-RU" sz="2400" b="1">
                <a:solidFill>
                  <a:srgbClr val="A50021"/>
                </a:solidFill>
              </a:rPr>
              <a:t>Телеграфистами </a:t>
            </a:r>
          </a:p>
          <a:p>
            <a:pPr algn="ctr"/>
            <a:r>
              <a:rPr lang="ru-RU" altLang="ru-RU" sz="2400" b="1">
                <a:solidFill>
                  <a:srgbClr val="A50021"/>
                </a:solidFill>
              </a:rPr>
              <a:t>Министерства связи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995738" y="3429000"/>
            <a:ext cx="4824412" cy="309562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>
                <a:solidFill>
                  <a:srgbClr val="000000"/>
                </a:solidFill>
              </a:rPr>
              <a:t>Автоматизированный</a:t>
            </a:r>
          </a:p>
          <a:p>
            <a:pPr algn="ctr"/>
            <a:r>
              <a:rPr lang="ru-RU" altLang="ru-RU" sz="2400" b="1">
                <a:solidFill>
                  <a:srgbClr val="000099"/>
                </a:solidFill>
              </a:rPr>
              <a:t>Осуществляется</a:t>
            </a:r>
          </a:p>
          <a:p>
            <a:pPr algn="ctr"/>
            <a:r>
              <a:rPr lang="ru-RU" altLang="ru-RU" sz="2400" b="1">
                <a:solidFill>
                  <a:srgbClr val="000099"/>
                </a:solidFill>
              </a:rPr>
              <a:t> по государственным</a:t>
            </a:r>
          </a:p>
          <a:p>
            <a:pPr algn="ctr"/>
            <a:r>
              <a:rPr lang="ru-RU" altLang="ru-RU" sz="2400" b="1">
                <a:solidFill>
                  <a:srgbClr val="000099"/>
                </a:solidFill>
              </a:rPr>
              <a:t> каналам связи с</a:t>
            </a:r>
          </a:p>
          <a:p>
            <a:pPr algn="ctr"/>
            <a:r>
              <a:rPr lang="ru-RU" altLang="ru-RU" sz="2400" b="1">
                <a:solidFill>
                  <a:srgbClr val="000099"/>
                </a:solidFill>
              </a:rPr>
              <a:t> использованием</a:t>
            </a:r>
          </a:p>
          <a:p>
            <a:pPr algn="ctr"/>
            <a:r>
              <a:rPr lang="ru-RU" altLang="ru-RU" sz="2400" b="1">
                <a:solidFill>
                  <a:srgbClr val="000099"/>
                </a:solidFill>
              </a:rPr>
              <a:t> специальных</a:t>
            </a:r>
          </a:p>
          <a:p>
            <a:pPr algn="ctr"/>
            <a:r>
              <a:rPr lang="ru-RU" altLang="ru-RU" sz="2400" b="1">
                <a:solidFill>
                  <a:srgbClr val="000099"/>
                </a:solidFill>
              </a:rPr>
              <a:t>аппаратуры и технических</a:t>
            </a:r>
          </a:p>
          <a:p>
            <a:pPr algn="ctr"/>
            <a:r>
              <a:rPr lang="ru-RU" altLang="ru-RU" sz="2400" b="1">
                <a:solidFill>
                  <a:srgbClr val="000099"/>
                </a:solidFill>
              </a:rPr>
              <a:t>средств.</a:t>
            </a: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H="1">
            <a:off x="827088" y="2924175"/>
            <a:ext cx="360362" cy="504825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8101013" y="2924175"/>
            <a:ext cx="431800" cy="504825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2176463"/>
            <a:ext cx="9144000" cy="4681537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2400" b="1"/>
          </a:p>
          <a:p>
            <a:pPr algn="ctr"/>
            <a:endParaRPr lang="ru-RU" altLang="ru-RU" sz="2400" b="1"/>
          </a:p>
          <a:p>
            <a:pPr algn="ctr"/>
            <a:endParaRPr lang="ru-RU" altLang="ru-RU" sz="2400" b="1"/>
          </a:p>
          <a:p>
            <a:pPr algn="ctr"/>
            <a:endParaRPr lang="ru-RU" altLang="ru-RU" sz="2400" b="1"/>
          </a:p>
          <a:p>
            <a:pPr algn="ctr"/>
            <a:endParaRPr lang="ru-RU" altLang="ru-RU" sz="2400" b="1"/>
          </a:p>
          <a:p>
            <a:pPr algn="ctr"/>
            <a:endParaRPr lang="ru-RU" altLang="ru-RU" sz="2400" b="1"/>
          </a:p>
          <a:p>
            <a:pPr algn="ctr"/>
            <a:endParaRPr lang="ru-RU" altLang="ru-RU" sz="2400" b="1"/>
          </a:p>
          <a:p>
            <a:pPr algn="ctr"/>
            <a:endParaRPr lang="ru-RU" altLang="ru-RU" sz="2400" b="1"/>
          </a:p>
          <a:p>
            <a:pPr algn="ctr"/>
            <a:endParaRPr lang="ru-RU" altLang="ru-RU" sz="2400" b="1"/>
          </a:p>
          <a:p>
            <a:pPr algn="ctr"/>
            <a:endParaRPr lang="ru-RU" altLang="ru-RU" sz="2400" b="1"/>
          </a:p>
          <a:p>
            <a:pPr algn="ctr"/>
            <a:r>
              <a:rPr lang="ru-RU" altLang="ru-RU" sz="2400" b="1"/>
              <a:t>Образцы современных электросирен</a:t>
            </a:r>
          </a:p>
        </p:txBody>
      </p:sp>
      <p:pic>
        <p:nvPicPr>
          <p:cNvPr id="10271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2708275"/>
            <a:ext cx="41767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3" name="Picture 3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2636838"/>
            <a:ext cx="2592387" cy="3384550"/>
          </a:xfrm>
          <a:noFill/>
        </p:spPr>
      </p:pic>
      <p:pic>
        <p:nvPicPr>
          <p:cNvPr id="4107" name="Picture 44" descr="j0336905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333375"/>
            <a:ext cx="1692275" cy="1460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mtClean="0">
                <a:solidFill>
                  <a:schemeClr val="folHlink"/>
                </a:solidFill>
              </a:rPr>
              <a:t>Территориальные системы оповещения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altLang="ru-RU" sz="2800" smtClean="0"/>
              <a:t>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280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280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280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280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280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160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1600" smtClean="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484438" y="1916113"/>
            <a:ext cx="3887787" cy="792162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alt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Локальные системы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23850" y="3284538"/>
            <a:ext cx="3527425" cy="5762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alt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создаются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292725" y="3213100"/>
            <a:ext cx="3311525" cy="79216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alt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используют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23850" y="3933825"/>
            <a:ext cx="3527425" cy="23749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altLang="ru-RU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районе </a:t>
            </a:r>
          </a:p>
          <a:p>
            <a:pPr algn="ctr">
              <a:defRPr/>
            </a:pPr>
            <a:r>
              <a:rPr lang="ru-RU" altLang="ru-RU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размещения </a:t>
            </a:r>
          </a:p>
          <a:p>
            <a:pPr algn="ctr">
              <a:defRPr/>
            </a:pPr>
            <a:r>
              <a:rPr lang="ru-RU" altLang="ru-RU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потенциально</a:t>
            </a:r>
          </a:p>
          <a:p>
            <a:pPr algn="ctr">
              <a:defRPr/>
            </a:pPr>
            <a:r>
              <a:rPr lang="ru-RU" altLang="ru-RU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опасных объектов</a:t>
            </a:r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4211638" y="4221163"/>
            <a:ext cx="1511300" cy="13684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сети радио</a:t>
            </a:r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7235825" y="4292600"/>
            <a:ext cx="1692275" cy="165735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alt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Звуковые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altLang="ru-RU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излучатели</a:t>
            </a:r>
          </a:p>
          <a:p>
            <a:pPr algn="ctr">
              <a:defRPr/>
            </a:pPr>
            <a:endParaRPr lang="ru-RU" altLang="ru-RU" b="1">
              <a:solidFill>
                <a:srgbClr val="000000"/>
              </a:solidFill>
            </a:endParaRPr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5508625" y="5129213"/>
            <a:ext cx="1944688" cy="1728787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сети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теле и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проводного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altLang="ru-RU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вещания</a:t>
            </a:r>
          </a:p>
          <a:p>
            <a:pPr algn="ctr">
              <a:defRPr/>
            </a:pPr>
            <a:endParaRPr lang="ru-RU" altLang="ru-RU" sz="2000" b="1">
              <a:solidFill>
                <a:srgbClr val="000000"/>
              </a:solidFill>
            </a:endParaRP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2987675" y="2708275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5795963" y="2708275"/>
            <a:ext cx="0" cy="4333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H="1">
            <a:off x="5580063" y="4005263"/>
            <a:ext cx="431800" cy="503237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H="1">
            <a:off x="6443663" y="4005263"/>
            <a:ext cx="73025" cy="1152525"/>
          </a:xfrm>
          <a:prstGeom prst="line">
            <a:avLst/>
          </a:prstGeom>
          <a:noFill/>
          <a:ln w="57150">
            <a:solidFill>
              <a:srgbClr val="FFCC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7451725" y="4005263"/>
            <a:ext cx="433388" cy="358775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0" y="1700213"/>
            <a:ext cx="9144000" cy="5157787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200" b="1"/>
              <a:t>Способы оповещения</a:t>
            </a:r>
          </a:p>
        </p:txBody>
      </p:sp>
      <p:pic>
        <p:nvPicPr>
          <p:cNvPr id="12312" name="Picture 2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4581525"/>
            <a:ext cx="5041900" cy="2016125"/>
          </a:xfrm>
          <a:noFill/>
        </p:spPr>
      </p:pic>
      <p:pic>
        <p:nvPicPr>
          <p:cNvPr id="12315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2060575"/>
            <a:ext cx="511333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58" descr="j032376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1925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64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8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2293" grpId="0" animBg="1"/>
      <p:bldP spid="12294" grpId="0" animBg="1"/>
      <p:bldP spid="12295" grpId="0" animBg="1"/>
      <p:bldP spid="12297" grpId="0" animBg="1"/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  <p:bldP spid="1230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4000" smtClean="0">
                <a:solidFill>
                  <a:schemeClr val="folHlink"/>
                </a:solidFill>
              </a:rPr>
              <a:t>Порядок оповещения населения в </a:t>
            </a:r>
            <a:br>
              <a:rPr lang="ru-RU" altLang="ru-RU" sz="4000" smtClean="0">
                <a:solidFill>
                  <a:schemeClr val="folHlink"/>
                </a:solidFill>
              </a:rPr>
            </a:br>
            <a:r>
              <a:rPr lang="ru-RU" altLang="ru-RU" sz="4000" smtClean="0">
                <a:solidFill>
                  <a:schemeClr val="folHlink"/>
                </a:solidFill>
              </a:rPr>
              <a:t>Чрезвычайных ситуациях: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23850" y="2205038"/>
            <a:ext cx="8496300" cy="72072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200" b="1">
                <a:solidFill>
                  <a:srgbClr val="000000"/>
                </a:solidFill>
              </a:rPr>
              <a:t>Подача сигнала « Внимание всем!»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23850" y="3284538"/>
            <a:ext cx="8567738" cy="1439862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Приведение в готовность</a:t>
            </a:r>
          </a:p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 радиовещательных и телевизионных станций, </a:t>
            </a:r>
          </a:p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сетей наружной звукофиксации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395288" y="5229225"/>
            <a:ext cx="8424862" cy="13684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Доведение соответствующей информации </a:t>
            </a:r>
          </a:p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и указаний по средствам </a:t>
            </a:r>
          </a:p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проводного радио и телевещания</a:t>
            </a:r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4643438" y="2924175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4643438" y="4724400"/>
            <a:ext cx="0" cy="4333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152" name="Picture 9" descr="j030338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692275" cy="1047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 animBg="1"/>
      <p:bldP spid="13318" grpId="0" animBg="1"/>
      <p:bldP spid="13319" grpId="0" animBg="1"/>
      <p:bldP spid="133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4000" smtClean="0">
                <a:solidFill>
                  <a:schemeClr val="folHlink"/>
                </a:solidFill>
              </a:rPr>
              <a:t>Организация инженерной защиты населения от поражающих факторов ЧС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755650" y="1989138"/>
            <a:ext cx="7777163" cy="935037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Классификация средств индивидуальной защиты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684213" y="3500438"/>
            <a:ext cx="3816350" cy="936625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b="1"/>
              <a:t>Убежища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2051050" y="4652963"/>
            <a:ext cx="5184775" cy="863600"/>
          </a:xfrm>
          <a:prstGeom prst="roundRect">
            <a:avLst>
              <a:gd name="adj" fmla="val 16667"/>
            </a:avLst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/>
              <a:t>Противорадиационные укрытия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4716463" y="5876925"/>
            <a:ext cx="4103687" cy="981075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b="1"/>
              <a:t>Простейшие укрытия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2411413" y="2924175"/>
            <a:ext cx="0" cy="5048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4932363" y="2924175"/>
            <a:ext cx="0" cy="15843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7380288" y="2924175"/>
            <a:ext cx="71437" cy="28082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1916113"/>
            <a:ext cx="9144000" cy="4941887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  <a:p>
            <a:r>
              <a:rPr lang="ru-RU" altLang="ru-RU" sz="2000"/>
              <a:t>                  </a:t>
            </a:r>
            <a:r>
              <a:rPr lang="ru-RU" altLang="ru-RU" sz="2000" b="1"/>
              <a:t>Убежище встроенное                                Убежище стоящее</a:t>
            </a:r>
          </a:p>
        </p:txBody>
      </p:sp>
      <p:pic>
        <p:nvPicPr>
          <p:cNvPr id="14348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420938"/>
            <a:ext cx="8496300" cy="3095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5400" smtClean="0">
                <a:solidFill>
                  <a:schemeClr val="folHlink"/>
                </a:solidFill>
              </a:rPr>
              <a:t>Убежища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0825" y="2205038"/>
            <a:ext cx="2665413" cy="1368425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Малая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150-600 человек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203575" y="2133600"/>
            <a:ext cx="2808288" cy="144145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Средняя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600-2000 человек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6227763" y="2133600"/>
            <a:ext cx="2592387" cy="14414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Большая 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свыше 2000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827088" y="1341438"/>
            <a:ext cx="7632700" cy="57626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200" b="1">
                <a:solidFill>
                  <a:srgbClr val="000000"/>
                </a:solidFill>
              </a:rPr>
              <a:t>ВМЕСТИМОСТЬ</a:t>
            </a:r>
          </a:p>
        </p:txBody>
      </p: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1331913" y="3860800"/>
            <a:ext cx="3097212" cy="2663825"/>
          </a:xfrm>
          <a:prstGeom prst="ellipse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800" b="1"/>
              <a:t>основные</a:t>
            </a:r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4859338" y="3933825"/>
            <a:ext cx="2952750" cy="2590800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вспомогательные</a:t>
            </a:r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1979613" y="1773238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>
            <a:off x="4427538" y="1916113"/>
            <a:ext cx="0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7164388" y="1844675"/>
            <a:ext cx="0" cy="288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4" name="Line 14"/>
          <p:cNvSpPr>
            <a:spLocks noChangeShapeType="1"/>
          </p:cNvSpPr>
          <p:nvPr/>
        </p:nvSpPr>
        <p:spPr bwMode="auto">
          <a:xfrm>
            <a:off x="3059113" y="18446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0" y="1341438"/>
            <a:ext cx="9144000" cy="5516562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r>
              <a:rPr lang="ru-RU" altLang="ru-RU" sz="2400" b="1"/>
              <a:t>Схема планирования убежища</a:t>
            </a:r>
          </a:p>
        </p:txBody>
      </p:sp>
      <p:pic>
        <p:nvPicPr>
          <p:cNvPr id="16400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557338"/>
            <a:ext cx="8137525" cy="4176712"/>
          </a:xfrm>
          <a:noFill/>
        </p:spPr>
      </p:pic>
      <p:pic>
        <p:nvPicPr>
          <p:cNvPr id="8207" name="Picture 18" descr="j01834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0"/>
            <a:ext cx="17145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0" grpId="0" animBg="1"/>
      <p:bldP spid="16391" grpId="0" animBg="1"/>
      <p:bldP spid="16392" grpId="0" animBg="1"/>
      <p:bldP spid="16393" grpId="0" animBg="1"/>
      <p:bldP spid="16394" grpId="0" animBg="1"/>
      <p:bldP spid="16396" grpId="0" animBg="1"/>
      <p:bldP spid="16397" grpId="0" animBg="1"/>
      <p:bldP spid="1639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mtClean="0"/>
              <a:t>Противорационные укрытия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95288" y="1916113"/>
            <a:ext cx="4321175" cy="2160587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Защита 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от ионизирующего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 излучения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716463" y="4149725"/>
            <a:ext cx="4103687" cy="22320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Защиты от светового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 излучения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716463" y="1916113"/>
            <a:ext cx="4103687" cy="216058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Защита от проникающей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 радиации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( нейтронного потока)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95288" y="4149725"/>
            <a:ext cx="4321175" cy="2232025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Защита от попадания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 на кожу 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отравляющих 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и бактериальных</a:t>
            </a:r>
          </a:p>
          <a:p>
            <a:pPr algn="ctr"/>
            <a:r>
              <a:rPr lang="ru-RU" altLang="ru-RU" sz="2400" b="1">
                <a:solidFill>
                  <a:srgbClr val="000000"/>
                </a:solidFill>
              </a:rPr>
              <a:t> веществ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323850" y="1700213"/>
            <a:ext cx="8497888" cy="489743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600" b="1">
                <a:solidFill>
                  <a:srgbClr val="FF0066"/>
                </a:solidFill>
              </a:rPr>
              <a:t>Отопление:</a:t>
            </a:r>
          </a:p>
          <a:p>
            <a:pPr algn="ctr"/>
            <a:r>
              <a:rPr lang="ru-RU" altLang="ru-RU" sz="2600">
                <a:solidFill>
                  <a:srgbClr val="000000"/>
                </a:solidFill>
              </a:rPr>
              <a:t>*система отопления здания</a:t>
            </a:r>
          </a:p>
          <a:p>
            <a:pPr algn="ctr"/>
            <a:r>
              <a:rPr lang="ru-RU" altLang="ru-RU" sz="2600">
                <a:solidFill>
                  <a:srgbClr val="000000"/>
                </a:solidFill>
              </a:rPr>
              <a:t>* печки- времянки</a:t>
            </a:r>
          </a:p>
          <a:p>
            <a:pPr algn="ctr"/>
            <a:r>
              <a:rPr lang="ru-RU" altLang="ru-RU" sz="2600" b="1">
                <a:solidFill>
                  <a:srgbClr val="FF0066"/>
                </a:solidFill>
              </a:rPr>
              <a:t>Водоснабжение:</a:t>
            </a:r>
          </a:p>
          <a:p>
            <a:pPr algn="ctr"/>
            <a:r>
              <a:rPr lang="ru-RU" altLang="ru-RU" sz="2600">
                <a:solidFill>
                  <a:srgbClr val="000000"/>
                </a:solidFill>
              </a:rPr>
              <a:t>*Водопровод</a:t>
            </a:r>
          </a:p>
          <a:p>
            <a:pPr algn="ctr"/>
            <a:r>
              <a:rPr lang="ru-RU" altLang="ru-RU" sz="2600">
                <a:solidFill>
                  <a:srgbClr val="000000"/>
                </a:solidFill>
              </a:rPr>
              <a:t>*переносные емкости – 2 литра в сутки на человека</a:t>
            </a:r>
          </a:p>
          <a:p>
            <a:pPr algn="ctr"/>
            <a:r>
              <a:rPr lang="ru-RU" altLang="ru-RU" sz="2600" b="1">
                <a:solidFill>
                  <a:srgbClr val="FF0066"/>
                </a:solidFill>
              </a:rPr>
              <a:t>Электроснабжение:</a:t>
            </a:r>
          </a:p>
          <a:p>
            <a:pPr algn="ctr">
              <a:buFontTx/>
              <a:buChar char="•"/>
            </a:pPr>
            <a:r>
              <a:rPr lang="ru-RU" altLang="ru-RU" sz="2600">
                <a:solidFill>
                  <a:srgbClr val="000000"/>
                </a:solidFill>
              </a:rPr>
              <a:t>Городская электросеть</a:t>
            </a:r>
          </a:p>
          <a:p>
            <a:pPr algn="ctr">
              <a:buFontTx/>
              <a:buChar char="•"/>
            </a:pPr>
            <a:r>
              <a:rPr lang="ru-RU" altLang="ru-RU" sz="2600">
                <a:solidFill>
                  <a:srgbClr val="000000"/>
                </a:solidFill>
              </a:rPr>
              <a:t>Аккумуляторные батареи, свечи</a:t>
            </a:r>
          </a:p>
          <a:p>
            <a:pPr algn="ctr"/>
            <a:r>
              <a:rPr lang="ru-RU" altLang="ru-RU" sz="2600" b="1">
                <a:solidFill>
                  <a:srgbClr val="FF0066"/>
                </a:solidFill>
              </a:rPr>
              <a:t>Радиоточка</a:t>
            </a:r>
          </a:p>
          <a:p>
            <a:pPr algn="ctr"/>
            <a:r>
              <a:rPr lang="ru-RU" altLang="ru-RU" sz="2600" b="1">
                <a:solidFill>
                  <a:srgbClr val="000000"/>
                </a:solidFill>
              </a:rPr>
              <a:t>Запас продуктов необходимо брать с собой</a:t>
            </a:r>
          </a:p>
          <a:p>
            <a:pPr algn="ctr"/>
            <a:r>
              <a:rPr lang="ru-RU" altLang="ru-RU" sz="2600" b="1">
                <a:solidFill>
                  <a:srgbClr val="000000"/>
                </a:solidFill>
              </a:rPr>
              <a:t> </a:t>
            </a:r>
            <a:r>
              <a:rPr lang="ru-RU" altLang="ru-RU" sz="2600" b="1">
                <a:solidFill>
                  <a:srgbClr val="FF0066"/>
                </a:solidFill>
              </a:rPr>
              <a:t>на 3 суток!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50825" y="1628775"/>
            <a:ext cx="8642350" cy="5229225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endParaRPr lang="ru-RU" altLang="ru-RU"/>
          </a:p>
          <a:p>
            <a:pPr algn="ctr"/>
            <a:r>
              <a:rPr lang="ru-RU" altLang="ru-RU" sz="2400" b="1"/>
              <a:t>Противорационное укрытие из тонких бревен и жердей</a:t>
            </a:r>
          </a:p>
        </p:txBody>
      </p:sp>
      <p:pic>
        <p:nvPicPr>
          <p:cNvPr id="17418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133600"/>
            <a:ext cx="8064500" cy="32400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4" grpId="0" animBg="1"/>
      <p:bldP spid="17415" grpId="0" animBg="1"/>
      <p:bldP spid="17416" grpId="0" animBg="1"/>
      <p:bldP spid="174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mtClean="0">
                <a:solidFill>
                  <a:schemeClr val="folHlink"/>
                </a:solidFill>
              </a:rPr>
              <a:t>Укрытия простейшего типа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9750" y="1916113"/>
            <a:ext cx="3671888" cy="12255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b="1">
                <a:solidFill>
                  <a:srgbClr val="000000"/>
                </a:solidFill>
              </a:rPr>
              <a:t>Открытые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859338" y="1916113"/>
            <a:ext cx="3889375" cy="122555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b="1">
                <a:solidFill>
                  <a:srgbClr val="000000"/>
                </a:solidFill>
              </a:rPr>
              <a:t>Перекрытые</a:t>
            </a:r>
          </a:p>
        </p:txBody>
      </p:sp>
      <p:pic>
        <p:nvPicPr>
          <p:cNvPr id="18439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313" y="3284538"/>
            <a:ext cx="4249737" cy="3240087"/>
          </a:xfrm>
          <a:noFill/>
        </p:spPr>
      </p:pic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692275" y="3141663"/>
            <a:ext cx="1871663" cy="100806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 flipH="1">
            <a:off x="6084888" y="2997200"/>
            <a:ext cx="2374900" cy="287972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  <p:bldP spid="18441" grpId="0" animBg="1"/>
      <p:bldP spid="184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altLang="ru-RU" sz="4000" smtClean="0"/>
              <a:t> </a:t>
            </a:r>
            <a:r>
              <a:rPr lang="ru-RU" altLang="ru-RU" sz="4000" smtClean="0">
                <a:solidFill>
                  <a:schemeClr val="folHlink"/>
                </a:solidFill>
              </a:rPr>
              <a:t>Размещение и правила поведения людей в убежище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11188" y="1916113"/>
            <a:ext cx="8208962" cy="42497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/>
              <a:t> </a:t>
            </a:r>
            <a:r>
              <a:rPr lang="ru-RU" altLang="ru-RU" sz="4000" b="1" u="sng">
                <a:solidFill>
                  <a:srgbClr val="FF3399"/>
                </a:solidFill>
              </a:rPr>
              <a:t>Вместимость:</a:t>
            </a:r>
          </a:p>
          <a:p>
            <a:pPr algn="ctr"/>
            <a:endParaRPr lang="ru-RU" altLang="ru-RU" sz="4000" b="1" u="sng">
              <a:solidFill>
                <a:srgbClr val="FF3399"/>
              </a:solidFill>
            </a:endParaRPr>
          </a:p>
          <a:p>
            <a:pPr algn="ctr"/>
            <a:r>
              <a:rPr lang="ru-RU" altLang="ru-RU" sz="4000" b="1">
                <a:solidFill>
                  <a:srgbClr val="FF3399"/>
                </a:solidFill>
              </a:rPr>
              <a:t>0,5 м 2</a:t>
            </a:r>
            <a:r>
              <a:rPr lang="ru-RU" altLang="ru-RU" sz="4000"/>
              <a:t> на одного человека </a:t>
            </a:r>
          </a:p>
          <a:p>
            <a:pPr algn="ctr"/>
            <a:r>
              <a:rPr lang="ru-RU" altLang="ru-RU" sz="4000">
                <a:solidFill>
                  <a:schemeClr val="folHlink"/>
                </a:solidFill>
              </a:rPr>
              <a:t>( в двухъярусном расположении)</a:t>
            </a:r>
          </a:p>
          <a:p>
            <a:pPr algn="ctr"/>
            <a:r>
              <a:rPr lang="ru-RU" altLang="ru-RU" sz="4000" b="1">
                <a:solidFill>
                  <a:srgbClr val="FF3399"/>
                </a:solidFill>
              </a:rPr>
              <a:t>0,4 м 2</a:t>
            </a:r>
            <a:r>
              <a:rPr lang="ru-RU" altLang="ru-RU" sz="4000"/>
              <a:t> на одного человека</a:t>
            </a:r>
          </a:p>
          <a:p>
            <a:pPr algn="ctr"/>
            <a:r>
              <a:rPr lang="ru-RU" altLang="ru-RU" sz="4000"/>
              <a:t> </a:t>
            </a:r>
            <a:r>
              <a:rPr lang="ru-RU" altLang="ru-RU" sz="4000">
                <a:solidFill>
                  <a:schemeClr val="folHlink"/>
                </a:solidFill>
              </a:rPr>
              <a:t>( в трехъярусном расположении)</a:t>
            </a:r>
          </a:p>
          <a:p>
            <a:pPr algn="ctr"/>
            <a:endParaRPr lang="ru-RU" altLang="ru-RU" sz="4000">
              <a:solidFill>
                <a:schemeClr val="folHlink"/>
              </a:solidFill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68313" y="1916113"/>
            <a:ext cx="8353425" cy="4249737"/>
          </a:xfrm>
          <a:prstGeom prst="rect">
            <a:avLst/>
          </a:prstGeom>
          <a:solidFill>
            <a:srgbClr val="66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3200" b="1">
                <a:solidFill>
                  <a:srgbClr val="FF3399"/>
                </a:solidFill>
              </a:rPr>
              <a:t>              </a:t>
            </a:r>
          </a:p>
          <a:p>
            <a:r>
              <a:rPr lang="ru-RU" altLang="ru-RU" sz="3200" b="1">
                <a:solidFill>
                  <a:srgbClr val="FF3399"/>
                </a:solidFill>
              </a:rPr>
              <a:t>                    Высота:</a:t>
            </a:r>
          </a:p>
          <a:p>
            <a:r>
              <a:rPr lang="ru-RU" altLang="ru-RU" sz="2800"/>
              <a:t>                  не менее 2.2 м</a:t>
            </a:r>
          </a:p>
          <a:p>
            <a:r>
              <a:rPr lang="ru-RU" altLang="ru-RU" sz="2800">
                <a:solidFill>
                  <a:srgbClr val="FF3399"/>
                </a:solidFill>
              </a:rPr>
              <a:t>                                                   </a:t>
            </a:r>
            <a:r>
              <a:rPr lang="ru-RU" altLang="ru-RU" sz="3200" b="1">
                <a:solidFill>
                  <a:srgbClr val="FF3399"/>
                </a:solidFill>
              </a:rPr>
              <a:t>Объем воздуха</a:t>
            </a:r>
          </a:p>
          <a:p>
            <a:r>
              <a:rPr lang="ru-RU" altLang="ru-RU" sz="2800"/>
              <a:t>                                                                    1,5 м 3</a:t>
            </a:r>
          </a:p>
          <a:p>
            <a:r>
              <a:rPr lang="ru-RU" altLang="ru-RU" sz="3200" b="1">
                <a:solidFill>
                  <a:srgbClr val="FF3399"/>
                </a:solidFill>
              </a:rPr>
              <a:t>Место </a:t>
            </a:r>
          </a:p>
          <a:p>
            <a:r>
              <a:rPr lang="ru-RU" altLang="ru-RU" sz="3200" b="1">
                <a:solidFill>
                  <a:srgbClr val="FF3399"/>
                </a:solidFill>
              </a:rPr>
              <a:t>для сидения</a:t>
            </a:r>
          </a:p>
          <a:p>
            <a:r>
              <a:rPr lang="ru-RU" altLang="ru-RU" sz="2800"/>
              <a:t>0,45  *  0,45 </a:t>
            </a:r>
          </a:p>
          <a:p>
            <a:r>
              <a:rPr lang="ru-RU" altLang="ru-RU" sz="2800"/>
              <a:t>                        </a:t>
            </a:r>
            <a:r>
              <a:rPr lang="ru-RU" altLang="ru-RU" sz="3200" b="1">
                <a:solidFill>
                  <a:srgbClr val="FF3399"/>
                </a:solidFill>
              </a:rPr>
              <a:t>для лежания</a:t>
            </a:r>
            <a:r>
              <a:rPr lang="ru-RU" altLang="ru-RU" sz="2800">
                <a:solidFill>
                  <a:srgbClr val="FF3399"/>
                </a:solidFill>
              </a:rPr>
              <a:t> </a:t>
            </a:r>
          </a:p>
          <a:p>
            <a:r>
              <a:rPr lang="ru-RU" altLang="ru-RU" sz="2800"/>
              <a:t>                        0, 55* 180 см </a:t>
            </a:r>
          </a:p>
          <a:p>
            <a:r>
              <a:rPr lang="ru-RU" altLang="ru-RU" sz="2800"/>
              <a:t>                                                        </a:t>
            </a:r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3635375" y="3644900"/>
            <a:ext cx="3024188" cy="151288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>
                <a:solidFill>
                  <a:srgbClr val="000000"/>
                </a:solidFill>
              </a:rPr>
              <a:t>На</a:t>
            </a:r>
          </a:p>
          <a:p>
            <a:pPr algn="ctr"/>
            <a:endParaRPr lang="ru-RU" altLang="ru-RU">
              <a:solidFill>
                <a:srgbClr val="000000"/>
              </a:solidFill>
            </a:endParaRPr>
          </a:p>
          <a:p>
            <a:pPr algn="ctr"/>
            <a:r>
              <a:rPr lang="ru-RU" altLang="ru-RU">
                <a:solidFill>
                  <a:srgbClr val="000000"/>
                </a:solidFill>
              </a:rPr>
              <a:t>1 человека</a:t>
            </a:r>
            <a:r>
              <a:rPr lang="ru-RU" altLang="ru-RU"/>
              <a:t> </a:t>
            </a:r>
          </a:p>
          <a:p>
            <a:pPr algn="ctr"/>
            <a:r>
              <a:rPr lang="ru-RU" altLang="ru-RU"/>
              <a:t>1 человека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468313" y="1916113"/>
            <a:ext cx="8280400" cy="4608512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endParaRPr lang="ru-RU" altLang="ru-RU" sz="3600" b="1">
              <a:solidFill>
                <a:srgbClr val="FF3399"/>
              </a:solidFill>
            </a:endParaRPr>
          </a:p>
          <a:p>
            <a:pPr marL="342900" indent="-342900" algn="ctr"/>
            <a:r>
              <a:rPr lang="ru-RU" altLang="ru-RU" sz="3600" b="1">
                <a:solidFill>
                  <a:srgbClr val="FF3399"/>
                </a:solidFill>
              </a:rPr>
              <a:t>Укрывающие должны с собой </a:t>
            </a:r>
          </a:p>
          <a:p>
            <a:pPr marL="342900" indent="-342900" algn="ctr"/>
            <a:r>
              <a:rPr lang="ru-RU" altLang="ru-RU" sz="3600" b="1">
                <a:solidFill>
                  <a:srgbClr val="FF3399"/>
                </a:solidFill>
              </a:rPr>
              <a:t>иметь:</a:t>
            </a:r>
          </a:p>
          <a:p>
            <a:pPr marL="342900" indent="-342900" algn="ctr">
              <a:buFontTx/>
              <a:buAutoNum type="arabicPeriod"/>
            </a:pPr>
            <a:r>
              <a:rPr lang="ru-RU" altLang="ru-RU" sz="3600"/>
              <a:t>Запас продуктов питания</a:t>
            </a:r>
          </a:p>
          <a:p>
            <a:pPr marL="342900" indent="-342900" algn="ctr">
              <a:buFontTx/>
              <a:buAutoNum type="arabicPeriod"/>
            </a:pPr>
            <a:r>
              <a:rPr lang="ru-RU" altLang="ru-RU" sz="3600"/>
              <a:t>Принадлежности туалета</a:t>
            </a:r>
          </a:p>
          <a:p>
            <a:pPr marL="342900" indent="-342900" algn="ctr">
              <a:buFontTx/>
              <a:buAutoNum type="arabicPeriod"/>
            </a:pPr>
            <a:r>
              <a:rPr lang="ru-RU" altLang="ru-RU" sz="3600"/>
              <a:t>Средства индивидуальной защиты</a:t>
            </a:r>
          </a:p>
          <a:p>
            <a:pPr marL="342900" indent="-342900" algn="ctr"/>
            <a:r>
              <a:rPr lang="ru-RU" altLang="ru-RU" sz="3600" b="1">
                <a:solidFill>
                  <a:srgbClr val="FF3399"/>
                </a:solidFill>
              </a:rPr>
              <a:t>Выполнять все требования</a:t>
            </a:r>
          </a:p>
          <a:p>
            <a:pPr marL="342900" indent="-342900" algn="ctr"/>
            <a:r>
              <a:rPr lang="ru-RU" altLang="ru-RU" sz="3600" b="1">
                <a:solidFill>
                  <a:srgbClr val="FF3399"/>
                </a:solidFill>
              </a:rPr>
              <a:t> коменданта</a:t>
            </a:r>
          </a:p>
          <a:p>
            <a:pPr marL="342900" indent="-342900" algn="ctr"/>
            <a:r>
              <a:rPr lang="ru-RU" altLang="ru-RU" sz="3600" b="1">
                <a:solidFill>
                  <a:srgbClr val="FF3399"/>
                </a:solidFill>
              </a:rPr>
              <a:t> и персонала</a:t>
            </a:r>
          </a:p>
          <a:p>
            <a:pPr marL="342900" indent="-342900" algn="ctr"/>
            <a:endParaRPr lang="ru-RU" altLang="ru-RU" sz="3600" b="1">
              <a:solidFill>
                <a:srgbClr val="FF3399"/>
              </a:solidFill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323850" y="1989138"/>
            <a:ext cx="8569325" cy="4608512"/>
          </a:xfrm>
          <a:prstGeom prst="rect">
            <a:avLst/>
          </a:prstGeom>
          <a:solidFill>
            <a:srgbClr val="8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solidFill>
                  <a:srgbClr val="FFFF00"/>
                </a:solidFill>
              </a:rPr>
              <a:t> </a:t>
            </a:r>
            <a:r>
              <a:rPr lang="ru-RU" altLang="ru-RU" sz="4400" b="1" dirty="0">
                <a:solidFill>
                  <a:srgbClr val="FFFF00"/>
                </a:solidFill>
              </a:rPr>
              <a:t>Запрещено:</a:t>
            </a:r>
          </a:p>
          <a:p>
            <a:pPr algn="ctr"/>
            <a:r>
              <a:rPr lang="ru-RU" altLang="ru-RU" sz="3200" dirty="0"/>
              <a:t>Курить</a:t>
            </a:r>
          </a:p>
          <a:p>
            <a:pPr algn="ctr"/>
            <a:r>
              <a:rPr lang="ru-RU" altLang="ru-RU" sz="3200" dirty="0" smtClean="0">
                <a:solidFill>
                  <a:schemeClr val="folHlink"/>
                </a:solidFill>
              </a:rPr>
              <a:t>      Зажигать </a:t>
            </a:r>
            <a:r>
              <a:rPr lang="ru-RU" altLang="ru-RU" sz="3200" dirty="0">
                <a:solidFill>
                  <a:schemeClr val="folHlink"/>
                </a:solidFill>
              </a:rPr>
              <a:t>свечи, лампы</a:t>
            </a:r>
          </a:p>
          <a:p>
            <a:pPr algn="ctr"/>
            <a:r>
              <a:rPr lang="ru-RU" altLang="ru-RU" sz="3200" dirty="0"/>
              <a:t>Приносить легковоспламеняющиеся </a:t>
            </a:r>
          </a:p>
          <a:p>
            <a:pPr algn="ctr"/>
            <a:r>
              <a:rPr lang="ru-RU" altLang="ru-RU" sz="3200" dirty="0"/>
              <a:t>и </a:t>
            </a:r>
          </a:p>
          <a:p>
            <a:pPr algn="ctr"/>
            <a:r>
              <a:rPr lang="ru-RU" altLang="ru-RU" sz="3200" dirty="0"/>
              <a:t>имеющие запах вещества</a:t>
            </a:r>
          </a:p>
          <a:p>
            <a:pPr algn="ctr"/>
            <a:r>
              <a:rPr lang="ru-RU" altLang="ru-RU" sz="3200" dirty="0">
                <a:solidFill>
                  <a:schemeClr val="folHlink"/>
                </a:solidFill>
              </a:rPr>
              <a:t>Приносить громоздкие вещи</a:t>
            </a:r>
          </a:p>
          <a:p>
            <a:pPr algn="ctr"/>
            <a:r>
              <a:rPr lang="ru-RU" altLang="ru-RU" sz="3200" dirty="0">
                <a:solidFill>
                  <a:schemeClr val="folHlink"/>
                </a:solidFill>
              </a:rPr>
              <a:t> и животных</a:t>
            </a:r>
          </a:p>
          <a:p>
            <a:pPr algn="ctr"/>
            <a:r>
              <a:rPr lang="ru-RU" altLang="ru-RU" sz="3200" dirty="0"/>
              <a:t>Запрещается ходить по помещениям</a:t>
            </a:r>
          </a:p>
        </p:txBody>
      </p:sp>
      <p:pic>
        <p:nvPicPr>
          <p:cNvPr id="19467" name="Picture 11" descr="j02150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32240" y="2060848"/>
            <a:ext cx="1957387" cy="1492250"/>
          </a:xfrm>
          <a:noFill/>
        </p:spPr>
      </p:pic>
      <p:pic>
        <p:nvPicPr>
          <p:cNvPr id="19469" name="Picture 13" descr="j022377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21088"/>
            <a:ext cx="1800225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4" descr="j025442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1989137"/>
            <a:ext cx="1872010" cy="14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3" presetClass="exit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3" presetClass="exit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4" grpId="0" animBg="1"/>
      <p:bldP spid="19465" grpId="0" animBg="1"/>
      <p:bldP spid="19466" grpId="0" animBg="1"/>
    </p:bld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326</TotalTime>
  <Words>535</Words>
  <Application>Microsoft Office PowerPoint</Application>
  <PresentationFormat>Экран (4:3)</PresentationFormat>
  <Paragraphs>244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Трава</vt:lpstr>
      <vt:lpstr> ОСНОВНЫЕ МЕРОПРИЯТИЯ   ПО  ЗАЩИТЕ НАСЕЛЕНИЯ  В МИРНОЕ  И  ВОЕННОЕ ВРЕМЯ</vt:lpstr>
      <vt:lpstr>Оповещение и информирование населения об опасностях, возникающих в ЧС мирного и военного времени</vt:lpstr>
      <vt:lpstr>Территориальные системы оповещения</vt:lpstr>
      <vt:lpstr>Порядок оповещения населения в  Чрезвычайных ситуациях:</vt:lpstr>
      <vt:lpstr>Организация инженерной защиты населения от поражающих факторов ЧС</vt:lpstr>
      <vt:lpstr>Убежища</vt:lpstr>
      <vt:lpstr>Противорационные укрытия</vt:lpstr>
      <vt:lpstr>Укрытия простейшего типа</vt:lpstr>
      <vt:lpstr> Размещение и правила поведения людей в убежище</vt:lpstr>
      <vt:lpstr>Средства индивидуальной защиты населения</vt:lpstr>
      <vt:lpstr>Классификация средств индивидуальной защиты органов дыхания</vt:lpstr>
      <vt:lpstr> Организация и ведение аварийно- спасательных и неотложных работ</vt:lpstr>
      <vt:lpstr>Основные виды обеспечения аварийно- спасательных работ</vt:lpstr>
      <vt:lpstr>ОСНОВНЫЕ МЕРОПРИЯТИЯ  ПО ЗАЩИТЕ НАСЕЛЕНИЯ  В МИРНОЕ  И ВОЕННОЕ ВРЕМЯ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МЕРОПРИЯТИЯ  ПО ЗАЩИТЕ НАСЕЛЕНИЯ  В МИРНОЕ  И  ВОЕННОЕ ВРЕМЯ</dc:title>
  <dc:creator>ххх</dc:creator>
  <cp:lastModifiedBy>ADMIN</cp:lastModifiedBy>
  <cp:revision>15</cp:revision>
  <dcterms:created xsi:type="dcterms:W3CDTF">2007-04-01T08:21:16Z</dcterms:created>
  <dcterms:modified xsi:type="dcterms:W3CDTF">2024-02-12T16:34:05Z</dcterms:modified>
</cp:coreProperties>
</file>