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0" r:id="rId3"/>
    <p:sldId id="257" r:id="rId4"/>
    <p:sldId id="258" r:id="rId5"/>
    <p:sldId id="259" r:id="rId6"/>
    <p:sldId id="262" r:id="rId7"/>
    <p:sldId id="261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2/11/2024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2/11/2024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2/11/2024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2/11/2024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2/11/2024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Заповеди блаженств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7367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17592" y="244736"/>
            <a:ext cx="5245496" cy="1456267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1972" y="1066302"/>
            <a:ext cx="11570261" cy="36491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8800" dirty="0" smtClean="0"/>
              <a:t>ПОДВИГ</a:t>
            </a:r>
          </a:p>
          <a:p>
            <a:pPr marL="0" indent="0">
              <a:buNone/>
            </a:pPr>
            <a:r>
              <a:rPr lang="ru-RU" sz="8800" dirty="0" smtClean="0"/>
              <a:t>РАДОСТЬ (ДУХОВНАЯ)</a:t>
            </a:r>
          </a:p>
          <a:p>
            <a:pPr marL="0" indent="0">
              <a:buNone/>
            </a:pPr>
            <a:r>
              <a:rPr lang="ru-RU" sz="8800" dirty="0" smtClean="0"/>
              <a:t>СЧАСТЬЕ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val="3477036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102183"/>
            <a:ext cx="6936828" cy="85425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10 ЗАПОВЕДЕЙ МОИСЕЯ</a:t>
            </a:r>
            <a:br>
              <a:rPr lang="ru-RU" dirty="0" smtClean="0">
                <a:latin typeface="Arial Black" panose="020B0A04020102020204" pitchFamily="34" charset="0"/>
              </a:rPr>
            </a:b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6408" y="2501461"/>
            <a:ext cx="10131425" cy="3649133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1. Я Господь, Бог твой… Да не будет у тебя других богов пред </a:t>
            </a:r>
            <a:r>
              <a:rPr lang="ru-RU" dirty="0" err="1"/>
              <a:t>лицем</a:t>
            </a:r>
            <a:r>
              <a:rPr lang="ru-RU" dirty="0"/>
              <a:t> </a:t>
            </a:r>
            <a:r>
              <a:rPr lang="ru-RU" dirty="0" smtClean="0"/>
              <a:t>Моим.</a:t>
            </a:r>
          </a:p>
          <a:p>
            <a:r>
              <a:rPr lang="ru-RU" dirty="0"/>
              <a:t>2. Не делай себе кумира и никакого изображения того, что на небе вверху, и что на земле внизу, и что в воде </a:t>
            </a:r>
            <a:r>
              <a:rPr lang="ru-RU" dirty="0" smtClean="0"/>
              <a:t>ниже земли.</a:t>
            </a:r>
          </a:p>
          <a:p>
            <a:r>
              <a:rPr lang="ru-RU" dirty="0"/>
              <a:t>3. Не произноси имени Господа, Бога твоего, напрасно, ибо Господь не оставит без наказания того, кто произносит имя Его </a:t>
            </a:r>
            <a:r>
              <a:rPr lang="ru-RU" dirty="0" smtClean="0"/>
              <a:t>напрасно.</a:t>
            </a:r>
          </a:p>
          <a:p>
            <a:r>
              <a:rPr lang="ru-RU" dirty="0"/>
              <a:t>4. Шесть дней работай, и делай всякие дела твои; а день седьмой — суббота Господу Богу </a:t>
            </a:r>
            <a:r>
              <a:rPr lang="ru-RU" dirty="0" smtClean="0"/>
              <a:t>твоему.</a:t>
            </a:r>
          </a:p>
          <a:p>
            <a:r>
              <a:rPr lang="ru-RU" dirty="0"/>
              <a:t>5. Почитай отца твоего и мать твою, чтобы продлились дни твои на земле</a:t>
            </a:r>
            <a:r>
              <a:rPr lang="ru-RU" dirty="0" smtClean="0"/>
              <a:t>.</a:t>
            </a:r>
          </a:p>
          <a:p>
            <a:r>
              <a:rPr lang="ru-RU" dirty="0" smtClean="0"/>
              <a:t>6.Не </a:t>
            </a:r>
            <a:r>
              <a:rPr lang="ru-RU" dirty="0"/>
              <a:t>убивай</a:t>
            </a:r>
            <a:r>
              <a:rPr lang="ru-RU" dirty="0" smtClean="0"/>
              <a:t>.</a:t>
            </a:r>
          </a:p>
          <a:p>
            <a:r>
              <a:rPr lang="ru-RU" dirty="0" smtClean="0"/>
              <a:t>7.Не </a:t>
            </a:r>
            <a:r>
              <a:rPr lang="ru-RU" dirty="0"/>
              <a:t>прелюбодействуй</a:t>
            </a:r>
            <a:r>
              <a:rPr lang="ru-RU" dirty="0" smtClean="0"/>
              <a:t>.</a:t>
            </a:r>
          </a:p>
          <a:p>
            <a:r>
              <a:rPr lang="ru-RU" dirty="0" smtClean="0"/>
              <a:t>8.Не </a:t>
            </a:r>
            <a:r>
              <a:rPr lang="ru-RU" dirty="0"/>
              <a:t>кради</a:t>
            </a:r>
            <a:r>
              <a:rPr lang="ru-RU" dirty="0" smtClean="0"/>
              <a:t>.</a:t>
            </a:r>
          </a:p>
          <a:p>
            <a:r>
              <a:rPr lang="ru-RU" dirty="0" smtClean="0"/>
              <a:t>9.Не </a:t>
            </a:r>
            <a:r>
              <a:rPr lang="ru-RU" dirty="0"/>
              <a:t>произноси ложного свидетельства на ближнего твоего</a:t>
            </a:r>
            <a:r>
              <a:rPr lang="ru-RU" dirty="0" smtClean="0"/>
              <a:t>.</a:t>
            </a:r>
          </a:p>
          <a:p>
            <a:r>
              <a:rPr lang="ru-RU" dirty="0" smtClean="0"/>
              <a:t>10.Не </a:t>
            </a:r>
            <a:r>
              <a:rPr lang="ru-RU" dirty="0"/>
              <a:t>пожелай ничего чужого</a:t>
            </a:r>
            <a:endParaRPr lang="ru-RU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1557" y="102182"/>
            <a:ext cx="3913192" cy="239927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9503" y="3699423"/>
            <a:ext cx="3367267" cy="2883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545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8573" y="21485"/>
            <a:ext cx="10131425" cy="1456267"/>
          </a:xfrm>
        </p:spPr>
        <p:txBody>
          <a:bodyPr/>
          <a:lstStyle/>
          <a:p>
            <a:r>
              <a:rPr lang="ru-RU" dirty="0" smtClean="0"/>
              <a:t>Нагорная проповедь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52175" y="1237647"/>
            <a:ext cx="6985521" cy="364966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469930" y="5258439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«И следовало за Ним множества народа из Галилеи и </a:t>
            </a:r>
            <a:r>
              <a:rPr lang="ru-RU" dirty="0" err="1"/>
              <a:t>Десятиградия</a:t>
            </a:r>
            <a:r>
              <a:rPr lang="ru-RU" dirty="0"/>
              <a:t>, и Иерусалима и Иудеи, и из-за Иордана. Увидев народ, Он взошел на гору; и, когда сел, приступили к Нему ученики Его. И Он, отверзши уста Свои, учил их.</a:t>
            </a:r>
          </a:p>
        </p:txBody>
      </p:sp>
    </p:spTree>
    <p:extLst>
      <p:ext uri="{BB962C8B-B14F-4D97-AF65-F5344CB8AC3E}">
        <p14:creationId xmlns:p14="http://schemas.microsoft.com/office/powerpoint/2010/main" val="4214666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6918" y="0"/>
            <a:ext cx="10131425" cy="1456267"/>
          </a:xfrm>
        </p:spPr>
        <p:txBody>
          <a:bodyPr/>
          <a:lstStyle/>
          <a:p>
            <a:r>
              <a:rPr lang="ru-RU" dirty="0" smtClean="0"/>
              <a:t>Гора блаженств сейчас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678668" y="184778"/>
            <a:ext cx="4896792" cy="343265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83451"/>
            <a:ext cx="6381750" cy="42481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8668" y="3617429"/>
            <a:ext cx="4762500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645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5794550"/>
            <a:ext cx="1046959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dirty="0" smtClean="0">
                <a:solidFill>
                  <a:srgbClr val="D99694"/>
                </a:solidFill>
              </a:rPr>
              <a:t> </a:t>
            </a:r>
            <a:r>
              <a:rPr lang="ru-RU" altLang="ru-RU" sz="800" dirty="0"/>
              <a:t/>
            </a:r>
            <a:br>
              <a:rPr lang="ru-RU" altLang="ru-RU" sz="800" dirty="0"/>
            </a:br>
            <a:r>
              <a:rPr lang="ru-RU" altLang="ru-RU" sz="3200" dirty="0"/>
              <a:t> </a:t>
            </a:r>
            <a:r>
              <a:rPr lang="ru-RU" altLang="ru-RU" sz="3600" dirty="0" smtClean="0"/>
              <a:t>1. </a:t>
            </a:r>
            <a:r>
              <a:rPr lang="ru-RU" altLang="ru-RU" sz="3600" dirty="0" smtClean="0">
                <a:latin typeface="Monotype Corsiva" panose="03010101010201010101" pitchFamily="66" charset="0"/>
              </a:rPr>
              <a:t>Блаженны </a:t>
            </a:r>
            <a:r>
              <a:rPr lang="ru-RU" altLang="ru-RU" sz="3600" dirty="0">
                <a:latin typeface="Monotype Corsiva" panose="03010101010201010101" pitchFamily="66" charset="0"/>
              </a:rPr>
              <a:t>нищие духом, </a:t>
            </a:r>
            <a:r>
              <a:rPr lang="ru-RU" altLang="ru-RU" sz="3600" dirty="0" smtClean="0">
                <a:latin typeface="Monotype Corsiva" panose="03010101010201010101" pitchFamily="66" charset="0"/>
              </a:rPr>
              <a:t>ибо </a:t>
            </a:r>
            <a:r>
              <a:rPr lang="ru-RU" altLang="ru-RU" sz="3600" dirty="0">
                <a:latin typeface="Monotype Corsiva" panose="03010101010201010101" pitchFamily="66" charset="0"/>
              </a:rPr>
              <a:t>их есть Царство Небесное</a:t>
            </a:r>
            <a:endParaRPr lang="ru-RU" sz="3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934197" y="-84913"/>
            <a:ext cx="605646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4800" dirty="0"/>
              <a:t>Заповеди блаженства: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58392" y="5566338"/>
            <a:ext cx="765786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/>
              <a:t>2. </a:t>
            </a:r>
            <a:r>
              <a:rPr lang="ru-RU" sz="3600" dirty="0">
                <a:latin typeface="Monotype Corsiva" panose="03010101010201010101" pitchFamily="66" charset="0"/>
              </a:rPr>
              <a:t>Блаженны</a:t>
            </a:r>
            <a:r>
              <a:rPr lang="ru-RU" sz="36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3600" dirty="0">
                <a:latin typeface="Monotype Corsiva" panose="03010101010201010101" pitchFamily="66" charset="0"/>
              </a:rPr>
              <a:t>плачущие, ибо они утешатся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71839" y="4981776"/>
            <a:ext cx="874790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/>
              <a:t>3.  </a:t>
            </a:r>
            <a:r>
              <a:rPr lang="ru-RU" sz="3600" dirty="0">
                <a:latin typeface="Monotype Corsiva" panose="03010101010201010101" pitchFamily="66" charset="0"/>
              </a:rPr>
              <a:t>Блаженны кроткие, ибо они наследуют землю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31287" y="4406415"/>
            <a:ext cx="111105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/>
              <a:t>4. </a:t>
            </a:r>
            <a:r>
              <a:rPr lang="ru-RU" sz="3600" dirty="0" smtClean="0">
                <a:latin typeface="Monotype Corsiva" panose="03010101010201010101" pitchFamily="66" charset="0"/>
              </a:rPr>
              <a:t>Блаженны </a:t>
            </a:r>
            <a:r>
              <a:rPr lang="ru-RU" sz="3600" dirty="0">
                <a:latin typeface="Monotype Corsiva" panose="03010101010201010101" pitchFamily="66" charset="0"/>
              </a:rPr>
              <a:t>алчущие и жаждущие </a:t>
            </a:r>
            <a:r>
              <a:rPr lang="ru-RU" sz="3600" dirty="0" smtClean="0">
                <a:latin typeface="Monotype Corsiva" panose="03010101010201010101" pitchFamily="66" charset="0"/>
              </a:rPr>
              <a:t>правды, ибо они насытятся</a:t>
            </a:r>
            <a:endParaRPr lang="ru-RU" sz="3600" dirty="0">
              <a:latin typeface="Monotype Corsiva" panose="03010101010201010101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79748" y="3843501"/>
            <a:ext cx="949170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/>
              <a:t>5. </a:t>
            </a:r>
            <a:r>
              <a:rPr lang="ru-RU" sz="3600" dirty="0" smtClean="0">
                <a:latin typeface="Monotype Corsiva" panose="03010101010201010101" pitchFamily="66" charset="0"/>
              </a:rPr>
              <a:t>Блаженны </a:t>
            </a:r>
            <a:r>
              <a:rPr lang="ru-RU" sz="3600" dirty="0">
                <a:latin typeface="Monotype Corsiva" panose="03010101010201010101" pitchFamily="66" charset="0"/>
              </a:rPr>
              <a:t>милостивые, ибо они помилованы будут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333022" y="3322737"/>
            <a:ext cx="89851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/>
              <a:t>6. </a:t>
            </a:r>
            <a:r>
              <a:rPr lang="ru-RU" sz="3600" dirty="0" smtClean="0">
                <a:latin typeface="Monotype Corsiva" panose="03010101010201010101" pitchFamily="66" charset="0"/>
              </a:rPr>
              <a:t>Блаженны </a:t>
            </a:r>
            <a:r>
              <a:rPr lang="ru-RU" sz="3600" dirty="0">
                <a:latin typeface="Monotype Corsiva" panose="03010101010201010101" pitchFamily="66" charset="0"/>
              </a:rPr>
              <a:t>чистые сердцем, ибо они увидят Бога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003842" y="1425300"/>
            <a:ext cx="100041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600" dirty="0"/>
              <a:t>8. </a:t>
            </a:r>
            <a:r>
              <a:rPr lang="ru-RU" sz="3600" dirty="0" smtClean="0">
                <a:latin typeface="Monotype Corsiva" panose="03010101010201010101" pitchFamily="66" charset="0"/>
              </a:rPr>
              <a:t>«Блаженны </a:t>
            </a:r>
            <a:r>
              <a:rPr lang="ru-RU" sz="3600" dirty="0">
                <a:latin typeface="Monotype Corsiva" panose="03010101010201010101" pitchFamily="66" charset="0"/>
              </a:rPr>
              <a:t>изгнанные за правду, ибо их есть Царство Небесное»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262610" y="2328814"/>
            <a:ext cx="93996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altLang="ru-RU" sz="3600" dirty="0"/>
              <a:t>7. </a:t>
            </a:r>
            <a:r>
              <a:rPr lang="ru-RU" altLang="ru-RU" sz="3600" dirty="0" smtClean="0">
                <a:latin typeface="Monotype Corsiva" panose="03010101010201010101" pitchFamily="66" charset="0"/>
              </a:rPr>
              <a:t>Блаженны  </a:t>
            </a:r>
            <a:r>
              <a:rPr lang="ru-RU" altLang="ru-RU" sz="3600" dirty="0">
                <a:latin typeface="Monotype Corsiva" panose="03010101010201010101" pitchFamily="66" charset="0"/>
              </a:rPr>
              <a:t>миротворцы, ибо они будут названы сынами Божиими</a:t>
            </a:r>
            <a:endParaRPr lang="ru-RU" sz="3600" dirty="0">
              <a:latin typeface="Monotype Corsiva" panose="03010101010201010101" pitchFamily="66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828801" y="445099"/>
            <a:ext cx="89024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600" dirty="0"/>
              <a:t>9. </a:t>
            </a:r>
            <a:r>
              <a:rPr lang="ru-RU" sz="3600" dirty="0" smtClean="0">
                <a:latin typeface="Monotype Corsiva" panose="03010101010201010101" pitchFamily="66" charset="0"/>
              </a:rPr>
              <a:t>«Блаженны </a:t>
            </a:r>
            <a:r>
              <a:rPr lang="ru-RU" sz="3600" dirty="0">
                <a:latin typeface="Monotype Corsiva" panose="03010101010201010101" pitchFamily="66" charset="0"/>
              </a:rPr>
              <a:t>изгнанные за правду, ибо их есть Царство Небесное»</a:t>
            </a:r>
          </a:p>
        </p:txBody>
      </p:sp>
    </p:spTree>
    <p:extLst>
      <p:ext uri="{BB962C8B-B14F-4D97-AF65-F5344CB8AC3E}">
        <p14:creationId xmlns:p14="http://schemas.microsoft.com/office/powerpoint/2010/main" val="1150563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95222" y="1345569"/>
            <a:ext cx="10343072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4800" dirty="0" smtClean="0"/>
              <a:t>Первая </a:t>
            </a:r>
            <a:r>
              <a:rPr lang="ru-RU" altLang="ru-RU" sz="4800" dirty="0"/>
              <a:t>Заповедь блаженства</a:t>
            </a:r>
            <a:r>
              <a:rPr lang="ru-RU" altLang="ru-RU" sz="4800" dirty="0" smtClean="0"/>
              <a:t>:</a:t>
            </a:r>
          </a:p>
          <a:p>
            <a:r>
              <a:rPr lang="ru-RU" altLang="ru-RU" sz="4800" dirty="0"/>
              <a:t/>
            </a:r>
            <a:br>
              <a:rPr lang="ru-RU" altLang="ru-RU" sz="4800" dirty="0"/>
            </a:br>
            <a:r>
              <a:rPr lang="ru-RU" altLang="ru-RU" sz="6600" dirty="0" smtClean="0">
                <a:latin typeface="Monotype Corsiva" panose="03010101010201010101" pitchFamily="66" charset="0"/>
              </a:rPr>
              <a:t>Блаженны </a:t>
            </a:r>
            <a:r>
              <a:rPr lang="ru-RU" altLang="ru-RU" sz="6600" dirty="0">
                <a:latin typeface="Monotype Corsiva" panose="03010101010201010101" pitchFamily="66" charset="0"/>
              </a:rPr>
              <a:t>нищие духом, </a:t>
            </a:r>
            <a:br>
              <a:rPr lang="ru-RU" altLang="ru-RU" sz="6600" dirty="0">
                <a:latin typeface="Monotype Corsiva" panose="03010101010201010101" pitchFamily="66" charset="0"/>
              </a:rPr>
            </a:br>
            <a:r>
              <a:rPr lang="ru-RU" altLang="ru-RU" sz="6600" dirty="0">
                <a:latin typeface="Monotype Corsiva" panose="03010101010201010101" pitchFamily="66" charset="0"/>
              </a:rPr>
              <a:t>ибо их есть Царство Небесное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1703252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98209" y="1629701"/>
            <a:ext cx="9095760" cy="3600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/>
              <a:t>Шестая Заповедь блаженства. </a:t>
            </a:r>
          </a:p>
          <a:p>
            <a:endParaRPr lang="ru-RU" sz="4800" dirty="0">
              <a:latin typeface="Monotype Corsiva" panose="03010101010201010101" pitchFamily="66" charset="0"/>
            </a:endParaRPr>
          </a:p>
          <a:p>
            <a:r>
              <a:rPr lang="ru-RU" sz="6600" dirty="0">
                <a:latin typeface="Monotype Corsiva" panose="03010101010201010101" pitchFamily="66" charset="0"/>
              </a:rPr>
              <a:t>Блаженны чистые сердцем, </a:t>
            </a:r>
            <a:endParaRPr lang="ru-RU" sz="6600" dirty="0" smtClean="0">
              <a:latin typeface="Monotype Corsiva" panose="03010101010201010101" pitchFamily="66" charset="0"/>
            </a:endParaRPr>
          </a:p>
          <a:p>
            <a:r>
              <a:rPr lang="ru-RU" sz="6600" dirty="0" smtClean="0">
                <a:latin typeface="Monotype Corsiva" panose="03010101010201010101" pitchFamily="66" charset="0"/>
              </a:rPr>
              <a:t>ибо </a:t>
            </a:r>
            <a:r>
              <a:rPr lang="ru-RU" sz="6600" dirty="0">
                <a:latin typeface="Monotype Corsiva" panose="03010101010201010101" pitchFamily="66" charset="0"/>
              </a:rPr>
              <a:t>они увидят Бога</a:t>
            </a:r>
          </a:p>
        </p:txBody>
      </p:sp>
    </p:spTree>
    <p:extLst>
      <p:ext uri="{BB962C8B-B14F-4D97-AF65-F5344CB8AC3E}">
        <p14:creationId xmlns:p14="http://schemas.microsoft.com/office/powerpoint/2010/main" val="1560149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ебеса">
  <a:themeElements>
    <a:clrScheme name="Celestial">
      <a:dk1>
        <a:sysClr val="windowText" lastClr="000000"/>
      </a:dk1>
      <a:lt1>
        <a:sysClr val="window" lastClr="FFFFFF"/>
      </a:lt1>
      <a:dk2>
        <a:srgbClr val="104C7E"/>
      </a:dk2>
      <a:lt2>
        <a:srgbClr val="EBEBEB"/>
      </a:lt2>
      <a:accent1>
        <a:srgbClr val="94CE67"/>
      </a:accent1>
      <a:accent2>
        <a:srgbClr val="49D1CD"/>
      </a:accent2>
      <a:accent3>
        <a:srgbClr val="61A5D6"/>
      </a:accent3>
      <a:accent4>
        <a:srgbClr val="9D8CD3"/>
      </a:accent4>
      <a:accent5>
        <a:srgbClr val="E45C8A"/>
      </a:accent5>
      <a:accent6>
        <a:srgbClr val="F98C61"/>
      </a:accent6>
      <a:hlink>
        <a:srgbClr val="AAF172"/>
      </a:hlink>
      <a:folHlink>
        <a:srgbClr val="E7F19A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E44E6A2F-09CD-4BE0-B42D-107FF03CEED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TM03457452[[fn=Небесная]]</Template>
  <TotalTime>140</TotalTime>
  <Words>304</Words>
  <Application>Microsoft Office PowerPoint</Application>
  <PresentationFormat>Широкоэкранный</PresentationFormat>
  <Paragraphs>34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Arial Black</vt:lpstr>
      <vt:lpstr>Calibri</vt:lpstr>
      <vt:lpstr>Calibri Light</vt:lpstr>
      <vt:lpstr>Monotype Corsiva</vt:lpstr>
      <vt:lpstr>Небеса</vt:lpstr>
      <vt:lpstr>Заповеди блаженств</vt:lpstr>
      <vt:lpstr>Презентация PowerPoint</vt:lpstr>
      <vt:lpstr>10 ЗАПОВЕДЕЙ МОИСЕЯ </vt:lpstr>
      <vt:lpstr>Нагорная проповедь</vt:lpstr>
      <vt:lpstr>Гора блаженств сейчас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12</cp:revision>
  <dcterms:created xsi:type="dcterms:W3CDTF">2024-02-08T16:29:05Z</dcterms:created>
  <dcterms:modified xsi:type="dcterms:W3CDTF">2024-02-11T12:26:48Z</dcterms:modified>
</cp:coreProperties>
</file>