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2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2CDB-948F-4DDB-8C32-7FCC8013AAFF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1120-95CC-4C10-B635-804134F59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2CDB-948F-4DDB-8C32-7FCC8013AAFF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1120-95CC-4C10-B635-804134F59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2CDB-948F-4DDB-8C32-7FCC8013AAFF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1120-95CC-4C10-B635-804134F59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2CDB-948F-4DDB-8C32-7FCC8013AAFF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1120-95CC-4C10-B635-804134F59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2CDB-948F-4DDB-8C32-7FCC8013AAFF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1120-95CC-4C10-B635-804134F59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2CDB-948F-4DDB-8C32-7FCC8013AAFF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1120-95CC-4C10-B635-804134F59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2CDB-948F-4DDB-8C32-7FCC8013AAFF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1120-95CC-4C10-B635-804134F59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2CDB-948F-4DDB-8C32-7FCC8013AAFF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1120-95CC-4C10-B635-804134F59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2CDB-948F-4DDB-8C32-7FCC8013AAFF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1120-95CC-4C10-B635-804134F59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2CDB-948F-4DDB-8C32-7FCC8013AAFF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1120-95CC-4C10-B635-804134F59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2CDB-948F-4DDB-8C32-7FCC8013AAFF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1120-95CC-4C10-B635-804134F59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E2CDB-948F-4DDB-8C32-7FCC8013AAFF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91120-95CC-4C10-B635-804134F59B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" descr="1612800912_82-p-nezhno-goluboi-fon-s-oblakami-9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Городец-768x3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40768"/>
            <a:ext cx="9144000" cy="40005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2483768" y="-27384"/>
            <a:ext cx="37246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Городец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5445224"/>
            <a:ext cx="71806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На берегу Волги стоит древний и славный город Городец.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По преданию, основал его в 1152 году князь Юрий Долгорукий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как 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сторожевую крепость.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2800912_82-p-nezhno-goluboi-fon-s-oblakami-9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31640" y="332656"/>
            <a:ext cx="6355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Фабрика «Городецкая роспись»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21506" name="Picture 2" descr="Фабрика «Городецкая роспись»"/>
          <p:cNvPicPr>
            <a:picLocks noChangeAspect="1" noChangeArrowheads="1"/>
          </p:cNvPicPr>
          <p:nvPr/>
        </p:nvPicPr>
        <p:blipFill>
          <a:blip r:embed="rId3" cstate="print"/>
          <a:srcRect t="14545" r="11395"/>
          <a:stretch>
            <a:fillRect/>
          </a:stretch>
        </p:blipFill>
        <p:spPr bwMode="auto">
          <a:xfrm>
            <a:off x="1763688" y="1196752"/>
            <a:ext cx="5482111" cy="3523209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216024" y="5157192"/>
            <a:ext cx="8964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Нынешняя фабрика «Городецкая роспись» была создана в 1960 году на базе артели, существовавшей с 1936 года. Уже более 60 лет талантливые мастера бережно хранят и развивают секреты традиционного местного ремесла – городецкой росписи.</a:t>
            </a: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2800912_82-p-nezhno-goluboi-fon-s-oblakami-9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AutoShape 2" descr="https://shareslide.ru/img/thumbs/9a19b9a4f50a32b1bc4e487b40f26577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9a19b9a4f50a32b1bc4e487b40f26577-800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19" y="476672"/>
            <a:ext cx="5248583" cy="2952328"/>
          </a:xfrm>
          <a:prstGeom prst="rect">
            <a:avLst/>
          </a:prstGeom>
          <a:effectLst/>
        </p:spPr>
      </p:pic>
      <p:pic>
        <p:nvPicPr>
          <p:cNvPr id="24580" name="Picture 4" descr="https://melkie.net/wp-content/uploads/2019/02/post_5c6fd40966bcb.jpg"/>
          <p:cNvPicPr>
            <a:picLocks noChangeAspect="1" noChangeArrowheads="1"/>
          </p:cNvPicPr>
          <p:nvPr/>
        </p:nvPicPr>
        <p:blipFill>
          <a:blip r:embed="rId4" cstate="print"/>
          <a:srcRect l="5274" t="9466" r="14731"/>
          <a:stretch>
            <a:fillRect/>
          </a:stretch>
        </p:blipFill>
        <p:spPr bwMode="auto">
          <a:xfrm>
            <a:off x="5148064" y="3933056"/>
            <a:ext cx="3496940" cy="263691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4582" name="Picture 6" descr="https://sun9-55.userapi.com/impg/mKlMGAm2NhkUn1QMzWa4Ao3JdSjAs19T24Ny0A/4A6P74KDBPg.jpg?size=807x807&amp;quality=95&amp;sign=24f7a540da24005fd16812a6c51eddc2&amp;c_uniq_tag=TsZ6A3MWQ67YVM4DCadh_QCPeapgKy6Ozn4bFajtc3s&amp;type=album"/>
          <p:cNvPicPr>
            <a:picLocks noChangeAspect="1" noChangeArrowheads="1"/>
          </p:cNvPicPr>
          <p:nvPr/>
        </p:nvPicPr>
        <p:blipFill>
          <a:blip r:embed="rId5" cstate="print"/>
          <a:srcRect l="4849" t="4849" b="3022"/>
          <a:stretch>
            <a:fillRect/>
          </a:stretch>
        </p:blipFill>
        <p:spPr bwMode="auto">
          <a:xfrm>
            <a:off x="6012160" y="692696"/>
            <a:ext cx="2664296" cy="257967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4584" name="Picture 8" descr="https://img.razrisyika.ru/kart/64/253183-gorodeckaya-15.jpg"/>
          <p:cNvPicPr>
            <a:picLocks noChangeAspect="1" noChangeArrowheads="1"/>
          </p:cNvPicPr>
          <p:nvPr/>
        </p:nvPicPr>
        <p:blipFill>
          <a:blip r:embed="rId6" cstate="print"/>
          <a:srcRect t="4057"/>
          <a:stretch>
            <a:fillRect/>
          </a:stretch>
        </p:blipFill>
        <p:spPr bwMode="auto">
          <a:xfrm>
            <a:off x="899592" y="3645024"/>
            <a:ext cx="3744416" cy="295184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2800912_82-p-nezhno-goluboi-fon-s-oblakami-9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AutoShape 6" descr="https://shareslide.ru/img/thumbs/3becddbf8e5bc6a428b5d4a33b0b064a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8" name="AutoShape 8" descr="https://shareslide.ru/img/thumbs/3becddbf8e5bc6a428b5d4a33b0b064a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3becddbf8e5bc6a428b5d4a33b0b064a-800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450304"/>
            <a:ext cx="7908032" cy="593102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2800912_82-p-nezhno-goluboi-fon-s-oblakami-9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papik.pro/uploads/posts/2022-01/1641544980_62-papik-pro-p-prostie-risunki-rospis-63.jpg"/>
          <p:cNvPicPr>
            <a:picLocks noChangeAspect="1" noChangeArrowheads="1"/>
          </p:cNvPicPr>
          <p:nvPr/>
        </p:nvPicPr>
        <p:blipFill>
          <a:blip r:embed="rId3" cstate="print"/>
          <a:srcRect l="33152" r="32591" b="8649"/>
          <a:stretch>
            <a:fillRect/>
          </a:stretch>
        </p:blipFill>
        <p:spPr bwMode="auto">
          <a:xfrm>
            <a:off x="251520" y="764704"/>
            <a:ext cx="2448272" cy="4896544"/>
          </a:xfrm>
          <a:prstGeom prst="rect">
            <a:avLst/>
          </a:prstGeom>
          <a:noFill/>
        </p:spPr>
      </p:pic>
      <p:pic>
        <p:nvPicPr>
          <p:cNvPr id="1028" name="Picture 4" descr="http://cf2.ppt-online.org/files2/slide/m/mCsFhJydj3r94BVStplXYbG6WRoLPM7KHeTk1I/slide-9.jpg"/>
          <p:cNvPicPr>
            <a:picLocks noChangeAspect="1" noChangeArrowheads="1"/>
          </p:cNvPicPr>
          <p:nvPr/>
        </p:nvPicPr>
        <p:blipFill>
          <a:blip r:embed="rId4" cstate="print"/>
          <a:srcRect l="2305" t="7692" r="5508" b="3077"/>
          <a:stretch>
            <a:fillRect/>
          </a:stretch>
        </p:blipFill>
        <p:spPr bwMode="auto">
          <a:xfrm>
            <a:off x="2987824" y="1052736"/>
            <a:ext cx="5760640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2800912_82-p-nezhno-goluboi-fon-s-oblakami-9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6024" y="4823281"/>
            <a:ext cx="88924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Городец</a:t>
            </a:r>
            <a:r>
              <a:rPr lang="ru-RU" dirty="0">
                <a:solidFill>
                  <a:srgbClr val="FF0000"/>
                </a:solidFill>
              </a:rPr>
              <a:t> – уникальный древний город в Нижегородской области с богатой историей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и </a:t>
            </a:r>
            <a:r>
              <a:rPr lang="ru-RU" dirty="0">
                <a:solidFill>
                  <a:srgbClr val="FF0000"/>
                </a:solidFill>
              </a:rPr>
              <a:t>вековыми традициями. Он расположился на левом берегу Волги.</a:t>
            </a:r>
          </a:p>
          <a:p>
            <a:r>
              <a:rPr lang="ru-RU" dirty="0">
                <a:solidFill>
                  <a:srgbClr val="FF0000"/>
                </a:solidFill>
              </a:rPr>
              <a:t>У</a:t>
            </a:r>
            <a:r>
              <a:rPr lang="ru-RU" dirty="0" smtClean="0">
                <a:solidFill>
                  <a:srgbClr val="FF0000"/>
                </a:solidFill>
              </a:rPr>
              <a:t>никальные </a:t>
            </a:r>
            <a:r>
              <a:rPr lang="ru-RU" dirty="0">
                <a:solidFill>
                  <a:srgbClr val="FF0000"/>
                </a:solidFill>
              </a:rPr>
              <a:t>достопримечательности Городца – хорошо сохранившиеся памятники русского зодчества, старинные храмы и многочисленные музеи. А еще город знаменит своими традиционными народными ремеслами – городецкой росписью, резьбой по дереву, золотому шитью, изготовлением печатных пряников и т. д.</a:t>
            </a:r>
          </a:p>
          <a:p>
            <a:endParaRPr lang="ru-RU" dirty="0"/>
          </a:p>
        </p:txBody>
      </p:sp>
      <p:pic>
        <p:nvPicPr>
          <p:cNvPr id="23554" name="Picture 2" descr="https://yastatic.net/naydex/yandex-search/HcOqf6009/03be79J4/n52iRp_y5qu8KJI9OtypwR6EInJjSMCx-RL3IEm5ZZwjlEu7o0TUWTe0zs9GWOQKMdDvvbbjc5lmAFb1e15jzezfN3ZcEDWNTtsh-vney7O_RbZyw0gAoKgQQA"/>
          <p:cNvPicPr>
            <a:picLocks noChangeAspect="1" noChangeArrowheads="1"/>
          </p:cNvPicPr>
          <p:nvPr/>
        </p:nvPicPr>
        <p:blipFill>
          <a:blip r:embed="rId3" cstate="print"/>
          <a:srcRect t="10169"/>
          <a:stretch>
            <a:fillRect/>
          </a:stretch>
        </p:blipFill>
        <p:spPr bwMode="auto">
          <a:xfrm>
            <a:off x="1043608" y="332656"/>
            <a:ext cx="7132910" cy="424847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2800912_82-p-nezhno-goluboi-fon-s-oblakami-9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gorodetsky-shaft.jpg"/>
          <p:cNvPicPr>
            <a:picLocks noChangeAspect="1"/>
          </p:cNvPicPr>
          <p:nvPr/>
        </p:nvPicPr>
        <p:blipFill>
          <a:blip r:embed="rId3" cstate="print"/>
          <a:srcRect b="18019"/>
          <a:stretch>
            <a:fillRect/>
          </a:stretch>
        </p:blipFill>
        <p:spPr>
          <a:xfrm>
            <a:off x="467544" y="980728"/>
            <a:ext cx="8172400" cy="446449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252536" y="5541039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Городецкий вал – одна из самых древних городских достопримечательностей.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Он </a:t>
            </a:r>
            <a:r>
              <a:rPr lang="ru-RU" dirty="0">
                <a:solidFill>
                  <a:srgbClr val="FF0000"/>
                </a:solidFill>
              </a:rPr>
              <a:t>представляет собой сохранившаяся часть укреплений древнего города XII-XIV вв.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Когда-то </a:t>
            </a:r>
            <a:r>
              <a:rPr lang="ru-RU" dirty="0">
                <a:solidFill>
                  <a:srgbClr val="FF0000"/>
                </a:solidFill>
              </a:rPr>
              <a:t>оборонительное сооружение, построенное для защиты от врагов, состояло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из </a:t>
            </a:r>
            <a:r>
              <a:rPr lang="ru-RU" dirty="0">
                <a:solidFill>
                  <a:srgbClr val="FF0000"/>
                </a:solidFill>
              </a:rPr>
              <a:t>трех линий</a:t>
            </a:r>
            <a:r>
              <a:rPr lang="ru-RU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27784" y="260648"/>
            <a:ext cx="3280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Городецкий вал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2800912_82-p-nezhno-goluboi-fon-s-oblakami-9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«Город Мастеров»"/>
          <p:cNvPicPr>
            <a:picLocks noChangeAspect="1" noChangeArrowheads="1"/>
          </p:cNvPicPr>
          <p:nvPr/>
        </p:nvPicPr>
        <p:blipFill>
          <a:blip r:embed="rId3" cstate="print"/>
          <a:srcRect t="6832"/>
          <a:stretch>
            <a:fillRect/>
          </a:stretch>
        </p:blipFill>
        <p:spPr bwMode="auto">
          <a:xfrm>
            <a:off x="827584" y="764704"/>
            <a:ext cx="7307061" cy="453650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251520" y="5469031"/>
            <a:ext cx="889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Уникальный комплекс деревянных сооружений «Город мастеров», не так давно построенный на городской площади, сразу стал одной из главных достопримечательностей Городца. На его территории возведены удивительные по красоте резные постройки – крестьянские избы, купеческие дома, княжеский терем.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27784" y="260648"/>
            <a:ext cx="3335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Город Мастеров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2800912_82-p-nezhno-goluboi-fon-s-oblakami-9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Феодоровский мужской монастырь"/>
          <p:cNvPicPr>
            <a:picLocks noChangeAspect="1" noChangeArrowheads="1"/>
          </p:cNvPicPr>
          <p:nvPr/>
        </p:nvPicPr>
        <p:blipFill>
          <a:blip r:embed="rId3" cstate="print"/>
          <a:srcRect t="5002" b="3289"/>
          <a:stretch>
            <a:fillRect/>
          </a:stretch>
        </p:blipFill>
        <p:spPr bwMode="auto">
          <a:xfrm>
            <a:off x="1187624" y="908720"/>
            <a:ext cx="6840760" cy="418046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1115616" y="260648"/>
            <a:ext cx="7161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solidFill>
                  <a:srgbClr val="FF0000"/>
                </a:solidFill>
              </a:rPr>
              <a:t>Феодоровский</a:t>
            </a:r>
            <a:r>
              <a:rPr lang="ru-RU" sz="3600" dirty="0" smtClean="0">
                <a:solidFill>
                  <a:srgbClr val="FF0000"/>
                </a:solidFill>
              </a:rPr>
              <a:t> мужской монастырь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5" y="5192032"/>
            <a:ext cx="92170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Монастырь предположительно был основан в 50-60-х годах XII века князем Юрием Долгоруким на знаковом месте обретения иконы Божией Матери, названной позже </a:t>
            </a:r>
            <a:r>
              <a:rPr lang="ru-RU" dirty="0" err="1">
                <a:solidFill>
                  <a:srgbClr val="FF0000"/>
                </a:solidFill>
              </a:rPr>
              <a:t>Феодоровской</a:t>
            </a:r>
            <a:r>
              <a:rPr lang="ru-RU" dirty="0">
                <a:solidFill>
                  <a:srgbClr val="FF0000"/>
                </a:solidFill>
              </a:rPr>
              <a:t>. По одной из версий ученых, здесь принял схиму под именем Алексия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князь </a:t>
            </a:r>
            <a:r>
              <a:rPr lang="ru-RU" dirty="0">
                <a:solidFill>
                  <a:srgbClr val="FF0000"/>
                </a:solidFill>
              </a:rPr>
              <a:t>Александр Невский, возвратившийся больным из Золотой Орды.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В </a:t>
            </a:r>
            <a:r>
              <a:rPr lang="ru-RU" dirty="0">
                <a:solidFill>
                  <a:srgbClr val="FF0000"/>
                </a:solidFill>
              </a:rPr>
              <a:t>ноябре 1263 года он скончался и был упокоен в монастыре.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2800912_82-p-nezhno-goluboi-fon-s-oblakami-9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Музей самовар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908720"/>
            <a:ext cx="5976664" cy="398263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2627784" y="260648"/>
            <a:ext cx="36888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Музей самоваров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4941168"/>
            <a:ext cx="864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«Терем русского самовара» на городской набережной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разместился в здании старинной усадьбы купца Гришаева – памятнике архитектуры XIX века.</a:t>
            </a:r>
          </a:p>
          <a:p>
            <a:r>
              <a:rPr lang="ru-RU" dirty="0">
                <a:solidFill>
                  <a:srgbClr val="FF0000"/>
                </a:solidFill>
              </a:rPr>
              <a:t>Наличники и другие элементы фасада, украшенные различными видами филигранной резьбы, придают строению неповторимый праздничный вид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В </a:t>
            </a:r>
            <a:r>
              <a:rPr lang="ru-RU" dirty="0">
                <a:solidFill>
                  <a:srgbClr val="FF0000"/>
                </a:solidFill>
              </a:rPr>
              <a:t>музейной экспозиции представлены самовары разных времен – с XVIII до конца XX вв. Это одна из самых крупных коллекций самоваров в России.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2800912_82-p-nezhno-goluboi-fon-s-oblakami-9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71600" y="332656"/>
            <a:ext cx="6956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Набережная Александра Невского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20482" name="Picture 2" descr="Набережная Александра Невског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052736"/>
            <a:ext cx="6264696" cy="398263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179512" y="5373216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Набережная Городца – это излюбленное прогулочное место жителей и гостей города. Отсюда открывается невероятно красивый вид на Волгу. Настоящее украшение набережной – памятник легендарному русскому полководцу Александру Невскому, установленный в сентябре 1993 года. 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2800912_82-p-nezhno-goluboi-fon-s-oblakami-9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75656" y="116632"/>
            <a:ext cx="5819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Музей «Городецкий пряник»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9458" name="Picture 2" descr="Музей «Городецкий пряник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836712"/>
            <a:ext cx="5976664" cy="398263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72008" y="4826675"/>
            <a:ext cx="90719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Музей «Городецкий пряник</a:t>
            </a:r>
            <a:r>
              <a:rPr lang="ru-RU" dirty="0" smtClean="0">
                <a:solidFill>
                  <a:srgbClr val="FF0000"/>
                </a:solidFill>
              </a:rPr>
              <a:t>» размещается </a:t>
            </a:r>
            <a:r>
              <a:rPr lang="ru-RU" dirty="0">
                <a:solidFill>
                  <a:srgbClr val="FF0000"/>
                </a:solidFill>
              </a:rPr>
              <a:t>в красивом </a:t>
            </a:r>
            <a:r>
              <a:rPr lang="ru-RU" dirty="0" smtClean="0">
                <a:solidFill>
                  <a:srgbClr val="FF0000"/>
                </a:solidFill>
              </a:rPr>
              <a:t>здании городской </a:t>
            </a:r>
            <a:r>
              <a:rPr lang="ru-RU" dirty="0">
                <a:solidFill>
                  <a:srgbClr val="FF0000"/>
                </a:solidFill>
              </a:rPr>
              <a:t>усадьбе купца </a:t>
            </a:r>
            <a:r>
              <a:rPr lang="ru-RU" dirty="0" err="1">
                <a:solidFill>
                  <a:srgbClr val="FF0000"/>
                </a:solidFill>
              </a:rPr>
              <a:t>Петелина</a:t>
            </a:r>
            <a:r>
              <a:rPr lang="ru-RU" dirty="0">
                <a:solidFill>
                  <a:srgbClr val="FF0000"/>
                </a:solidFill>
              </a:rPr>
              <a:t> начала XX века. Пряничный промысел издавна был одним из самых популярных в Городце. Городецкие печатные пряники изготавливались народными мастерами при помощи деревянных клише с разными изображениями. Ароматное угощенье не черствело месяцами и было в большой цене. Пряники вручали влиятельным особам, а на севере России их даже меняли на меха.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2800912_82-p-nezhno-goluboi-fon-s-oblakami-9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https://turlog.ru/assets/images/tickets/527/gorodetc-tic-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5004048" cy="333047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2532" name="Picture 4" descr="https://tur-ray.ru/wp-content/uploads/2022/04/Gorodetskiy-pryani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645024"/>
            <a:ext cx="4176464" cy="313234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2536" name="AutoShape 8" descr="https://img.b2b.trade/26a63c2b-1c2c-4afa-bd56-bc9d90eb2c57/-/smart_resize/900x900/-/quality/smart/-/format/webp/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8" name="AutoShape 10" descr="https://img.b2b.trade/26a63c2b-1c2c-4afa-bd56-bc9d90eb2c57/-/smart_resize/900x900/-/quality/smart/-/format/webp/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Без названия.png"/>
          <p:cNvPicPr>
            <a:picLocks noChangeAspect="1"/>
          </p:cNvPicPr>
          <p:nvPr/>
        </p:nvPicPr>
        <p:blipFill>
          <a:blip r:embed="rId5" cstate="print"/>
          <a:srcRect l="7665" t="31856" r="6153" b="3129"/>
          <a:stretch>
            <a:fillRect/>
          </a:stretch>
        </p:blipFill>
        <p:spPr>
          <a:xfrm rot="159709">
            <a:off x="755576" y="3933056"/>
            <a:ext cx="3384376" cy="255312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447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Петрович</dc:creator>
  <cp:lastModifiedBy>Петрович</cp:lastModifiedBy>
  <cp:revision>34</cp:revision>
  <dcterms:created xsi:type="dcterms:W3CDTF">2024-02-07T05:09:05Z</dcterms:created>
  <dcterms:modified xsi:type="dcterms:W3CDTF">2024-02-07T11:10:15Z</dcterms:modified>
</cp:coreProperties>
</file>