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81" r:id="rId3"/>
    <p:sldId id="282" r:id="rId4"/>
    <p:sldId id="392" r:id="rId5"/>
    <p:sldId id="401" r:id="rId6"/>
    <p:sldId id="278" r:id="rId7"/>
    <p:sldId id="313" r:id="rId8"/>
    <p:sldId id="394" r:id="rId9"/>
    <p:sldId id="395" r:id="rId10"/>
    <p:sldId id="396" r:id="rId11"/>
    <p:sldId id="399" r:id="rId12"/>
    <p:sldId id="382" r:id="rId13"/>
    <p:sldId id="400" r:id="rId14"/>
    <p:sldId id="391" r:id="rId15"/>
    <p:sldId id="353" r:id="rId16"/>
    <p:sldId id="398" r:id="rId17"/>
    <p:sldId id="397" r:id="rId18"/>
    <p:sldId id="309" r:id="rId19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CA76-0C0E-489C-AF61-7072BDB9B38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689F0-B049-49B8-8CF6-A4E9B1CD49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70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81F0B-F771-4010-817A-A90794863A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494A-3E19-4042-BDF2-21866DBAE7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403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76AEA-6897-4B89-A998-EE709E8DBC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A7429-9F68-4FE9-AF8A-6C7B30CE1A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006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713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045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06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49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75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61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034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91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7EA90-F01B-4CEE-9A6F-33CA30418D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0178-27D4-45A7-BB56-6845AD9DBBC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115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73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683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7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B66E5-9262-46BB-A420-148A1BEFF4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8A5E4-214E-433C-9612-3B60B1D96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63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FAE19-924F-41CE-ABFC-34F3505646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BC51B-DF81-4CEC-940A-C4B779EF48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82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88743-0005-4100-9F7A-0E43054A6B4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69D1-9BE0-4F43-B7C5-370727E7F52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8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147D8-BDB2-4826-A952-FE5BDFDE29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327C-CB76-43FE-A791-6A0BA14D38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688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04DE9-3D69-498E-9214-F0940F8E2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3653F-B685-4440-ABCC-655FD8D2E09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44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AE34-4A41-4B8D-A368-FF33D8F9DC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FCDA9-45CB-4B07-9773-E24F134EE6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5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15198-8069-4DE2-BB9E-8AC1882778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4BBD5-1602-43D4-B24D-A089B63241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0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9763B8-8854-4CCE-AD70-A9CF91C62A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EBAB5D-33F1-4838-818B-CA1DDD5F12A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74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B7C3E1F-4C8A-44A1-90A4-7B4A36DA3213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4346D07-BA17-4C79-99AF-EE91F69D71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13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Clothes%20Vocabulary%20Song%20_%20Listen%20And%20Repeat%20_%20ESL%20Kids%20Vocabulary%20Rap%20_%20Planet%20Pop.mp4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-245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The topic of our lesson </a:t>
            </a:r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100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78595"/>
            <a:ext cx="1873040" cy="2808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899592" y="-157559"/>
            <a:ext cx="6480719" cy="864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en-US" sz="48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There is no  bad …….., </a:t>
            </a:r>
          </a:p>
          <a:p>
            <a:pPr algn="ctr">
              <a:buFont typeface="Arial" pitchFamily="34" charset="0"/>
              <a:buNone/>
            </a:pP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there are 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only bad ……….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6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r>
              <a:rPr lang="en-US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2636912"/>
            <a:ext cx="292541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weather</a:t>
            </a:r>
            <a:endParaRPr lang="ru-RU" sz="5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624945"/>
            <a:ext cx="292541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clothes</a:t>
            </a:r>
            <a:endParaRPr lang="ru-RU" sz="5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55039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78621"/>
            <a:ext cx="8382000" cy="106984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 Black" panose="020B0A04020102020204" pitchFamily="34" charset="0"/>
              </a:rPr>
              <a:t>What is </a:t>
            </a:r>
            <a:r>
              <a:rPr lang="en-US" b="1" dirty="0" smtClean="0">
                <a:latin typeface="Arial Black" panose="020B0A04020102020204" pitchFamily="34" charset="0"/>
              </a:rPr>
              <a:t>Angela </a:t>
            </a:r>
            <a:r>
              <a:rPr lang="en-US" b="1" dirty="0">
                <a:latin typeface="Arial Black" panose="020B0A04020102020204" pitchFamily="34" charset="0"/>
              </a:rPr>
              <a:t>wearing?</a:t>
            </a:r>
            <a:br>
              <a:rPr lang="en-US" b="1" dirty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8" b="8055"/>
          <a:stretch/>
        </p:blipFill>
        <p:spPr>
          <a:xfrm>
            <a:off x="6444208" y="-603448"/>
            <a:ext cx="2376265" cy="78598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3212920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Arial Black" panose="020B0A04020102020204" pitchFamily="34" charset="0"/>
              </a:rPr>
              <a:t>Angela  </a:t>
            </a:r>
            <a:r>
              <a:rPr lang="en-US" sz="5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is….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7117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1" y="404664"/>
            <a:ext cx="6048673" cy="1584176"/>
          </a:xfrm>
          <a:prstGeom prst="rect">
            <a:avLst/>
          </a:prstGeom>
          <a:solidFill>
            <a:schemeClr val="bg1"/>
          </a:solidFill>
          <a:ln cap="sq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rgbClr val="7030A0"/>
                </a:solidFill>
                <a:latin typeface="Britannic Bold" pitchFamily="34" charset="0"/>
                <a:hlinkClick r:id="rId2" action="ppaction://hlinkfile"/>
              </a:rPr>
              <a:t>Let’s have a short break!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95" y="1844824"/>
            <a:ext cx="7040783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7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5 (115) Ex. 8, p. 8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1216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5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MS Gothic" charset="-128"/>
              </a:rPr>
              <a:t>LET’S CHECK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MS Gothic" charset="-128"/>
              </a:rPr>
              <a:t/>
            </a:r>
            <a:b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MS Gothic" charset="-128"/>
              </a:rPr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5" r="-527"/>
          <a:stretch/>
        </p:blipFill>
        <p:spPr>
          <a:xfrm>
            <a:off x="1371708" y="1052736"/>
            <a:ext cx="6565287" cy="5949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048" y="1412776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v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3456255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v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5373216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v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70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1151620" y="1628800"/>
            <a:ext cx="6624736" cy="473301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sz="2500" b="1" dirty="0">
                <a:latin typeface="Arial Black" panose="020B0A04020102020204" pitchFamily="34" charset="0"/>
              </a:rPr>
              <a:t>-What is the weather like in</a:t>
            </a:r>
            <a:r>
              <a:rPr lang="en-US" sz="2500" b="1" u="sng" dirty="0">
                <a:latin typeface="Arial Black" panose="020B0A04020102020204" pitchFamily="34" charset="0"/>
              </a:rPr>
              <a:t> London </a:t>
            </a:r>
            <a:r>
              <a:rPr lang="en-US" sz="2500" b="1" dirty="0">
                <a:latin typeface="Arial Black" panose="020B0A04020102020204" pitchFamily="34" charset="0"/>
              </a:rPr>
              <a:t> today</a:t>
            </a:r>
            <a:r>
              <a:rPr lang="en-US" sz="2500" b="1" dirty="0" smtClean="0">
                <a:latin typeface="Arial Black" panose="020B0A04020102020204" pitchFamily="34" charset="0"/>
              </a:rPr>
              <a:t>?</a:t>
            </a:r>
            <a:r>
              <a:rPr lang="ru-RU" sz="2500" b="1" dirty="0" smtClean="0">
                <a:latin typeface="Arial Black" panose="020B0A04020102020204" pitchFamily="34" charset="0"/>
              </a:rPr>
              <a:t> </a:t>
            </a:r>
            <a:endParaRPr lang="en-US" sz="2500" b="1" dirty="0" smtClean="0"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sz="2500" b="1" dirty="0" smtClean="0">
                <a:latin typeface="Arial Black" panose="020B0A04020102020204" pitchFamily="34" charset="0"/>
              </a:rPr>
              <a:t>-What are you wearing?</a:t>
            </a: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sz="2500" b="1" dirty="0" smtClean="0">
                <a:latin typeface="Arial Black" panose="020B0A04020102020204" pitchFamily="34" charset="0"/>
              </a:rPr>
              <a:t>-Hello </a:t>
            </a:r>
            <a:r>
              <a:rPr lang="en-US" sz="2500" b="1" dirty="0">
                <a:latin typeface="Arial Black" panose="020B0A04020102020204" pitchFamily="34" charset="0"/>
              </a:rPr>
              <a:t>, </a:t>
            </a:r>
            <a:r>
              <a:rPr lang="en-US" sz="2500" b="1" u="sng" dirty="0">
                <a:latin typeface="Arial Black" panose="020B0A04020102020204" pitchFamily="34" charset="0"/>
              </a:rPr>
              <a:t>Tanya</a:t>
            </a:r>
            <a:r>
              <a:rPr lang="en-US" sz="2500" b="1" dirty="0">
                <a:latin typeface="Arial Black" panose="020B0A04020102020204" pitchFamily="34" charset="0"/>
              </a:rPr>
              <a:t>. Where are you?</a:t>
            </a:r>
            <a:endParaRPr lang="ru-RU" sz="2500" b="1" dirty="0"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sz="2500" b="1" dirty="0" smtClean="0">
                <a:latin typeface="Arial Black" panose="020B0A04020102020204" pitchFamily="34" charset="0"/>
              </a:rPr>
              <a:t>-</a:t>
            </a:r>
            <a:r>
              <a:rPr lang="en-US" sz="2500" b="1" dirty="0">
                <a:latin typeface="Arial Black" panose="020B0A04020102020204" pitchFamily="34" charset="0"/>
              </a:rPr>
              <a:t>It’s </a:t>
            </a:r>
            <a:r>
              <a:rPr lang="en-US" sz="2500" b="1" u="sng" dirty="0">
                <a:latin typeface="Arial Black" panose="020B0A04020102020204" pitchFamily="34" charset="0"/>
              </a:rPr>
              <a:t>awful</a:t>
            </a:r>
            <a:r>
              <a:rPr lang="en-US" sz="2500" b="1" dirty="0">
                <a:latin typeface="Arial Black" panose="020B0A04020102020204" pitchFamily="34" charset="0"/>
              </a:rPr>
              <a:t>. It’s </a:t>
            </a:r>
            <a:r>
              <a:rPr lang="en-US" sz="2500" b="1" u="sng" dirty="0">
                <a:latin typeface="Arial Black" panose="020B0A04020102020204" pitchFamily="34" charset="0"/>
              </a:rPr>
              <a:t>raining</a:t>
            </a:r>
            <a:r>
              <a:rPr lang="en-US" sz="2500" b="1" dirty="0" smtClean="0">
                <a:latin typeface="Arial Black" panose="020B0A04020102020204" pitchFamily="34" charset="0"/>
              </a:rPr>
              <a:t>!</a:t>
            </a:r>
            <a:r>
              <a:rPr lang="ru-RU" sz="2500" b="1" dirty="0" smtClean="0">
                <a:latin typeface="Arial Black" panose="020B0A04020102020204" pitchFamily="34" charset="0"/>
              </a:rPr>
              <a:t> </a:t>
            </a:r>
            <a:endParaRPr lang="ru-RU" sz="2500" b="1" dirty="0">
              <a:latin typeface="Arial Black" panose="020B0A040201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en-US" sz="2500" b="1" dirty="0" smtClean="0">
                <a:latin typeface="Arial Black" panose="020B0A04020102020204" pitchFamily="34" charset="0"/>
              </a:rPr>
              <a:t>-</a:t>
            </a:r>
            <a:r>
              <a:rPr lang="en-US" sz="2500" b="1" dirty="0">
                <a:latin typeface="Arial Black" panose="020B0A04020102020204" pitchFamily="34" charset="0"/>
              </a:rPr>
              <a:t>Hi! I’m in</a:t>
            </a:r>
            <a:r>
              <a:rPr lang="en-US" sz="2500" b="1" u="sng" dirty="0">
                <a:latin typeface="Arial Black" panose="020B0A04020102020204" pitchFamily="34" charset="0"/>
              </a:rPr>
              <a:t> London</a:t>
            </a:r>
            <a:r>
              <a:rPr lang="en-US" sz="2500" b="1" dirty="0">
                <a:latin typeface="Arial Black" panose="020B0A04020102020204" pitchFamily="34" charset="0"/>
              </a:rPr>
              <a:t>.</a:t>
            </a:r>
            <a:endParaRPr lang="ru-RU" sz="2500" b="1" dirty="0">
              <a:latin typeface="Arial Black" panose="020B0A040201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2500" b="1" dirty="0" smtClean="0">
                <a:latin typeface="Arial Black" panose="020B0A04020102020204" pitchFamily="34" charset="0"/>
              </a:rPr>
              <a:t>-I’m </a:t>
            </a:r>
            <a:r>
              <a:rPr lang="en-US" sz="2500" b="1" dirty="0">
                <a:latin typeface="Arial Black" panose="020B0A04020102020204" pitchFamily="34" charset="0"/>
              </a:rPr>
              <a:t>wearing my</a:t>
            </a:r>
            <a:r>
              <a:rPr lang="en-US" sz="2500" b="1" u="sng" dirty="0">
                <a:latin typeface="Arial Black" panose="020B0A04020102020204" pitchFamily="34" charset="0"/>
              </a:rPr>
              <a:t> raincoat and </a:t>
            </a:r>
            <a:r>
              <a:rPr lang="en-US" sz="2500" b="1" u="sng" dirty="0" smtClean="0">
                <a:latin typeface="Arial Black" panose="020B0A04020102020204" pitchFamily="34" charset="0"/>
              </a:rPr>
              <a:t>boots.</a:t>
            </a:r>
            <a:r>
              <a:rPr lang="ru-RU" sz="2500" b="1" u="sng" dirty="0" smtClean="0">
                <a:latin typeface="Arial Black" panose="020B0A04020102020204" pitchFamily="34" charset="0"/>
              </a:rPr>
              <a:t> </a:t>
            </a:r>
            <a:endParaRPr lang="ru-RU" sz="2500" b="1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08012" y="27856"/>
            <a:ext cx="9144000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Put the sentences in the correct order to make a dialogue.</a:t>
            </a:r>
            <a:endParaRPr lang="ru-RU" sz="3200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764220"/>
              </p:ext>
            </p:extLst>
          </p:nvPr>
        </p:nvGraphicFramePr>
        <p:xfrm>
          <a:off x="1835696" y="6649842"/>
          <a:ext cx="3509812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812">
                  <a:extLst>
                    <a:ext uri="{9D8B030D-6E8A-4147-A177-3AD203B41FA5}">
                      <a16:colId xmlns:a16="http://schemas.microsoft.com/office/drawing/2014/main" val="33883382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3487503159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43702" y="3714752"/>
            <a:ext cx="4821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46337" y="5407325"/>
            <a:ext cx="5679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4500570"/>
            <a:ext cx="5679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3000372"/>
            <a:ext cx="49653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285992"/>
            <a:ext cx="49653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5786454"/>
            <a:ext cx="49653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00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980728"/>
            <a:ext cx="6534472" cy="5051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Hello , 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Tanya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Where are you?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-Hi! I’m in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London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-What is the weather like in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London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today?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-It’s 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awful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It’s 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raining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-What are you wearing?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I’m wearing my</a:t>
            </a:r>
            <a:r>
              <a:rPr lang="en-US" sz="32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raincoat and boots.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0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>
                <a:solidFill>
                  <a:schemeClr val="tx2"/>
                </a:solidFill>
                <a:latin typeface="Arial Black" panose="020B0A04020102020204" pitchFamily="34" charset="0"/>
              </a:rPr>
              <a:t>Now let’s play a game!</a:t>
            </a:r>
            <a:r>
              <a:rPr lang="ru-RU" dirty="0">
                <a:solidFill>
                  <a:schemeClr val="tx2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chemeClr val="tx2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916832"/>
            <a:ext cx="8394920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4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7056784" cy="14465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Homework</a:t>
            </a:r>
            <a:endParaRPr lang="ru-RU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1700808"/>
            <a:ext cx="3432669" cy="467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3211" y="2708920"/>
            <a:ext cx="600677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7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WB   ex</a:t>
            </a:r>
            <a:r>
              <a:rPr lang="en-US" sz="7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7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3p. 54</a:t>
            </a:r>
          </a:p>
          <a:p>
            <a:pPr algn="just">
              <a:spcAft>
                <a:spcPts val="0"/>
              </a:spcAft>
            </a:pPr>
            <a:endParaRPr lang="en-US" sz="4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http://img1.liveinternet.ru/images/attach/c/0/52/834/52834675_10230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8"/>
          <a:stretch>
            <a:fillRect/>
          </a:stretch>
        </p:blipFill>
        <p:spPr>
          <a:xfrm>
            <a:off x="4356100" y="3211513"/>
            <a:ext cx="4792663" cy="4052887"/>
          </a:xfrm>
        </p:spPr>
      </p:pic>
      <p:pic>
        <p:nvPicPr>
          <p:cNvPr id="5123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188" y="-238125"/>
            <a:ext cx="5334001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-93663"/>
            <a:ext cx="4787900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3219450"/>
            <a:ext cx="4803776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Объект 2"/>
          <p:cNvSpPr txBox="1">
            <a:spLocks/>
          </p:cNvSpPr>
          <p:nvPr/>
        </p:nvSpPr>
        <p:spPr bwMode="auto">
          <a:xfrm>
            <a:off x="1714500" y="2714625"/>
            <a:ext cx="6357938" cy="928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5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Dress right !</a:t>
            </a:r>
            <a:endParaRPr lang="ru-RU" sz="5400" b="1" i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653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Tongue twister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1" name="Picture 3" descr="C:\Users\Acer\Documents\wea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437"/>
            <a:ext cx="9144000" cy="6550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36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37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316" y="126478"/>
            <a:ext cx="8784976" cy="114300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/>
              <a:t>What clothes are suitable when it is cold/hot/rainy/sunny?</a:t>
            </a:r>
            <a:endParaRPr lang="ru-RU" sz="3600" b="1" dirty="0"/>
          </a:p>
        </p:txBody>
      </p:sp>
      <p:pic>
        <p:nvPicPr>
          <p:cNvPr id="3074" name="Picture 2" descr="C:\Users\izotovaon\Desktop\iDRHZPWN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01008"/>
            <a:ext cx="1998462" cy="1656184"/>
          </a:xfrm>
          <a:prstGeom prst="rect">
            <a:avLst/>
          </a:prstGeom>
          <a:noFill/>
        </p:spPr>
      </p:pic>
      <p:pic>
        <p:nvPicPr>
          <p:cNvPr id="3075" name="Picture 3" descr="C:\Users\izotovaon\Desktop\iLRGH5Y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1673031" cy="2220838"/>
          </a:xfrm>
          <a:prstGeom prst="rect">
            <a:avLst/>
          </a:prstGeom>
          <a:noFill/>
        </p:spPr>
      </p:pic>
      <p:pic>
        <p:nvPicPr>
          <p:cNvPr id="3076" name="Picture 4" descr="C:\Users\izotovaon\Desktop\iW9WX7AL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916832"/>
            <a:ext cx="1794730" cy="1140718"/>
          </a:xfrm>
          <a:prstGeom prst="rect">
            <a:avLst/>
          </a:prstGeom>
          <a:noFill/>
        </p:spPr>
      </p:pic>
      <p:pic>
        <p:nvPicPr>
          <p:cNvPr id="3077" name="Picture 5" descr="C:\Users\izotovaon\Desktop\iYVSPA6S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772816"/>
            <a:ext cx="2700300" cy="1800200"/>
          </a:xfrm>
          <a:prstGeom prst="rect">
            <a:avLst/>
          </a:prstGeom>
          <a:noFill/>
        </p:spPr>
      </p:pic>
      <p:pic>
        <p:nvPicPr>
          <p:cNvPr id="3078" name="Picture 6" descr="C:\Users\izotovaon\Desktop\i0746E7X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93096"/>
            <a:ext cx="1658516" cy="2392090"/>
          </a:xfrm>
          <a:prstGeom prst="rect">
            <a:avLst/>
          </a:prstGeom>
          <a:noFill/>
        </p:spPr>
      </p:pic>
      <p:pic>
        <p:nvPicPr>
          <p:cNvPr id="3079" name="Picture 7" descr="C:\Users\izotovaon\Desktop\i9MLOZQN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5013176"/>
            <a:ext cx="1630824" cy="1500758"/>
          </a:xfrm>
          <a:prstGeom prst="rect">
            <a:avLst/>
          </a:prstGeom>
          <a:noFill/>
        </p:spPr>
      </p:pic>
      <p:pic>
        <p:nvPicPr>
          <p:cNvPr id="3080" name="Picture 8" descr="C:\Users\izotovaon\Desktop\i5MXBV2V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75" y="5013176"/>
            <a:ext cx="2143125" cy="1428750"/>
          </a:xfrm>
          <a:prstGeom prst="rect">
            <a:avLst/>
          </a:prstGeom>
          <a:noFill/>
        </p:spPr>
      </p:pic>
      <p:pic>
        <p:nvPicPr>
          <p:cNvPr id="3081" name="Picture 9" descr="C:\Users\izotovaon\Desktop\iDMZK3KO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67744" y="5085184"/>
            <a:ext cx="1076325" cy="1428750"/>
          </a:xfrm>
          <a:prstGeom prst="rect">
            <a:avLst/>
          </a:prstGeom>
          <a:noFill/>
        </p:spPr>
      </p:pic>
      <p:pic>
        <p:nvPicPr>
          <p:cNvPr id="3083" name="Picture 11" descr="C:\Users\izotovaon\Desktop\i8X4GRW7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32876" y="2420888"/>
            <a:ext cx="1711124" cy="2467967"/>
          </a:xfrm>
          <a:prstGeom prst="rect">
            <a:avLst/>
          </a:prstGeom>
          <a:noFill/>
        </p:spPr>
      </p:pic>
      <p:pic>
        <p:nvPicPr>
          <p:cNvPr id="3084" name="Picture 12" descr="C:\Users\izotovaon\Desktop\i49QBPVXD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2120" y="4581128"/>
            <a:ext cx="1840555" cy="2276872"/>
          </a:xfrm>
          <a:prstGeom prst="rect">
            <a:avLst/>
          </a:prstGeom>
          <a:noFill/>
        </p:spPr>
      </p:pic>
      <p:pic>
        <p:nvPicPr>
          <p:cNvPr id="3085" name="Picture 13" descr="C:\Users\izotovaon\Desktop\iOMCWH9DV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52120" y="2276872"/>
            <a:ext cx="1897170" cy="2736304"/>
          </a:xfrm>
          <a:prstGeom prst="rect">
            <a:avLst/>
          </a:prstGeom>
          <a:noFill/>
        </p:spPr>
      </p:pic>
      <p:pic>
        <p:nvPicPr>
          <p:cNvPr id="3086" name="Picture 14" descr="C:\Users\izotovaon\Desktop\iE8JTNJJ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1268760"/>
            <a:ext cx="15049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Complete the sentences.</a:t>
            </a:r>
            <a:endParaRPr lang="ru-RU" b="1" u="sng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Tx/>
              <a:buAutoNum type="arabicPeriod"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When it’s cold, we put on </a:t>
            </a:r>
          </a:p>
          <a:p>
            <a:pPr marL="514350" indent="-514350">
              <a:buFontTx/>
              <a:buAutoNum type="arabicPeriod"/>
            </a:pPr>
            <a:endParaRPr lang="en-US" dirty="0" smtClean="0"/>
          </a:p>
          <a:p>
            <a:pPr marL="514350" indent="-514350">
              <a:buFontTx/>
              <a:buAutoNum type="arabicPeriod"/>
            </a:pPr>
            <a:endParaRPr lang="en-US" dirty="0" smtClean="0"/>
          </a:p>
          <a:p>
            <a:pPr marL="514350" indent="-514350">
              <a:buFontTx/>
              <a:buAutoNum type="arabicPeriod"/>
            </a:pPr>
            <a:endParaRPr lang="en-US" dirty="0" smtClean="0"/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When it’s hot, we put on</a:t>
            </a:r>
          </a:p>
          <a:p>
            <a:pPr marL="514350" indent="-514350">
              <a:buFont typeface="Arial" pitchFamily="34" charset="0"/>
              <a:buNone/>
            </a:pPr>
            <a:endParaRPr lang="en-US" dirty="0" smtClean="0"/>
          </a:p>
          <a:p>
            <a:pPr marL="514350" indent="-514350">
              <a:buFontTx/>
              <a:buAutoNum type="arabicPeriod"/>
            </a:pPr>
            <a:endParaRPr lang="en-US" dirty="0" smtClean="0"/>
          </a:p>
        </p:txBody>
      </p:sp>
      <p:pic>
        <p:nvPicPr>
          <p:cNvPr id="24580" name="Рисунок 9" descr="шарф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357438"/>
            <a:ext cx="12144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4" descr="пиджа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397" y="2426236"/>
            <a:ext cx="12858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Рисунок 3" descr="джинс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357438"/>
            <a:ext cx="1357313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2" descr="свит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64593"/>
            <a:ext cx="1447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Рисунок 7" descr="шорты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69" y="4799113"/>
            <a:ext cx="1420589" cy="12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4" descr="футб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714875"/>
            <a:ext cx="16557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Рисунок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41863"/>
            <a:ext cx="153814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1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060370"/>
              </p:ext>
            </p:extLst>
          </p:nvPr>
        </p:nvGraphicFramePr>
        <p:xfrm>
          <a:off x="92075" y="92075"/>
          <a:ext cx="2584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Объект упаковщика для оболочки" showAsIcon="1" r:id="rId3" imgW="2583720" imgH="488520" progId="Package">
                  <p:embed/>
                </p:oleObj>
              </mc:Choice>
              <mc:Fallback>
                <p:oleObj name="Объект упаковщика для оболочки" showAsIcon="1" r:id="rId3" imgW="2583720" imgH="488520" progId="Package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92075"/>
                        <a:ext cx="25844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12" y="908720"/>
            <a:ext cx="7776864" cy="5763704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09556" y="92075"/>
            <a:ext cx="8784976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Describe the people’s clothes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003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62436" y="2271262"/>
            <a:ext cx="4896544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Ann</a:t>
            </a:r>
            <a:r>
              <a:rPr 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a</a:t>
            </a: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is </a:t>
            </a:r>
            <a:r>
              <a:rPr lang="en-US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wearing </a:t>
            </a: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 long skirt,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a heavy coat,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 hat ,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 scarf,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gloves and boots .  </a:t>
            </a:r>
            <a:endParaRPr lang="en-US" sz="3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Объект 6"/>
          <p:cNvPicPr>
            <a:picLocks noGrp="1" noChangeAspect="1"/>
          </p:cNvPicPr>
          <p:nvPr>
            <p:ph sz="quarter" idx="2"/>
          </p:nvPr>
        </p:nvPicPr>
        <p:blipFill rotWithShape="1">
          <a:blip r:embed="rId2" cstate="print"/>
          <a:srcRect l="9003" t="17475" r="68196" b="49811"/>
          <a:stretch/>
        </p:blipFill>
        <p:spPr>
          <a:xfrm>
            <a:off x="5253173" y="281324"/>
            <a:ext cx="3685328" cy="658580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4424" y="510841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What is Anna  wearing?</a:t>
            </a:r>
            <a:endParaRPr lang="en-US" sz="3600" b="1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73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 rotWithShape="1">
          <a:blip r:embed="rId2" cstate="print"/>
          <a:srcRect l="28143" t="15275" r="49879" b="57003"/>
          <a:stretch/>
        </p:blipFill>
        <p:spPr>
          <a:xfrm>
            <a:off x="5353704" y="260648"/>
            <a:ext cx="3671553" cy="641767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764704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Arial Black" panose="020B0A04020102020204" pitchFamily="34" charset="0"/>
              </a:rPr>
              <a:t>What </a:t>
            </a:r>
            <a:r>
              <a:rPr lang="en-US" sz="36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is  </a:t>
            </a:r>
            <a:r>
              <a:rPr lang="en-US" sz="3600" b="1" dirty="0">
                <a:solidFill>
                  <a:schemeClr val="tx2"/>
                </a:solidFill>
                <a:latin typeface="Arial Black" panose="020B0A04020102020204" pitchFamily="34" charset="0"/>
              </a:rPr>
              <a:t>B</a:t>
            </a:r>
            <a:r>
              <a:rPr lang="en-US" sz="36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illy wearing</a:t>
            </a:r>
            <a:r>
              <a:rPr lang="en-US" sz="3600" b="1" dirty="0">
                <a:solidFill>
                  <a:schemeClr val="tx2"/>
                </a:solidFill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2852936"/>
            <a:ext cx="33123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Billy is </a:t>
            </a:r>
            <a:r>
              <a:rPr lang="en-US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wearing </a:t>
            </a:r>
            <a:r>
              <a:rPr lang="en-US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a……, a…..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886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1480</TotalTime>
  <Words>239</Words>
  <Application>Microsoft Office PowerPoint</Application>
  <PresentationFormat>Экран (4:3)</PresentationFormat>
  <Paragraphs>56</Paragraphs>
  <Slides>17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9" baseType="lpstr">
      <vt:lpstr>MS Gothic</vt:lpstr>
      <vt:lpstr>Arial</vt:lpstr>
      <vt:lpstr>Arial Black</vt:lpstr>
      <vt:lpstr>Britannic Bold</vt:lpstr>
      <vt:lpstr>Calibri</vt:lpstr>
      <vt:lpstr>Georgia</vt:lpstr>
      <vt:lpstr>Times New Roman</vt:lpstr>
      <vt:lpstr>Trebuchet MS</vt:lpstr>
      <vt:lpstr>Wingdings 2</vt:lpstr>
      <vt:lpstr>3_Тема Office</vt:lpstr>
      <vt:lpstr>Городская</vt:lpstr>
      <vt:lpstr>Объект упаковщика для оболочки</vt:lpstr>
      <vt:lpstr>The topic of our lesson </vt:lpstr>
      <vt:lpstr>Презентация PowerPoint</vt:lpstr>
      <vt:lpstr>Tongue twister</vt:lpstr>
      <vt:lpstr>Презентация PowerPoint</vt:lpstr>
      <vt:lpstr>What clothes are suitable when it is cold/hot/rainy/sunny?</vt:lpstr>
      <vt:lpstr>Complete the sentences.</vt:lpstr>
      <vt:lpstr>Describe the people’s clothes </vt:lpstr>
      <vt:lpstr>Презентация PowerPoint</vt:lpstr>
      <vt:lpstr>Презентация PowerPoint</vt:lpstr>
      <vt:lpstr>What is Angela wearing? </vt:lpstr>
      <vt:lpstr>Презентация PowerPoint</vt:lpstr>
      <vt:lpstr>Презентация PowerPoint</vt:lpstr>
      <vt:lpstr>LET’S CHECK  </vt:lpstr>
      <vt:lpstr>Презентация PowerPoint</vt:lpstr>
      <vt:lpstr>Презентация PowerPoint</vt:lpstr>
      <vt:lpstr>Now let’s play a game!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128</cp:revision>
  <cp:lastPrinted>2024-02-07T15:25:35Z</cp:lastPrinted>
  <dcterms:created xsi:type="dcterms:W3CDTF">2015-02-16T12:22:18Z</dcterms:created>
  <dcterms:modified xsi:type="dcterms:W3CDTF">2024-02-07T20:49:51Z</dcterms:modified>
</cp:coreProperties>
</file>