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5" roundtripDataSignature="AMtx7mhj2eCbOCsncrVoEqJKh1lPiReU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2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2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4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21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401444" y="197550"/>
            <a:ext cx="11124114" cy="2880187"/>
          </a:xfrm>
          <a:custGeom>
            <a:rect b="b" l="l" r="r" t="t"/>
            <a:pathLst>
              <a:path extrusionOk="0" h="1181385" w="9097742">
                <a:moveTo>
                  <a:pt x="8339599" y="517188"/>
                </a:moveTo>
                <a:lnTo>
                  <a:pt x="8291936" y="674053"/>
                </a:lnTo>
                <a:lnTo>
                  <a:pt x="8387763" y="674053"/>
                </a:lnTo>
                <a:lnTo>
                  <a:pt x="8339599" y="517188"/>
                </a:lnTo>
                <a:close/>
                <a:moveTo>
                  <a:pt x="3758074" y="517188"/>
                </a:moveTo>
                <a:lnTo>
                  <a:pt x="3710412" y="674053"/>
                </a:lnTo>
                <a:lnTo>
                  <a:pt x="3806238" y="674053"/>
                </a:lnTo>
                <a:lnTo>
                  <a:pt x="3758074" y="517188"/>
                </a:lnTo>
                <a:close/>
                <a:moveTo>
                  <a:pt x="6848192" y="511235"/>
                </a:moveTo>
                <a:lnTo>
                  <a:pt x="6848192" y="516891"/>
                </a:lnTo>
                <a:cubicBezTo>
                  <a:pt x="6848192" y="577216"/>
                  <a:pt x="6837972" y="651531"/>
                  <a:pt x="6817533" y="739835"/>
                </a:cubicBezTo>
                <a:lnTo>
                  <a:pt x="6956539" y="739835"/>
                </a:lnTo>
                <a:lnTo>
                  <a:pt x="6956539" y="511235"/>
                </a:lnTo>
                <a:lnTo>
                  <a:pt x="6848192" y="511235"/>
                </a:lnTo>
                <a:close/>
                <a:moveTo>
                  <a:pt x="6383848" y="498734"/>
                </a:moveTo>
                <a:cubicBezTo>
                  <a:pt x="6356662" y="498734"/>
                  <a:pt x="6334834" y="508358"/>
                  <a:pt x="6318364" y="527606"/>
                </a:cubicBezTo>
                <a:cubicBezTo>
                  <a:pt x="6301893" y="546855"/>
                  <a:pt x="6293658" y="578704"/>
                  <a:pt x="6293658" y="623154"/>
                </a:cubicBezTo>
                <a:cubicBezTo>
                  <a:pt x="6293658" y="667207"/>
                  <a:pt x="6301844" y="698858"/>
                  <a:pt x="6318215" y="718106"/>
                </a:cubicBezTo>
                <a:cubicBezTo>
                  <a:pt x="6334586" y="737355"/>
                  <a:pt x="6356861" y="746979"/>
                  <a:pt x="6385039" y="746979"/>
                </a:cubicBezTo>
                <a:cubicBezTo>
                  <a:pt x="6414011" y="746979"/>
                  <a:pt x="6436434" y="737553"/>
                  <a:pt x="6452309" y="718702"/>
                </a:cubicBezTo>
                <a:cubicBezTo>
                  <a:pt x="6468184" y="699850"/>
                  <a:pt x="6476122" y="666017"/>
                  <a:pt x="6476122" y="617201"/>
                </a:cubicBezTo>
                <a:cubicBezTo>
                  <a:pt x="6476122" y="576124"/>
                  <a:pt x="6467837" y="546111"/>
                  <a:pt x="6451267" y="527160"/>
                </a:cubicBezTo>
                <a:cubicBezTo>
                  <a:pt x="6434698" y="508209"/>
                  <a:pt x="6412225" y="498734"/>
                  <a:pt x="6383848" y="498734"/>
                </a:cubicBezTo>
                <a:close/>
                <a:moveTo>
                  <a:pt x="1440374" y="498734"/>
                </a:moveTo>
                <a:cubicBezTo>
                  <a:pt x="1413188" y="498734"/>
                  <a:pt x="1391360" y="508358"/>
                  <a:pt x="1374889" y="527606"/>
                </a:cubicBezTo>
                <a:cubicBezTo>
                  <a:pt x="1358419" y="546855"/>
                  <a:pt x="1350184" y="578704"/>
                  <a:pt x="1350184" y="623154"/>
                </a:cubicBezTo>
                <a:cubicBezTo>
                  <a:pt x="1350184" y="667207"/>
                  <a:pt x="1358369" y="698858"/>
                  <a:pt x="1374740" y="718106"/>
                </a:cubicBezTo>
                <a:cubicBezTo>
                  <a:pt x="1391111" y="737355"/>
                  <a:pt x="1413386" y="746979"/>
                  <a:pt x="1441564" y="746979"/>
                </a:cubicBezTo>
                <a:cubicBezTo>
                  <a:pt x="1470536" y="746979"/>
                  <a:pt x="1492960" y="737553"/>
                  <a:pt x="1508835" y="718702"/>
                </a:cubicBezTo>
                <a:cubicBezTo>
                  <a:pt x="1524710" y="699850"/>
                  <a:pt x="1532647" y="666017"/>
                  <a:pt x="1532647" y="617201"/>
                </a:cubicBezTo>
                <a:cubicBezTo>
                  <a:pt x="1532647" y="576124"/>
                  <a:pt x="1524362" y="546111"/>
                  <a:pt x="1507793" y="527160"/>
                </a:cubicBezTo>
                <a:cubicBezTo>
                  <a:pt x="1491223" y="508209"/>
                  <a:pt x="1468750" y="498734"/>
                  <a:pt x="1440374" y="498734"/>
                </a:cubicBezTo>
                <a:close/>
                <a:moveTo>
                  <a:pt x="929000" y="492781"/>
                </a:moveTo>
                <a:lnTo>
                  <a:pt x="929000" y="590114"/>
                </a:lnTo>
                <a:lnTo>
                  <a:pt x="962040" y="590114"/>
                </a:lnTo>
                <a:cubicBezTo>
                  <a:pt x="988035" y="590114"/>
                  <a:pt x="1006292" y="585600"/>
                  <a:pt x="1016809" y="576571"/>
                </a:cubicBezTo>
                <a:cubicBezTo>
                  <a:pt x="1027326" y="567542"/>
                  <a:pt x="1032584" y="555983"/>
                  <a:pt x="1032584" y="541894"/>
                </a:cubicBezTo>
                <a:cubicBezTo>
                  <a:pt x="1032584" y="528202"/>
                  <a:pt x="1028020" y="516593"/>
                  <a:pt x="1018892" y="507068"/>
                </a:cubicBezTo>
                <a:cubicBezTo>
                  <a:pt x="1009764" y="497543"/>
                  <a:pt x="992599" y="492781"/>
                  <a:pt x="967398" y="492781"/>
                </a:cubicBezTo>
                <a:lnTo>
                  <a:pt x="929000" y="492781"/>
                </a:lnTo>
                <a:close/>
                <a:moveTo>
                  <a:pt x="4233282" y="492185"/>
                </a:moveTo>
                <a:cubicBezTo>
                  <a:pt x="4208676" y="492185"/>
                  <a:pt x="4191908" y="495956"/>
                  <a:pt x="4182978" y="503496"/>
                </a:cubicBezTo>
                <a:cubicBezTo>
                  <a:pt x="4174048" y="511037"/>
                  <a:pt x="4169584" y="521852"/>
                  <a:pt x="4169584" y="535941"/>
                </a:cubicBezTo>
                <a:cubicBezTo>
                  <a:pt x="4169584" y="545466"/>
                  <a:pt x="4172411" y="553899"/>
                  <a:pt x="4178067" y="561242"/>
                </a:cubicBezTo>
                <a:cubicBezTo>
                  <a:pt x="4183722" y="568584"/>
                  <a:pt x="4191015" y="573148"/>
                  <a:pt x="4199944" y="574934"/>
                </a:cubicBezTo>
                <a:cubicBezTo>
                  <a:pt x="4217605" y="578902"/>
                  <a:pt x="4229512" y="580887"/>
                  <a:pt x="4235663" y="580887"/>
                </a:cubicBezTo>
                <a:lnTo>
                  <a:pt x="4292516" y="580887"/>
                </a:lnTo>
                <a:lnTo>
                  <a:pt x="4292516" y="492185"/>
                </a:lnTo>
                <a:lnTo>
                  <a:pt x="4233282" y="492185"/>
                </a:lnTo>
                <a:close/>
                <a:moveTo>
                  <a:pt x="8267715" y="404079"/>
                </a:moveTo>
                <a:lnTo>
                  <a:pt x="8414793" y="404079"/>
                </a:lnTo>
                <a:lnTo>
                  <a:pt x="9097742" y="1017227"/>
                </a:lnTo>
                <a:lnTo>
                  <a:pt x="8437565" y="840443"/>
                </a:lnTo>
                <a:lnTo>
                  <a:pt x="8415733" y="768410"/>
                </a:lnTo>
                <a:lnTo>
                  <a:pt x="8262649" y="768410"/>
                </a:lnTo>
                <a:lnTo>
                  <a:pt x="8241381" y="840443"/>
                </a:lnTo>
                <a:lnTo>
                  <a:pt x="8103705" y="840443"/>
                </a:lnTo>
                <a:lnTo>
                  <a:pt x="8267715" y="404079"/>
                </a:lnTo>
                <a:close/>
                <a:moveTo>
                  <a:pt x="6935771" y="126274"/>
                </a:moveTo>
                <a:lnTo>
                  <a:pt x="7322358" y="404079"/>
                </a:lnTo>
                <a:lnTo>
                  <a:pt x="7322358" y="645478"/>
                </a:lnTo>
                <a:lnTo>
                  <a:pt x="7486469" y="404079"/>
                </a:lnTo>
                <a:lnTo>
                  <a:pt x="7612573" y="404079"/>
                </a:lnTo>
                <a:lnTo>
                  <a:pt x="7612573" y="840443"/>
                </a:lnTo>
                <a:lnTo>
                  <a:pt x="7485771" y="840443"/>
                </a:lnTo>
                <a:lnTo>
                  <a:pt x="7485771" y="600830"/>
                </a:lnTo>
                <a:lnTo>
                  <a:pt x="7322516" y="840443"/>
                </a:lnTo>
                <a:lnTo>
                  <a:pt x="7195259" y="840443"/>
                </a:lnTo>
                <a:lnTo>
                  <a:pt x="6935771" y="126274"/>
                </a:lnTo>
                <a:close/>
                <a:moveTo>
                  <a:pt x="6725558" y="404079"/>
                </a:moveTo>
                <a:lnTo>
                  <a:pt x="7237295" y="394931"/>
                </a:lnTo>
                <a:lnTo>
                  <a:pt x="7091377" y="739835"/>
                </a:lnTo>
                <a:lnTo>
                  <a:pt x="7138407" y="739835"/>
                </a:lnTo>
                <a:lnTo>
                  <a:pt x="7138407" y="935395"/>
                </a:lnTo>
                <a:lnTo>
                  <a:pt x="7169487" y="948023"/>
                </a:lnTo>
                <a:lnTo>
                  <a:pt x="7349133" y="903581"/>
                </a:lnTo>
                <a:lnTo>
                  <a:pt x="6568758" y="822147"/>
                </a:lnTo>
                <a:lnTo>
                  <a:pt x="6591472" y="960649"/>
                </a:lnTo>
                <a:lnTo>
                  <a:pt x="6882337" y="1023788"/>
                </a:lnTo>
                <a:lnTo>
                  <a:pt x="6642809" y="739835"/>
                </a:lnTo>
                <a:lnTo>
                  <a:pt x="6488149" y="903992"/>
                </a:lnTo>
                <a:cubicBezTo>
                  <a:pt x="6513351" y="833547"/>
                  <a:pt x="6725558" y="589916"/>
                  <a:pt x="6725558" y="501413"/>
                </a:cubicBezTo>
                <a:lnTo>
                  <a:pt x="6725558" y="404079"/>
                </a:lnTo>
                <a:close/>
                <a:moveTo>
                  <a:pt x="5706978" y="404079"/>
                </a:moveTo>
                <a:lnTo>
                  <a:pt x="5458151" y="37883"/>
                </a:lnTo>
                <a:lnTo>
                  <a:pt x="6116851" y="511831"/>
                </a:lnTo>
                <a:lnTo>
                  <a:pt x="5979333" y="511831"/>
                </a:lnTo>
                <a:lnTo>
                  <a:pt x="5979333" y="840443"/>
                </a:lnTo>
                <a:lnTo>
                  <a:pt x="5844495" y="840443"/>
                </a:lnTo>
                <a:lnTo>
                  <a:pt x="5844495" y="511831"/>
                </a:lnTo>
                <a:lnTo>
                  <a:pt x="5706978" y="511831"/>
                </a:lnTo>
                <a:lnTo>
                  <a:pt x="5706978" y="404079"/>
                </a:lnTo>
                <a:close/>
                <a:moveTo>
                  <a:pt x="5299189" y="404079"/>
                </a:moveTo>
                <a:lnTo>
                  <a:pt x="5660543" y="404079"/>
                </a:lnTo>
                <a:lnTo>
                  <a:pt x="5660543" y="497245"/>
                </a:lnTo>
                <a:lnTo>
                  <a:pt x="5434325" y="497245"/>
                </a:lnTo>
                <a:lnTo>
                  <a:pt x="5434325" y="566599"/>
                </a:lnTo>
                <a:lnTo>
                  <a:pt x="5644172" y="566599"/>
                </a:lnTo>
                <a:lnTo>
                  <a:pt x="5644172" y="655599"/>
                </a:lnTo>
                <a:lnTo>
                  <a:pt x="5434325" y="655599"/>
                </a:lnTo>
                <a:lnTo>
                  <a:pt x="5434325" y="741621"/>
                </a:lnTo>
                <a:lnTo>
                  <a:pt x="5667092" y="741621"/>
                </a:lnTo>
                <a:lnTo>
                  <a:pt x="6166108" y="1092992"/>
                </a:lnTo>
                <a:lnTo>
                  <a:pt x="5299189" y="840443"/>
                </a:lnTo>
                <a:lnTo>
                  <a:pt x="5299189" y="404079"/>
                </a:lnTo>
                <a:close/>
                <a:moveTo>
                  <a:pt x="4447050" y="75765"/>
                </a:moveTo>
                <a:lnTo>
                  <a:pt x="4903827" y="404079"/>
                </a:lnTo>
                <a:lnTo>
                  <a:pt x="4972214" y="669588"/>
                </a:lnTo>
                <a:lnTo>
                  <a:pt x="5040112" y="404079"/>
                </a:lnTo>
                <a:lnTo>
                  <a:pt x="5217333" y="404079"/>
                </a:lnTo>
                <a:lnTo>
                  <a:pt x="5217333" y="840443"/>
                </a:lnTo>
                <a:lnTo>
                  <a:pt x="5106903" y="840443"/>
                </a:lnTo>
                <a:lnTo>
                  <a:pt x="5106903" y="507663"/>
                </a:lnTo>
                <a:lnTo>
                  <a:pt x="5021815" y="840443"/>
                </a:lnTo>
                <a:lnTo>
                  <a:pt x="4921859" y="840443"/>
                </a:lnTo>
                <a:lnTo>
                  <a:pt x="4836929" y="507663"/>
                </a:lnTo>
                <a:lnTo>
                  <a:pt x="4836929" y="840443"/>
                </a:lnTo>
                <a:lnTo>
                  <a:pt x="4726498" y="840443"/>
                </a:lnTo>
                <a:lnTo>
                  <a:pt x="4447050" y="75765"/>
                </a:lnTo>
                <a:close/>
                <a:moveTo>
                  <a:pt x="4203219" y="404079"/>
                </a:moveTo>
                <a:lnTo>
                  <a:pt x="4427950" y="404079"/>
                </a:lnTo>
                <a:lnTo>
                  <a:pt x="4447911" y="979345"/>
                </a:lnTo>
                <a:lnTo>
                  <a:pt x="4851413" y="1130874"/>
                </a:lnTo>
                <a:lnTo>
                  <a:pt x="4292516" y="663338"/>
                </a:lnTo>
                <a:lnTo>
                  <a:pt x="4280609" y="663338"/>
                </a:lnTo>
                <a:cubicBezTo>
                  <a:pt x="4268307" y="663338"/>
                  <a:pt x="4257293" y="666711"/>
                  <a:pt x="4247569" y="673458"/>
                </a:cubicBezTo>
                <a:cubicBezTo>
                  <a:pt x="4240426" y="678617"/>
                  <a:pt x="4232290" y="689829"/>
                  <a:pt x="4223162" y="707093"/>
                </a:cubicBezTo>
                <a:lnTo>
                  <a:pt x="4151087" y="840443"/>
                </a:lnTo>
                <a:lnTo>
                  <a:pt x="3998729" y="840443"/>
                </a:lnTo>
                <a:lnTo>
                  <a:pt x="4064027" y="714000"/>
                </a:lnTo>
                <a:cubicBezTo>
                  <a:pt x="4067199" y="707643"/>
                  <a:pt x="4073495" y="698606"/>
                  <a:pt x="4082915" y="686887"/>
                </a:cubicBezTo>
                <a:cubicBezTo>
                  <a:pt x="4092334" y="675169"/>
                  <a:pt x="4099523" y="667522"/>
                  <a:pt x="4104480" y="663947"/>
                </a:cubicBezTo>
                <a:cubicBezTo>
                  <a:pt x="4111820" y="658586"/>
                  <a:pt x="4123520" y="653224"/>
                  <a:pt x="4139581" y="647859"/>
                </a:cubicBezTo>
                <a:cubicBezTo>
                  <a:pt x="4119526" y="643295"/>
                  <a:pt x="4103741" y="637541"/>
                  <a:pt x="4092226" y="630595"/>
                </a:cubicBezTo>
                <a:cubicBezTo>
                  <a:pt x="4074158" y="619681"/>
                  <a:pt x="4059963" y="605443"/>
                  <a:pt x="4049637" y="587882"/>
                </a:cubicBezTo>
                <a:cubicBezTo>
                  <a:pt x="4039312" y="570320"/>
                  <a:pt x="4034150" y="549434"/>
                  <a:pt x="4034150" y="525225"/>
                </a:cubicBezTo>
                <a:cubicBezTo>
                  <a:pt x="4034150" y="497444"/>
                  <a:pt x="4040897" y="473879"/>
                  <a:pt x="4054391" y="454532"/>
                </a:cubicBezTo>
                <a:cubicBezTo>
                  <a:pt x="4067884" y="435184"/>
                  <a:pt x="4085644" y="421938"/>
                  <a:pt x="4107671" y="414795"/>
                </a:cubicBezTo>
                <a:cubicBezTo>
                  <a:pt x="4129698" y="407651"/>
                  <a:pt x="4161547" y="404079"/>
                  <a:pt x="4203219" y="404079"/>
                </a:cubicBezTo>
                <a:close/>
                <a:moveTo>
                  <a:pt x="3686190" y="404079"/>
                </a:moveTo>
                <a:lnTo>
                  <a:pt x="3833269" y="404079"/>
                </a:lnTo>
                <a:lnTo>
                  <a:pt x="4356532" y="1105620"/>
                </a:lnTo>
                <a:lnTo>
                  <a:pt x="3856040" y="840443"/>
                </a:lnTo>
                <a:lnTo>
                  <a:pt x="3834209" y="768410"/>
                </a:lnTo>
                <a:lnTo>
                  <a:pt x="3681125" y="768410"/>
                </a:lnTo>
                <a:lnTo>
                  <a:pt x="3659856" y="840443"/>
                </a:lnTo>
                <a:lnTo>
                  <a:pt x="3522181" y="840443"/>
                </a:lnTo>
                <a:lnTo>
                  <a:pt x="3686190" y="404079"/>
                </a:lnTo>
                <a:close/>
                <a:moveTo>
                  <a:pt x="3061707" y="404079"/>
                </a:moveTo>
                <a:lnTo>
                  <a:pt x="3196545" y="404079"/>
                </a:lnTo>
                <a:lnTo>
                  <a:pt x="3196545" y="556777"/>
                </a:lnTo>
                <a:lnTo>
                  <a:pt x="3343885" y="556777"/>
                </a:lnTo>
                <a:lnTo>
                  <a:pt x="3343885" y="404079"/>
                </a:lnTo>
                <a:lnTo>
                  <a:pt x="3479319" y="404079"/>
                </a:lnTo>
                <a:lnTo>
                  <a:pt x="3479319" y="840443"/>
                </a:lnTo>
                <a:lnTo>
                  <a:pt x="3942704" y="1143503"/>
                </a:lnTo>
                <a:lnTo>
                  <a:pt x="3343885" y="663933"/>
                </a:lnTo>
                <a:lnTo>
                  <a:pt x="3196545" y="663933"/>
                </a:lnTo>
                <a:lnTo>
                  <a:pt x="3196545" y="840443"/>
                </a:lnTo>
                <a:lnTo>
                  <a:pt x="3061707" y="840443"/>
                </a:lnTo>
                <a:lnTo>
                  <a:pt x="3061707" y="404079"/>
                </a:lnTo>
                <a:close/>
                <a:moveTo>
                  <a:pt x="2592303" y="404079"/>
                </a:moveTo>
                <a:lnTo>
                  <a:pt x="2303555" y="0"/>
                </a:lnTo>
                <a:lnTo>
                  <a:pt x="3002176" y="511831"/>
                </a:lnTo>
                <a:lnTo>
                  <a:pt x="2864659" y="511831"/>
                </a:lnTo>
                <a:lnTo>
                  <a:pt x="2864659" y="840443"/>
                </a:lnTo>
                <a:lnTo>
                  <a:pt x="2729821" y="840443"/>
                </a:lnTo>
                <a:lnTo>
                  <a:pt x="2729821" y="511831"/>
                </a:lnTo>
                <a:lnTo>
                  <a:pt x="2592303" y="511831"/>
                </a:lnTo>
                <a:lnTo>
                  <a:pt x="2592303" y="404079"/>
                </a:lnTo>
                <a:close/>
                <a:moveTo>
                  <a:pt x="1736839" y="404079"/>
                </a:moveTo>
                <a:lnTo>
                  <a:pt x="2098194" y="404079"/>
                </a:lnTo>
                <a:lnTo>
                  <a:pt x="2098194" y="497245"/>
                </a:lnTo>
                <a:lnTo>
                  <a:pt x="1871975" y="497245"/>
                </a:lnTo>
                <a:lnTo>
                  <a:pt x="1871975" y="566599"/>
                </a:lnTo>
                <a:lnTo>
                  <a:pt x="2081823" y="566599"/>
                </a:lnTo>
                <a:lnTo>
                  <a:pt x="2081823" y="655599"/>
                </a:lnTo>
                <a:lnTo>
                  <a:pt x="1871975" y="655599"/>
                </a:lnTo>
                <a:lnTo>
                  <a:pt x="1871975" y="741621"/>
                </a:lnTo>
                <a:lnTo>
                  <a:pt x="2104742" y="741621"/>
                </a:lnTo>
                <a:lnTo>
                  <a:pt x="1905136" y="789933"/>
                </a:lnTo>
                <a:lnTo>
                  <a:pt x="1736839" y="840443"/>
                </a:lnTo>
                <a:lnTo>
                  <a:pt x="1736839" y="404079"/>
                </a:lnTo>
                <a:close/>
                <a:moveTo>
                  <a:pt x="793566" y="404079"/>
                </a:moveTo>
                <a:lnTo>
                  <a:pt x="1017702" y="404079"/>
                </a:lnTo>
                <a:cubicBezTo>
                  <a:pt x="1066517" y="404079"/>
                  <a:pt x="1103080" y="415688"/>
                  <a:pt x="1127388" y="438905"/>
                </a:cubicBezTo>
                <a:cubicBezTo>
                  <a:pt x="1151696" y="462122"/>
                  <a:pt x="1163851" y="495162"/>
                  <a:pt x="1163851" y="538024"/>
                </a:cubicBezTo>
                <a:cubicBezTo>
                  <a:pt x="1163851" y="582077"/>
                  <a:pt x="1150605" y="616506"/>
                  <a:pt x="1124114" y="641311"/>
                </a:cubicBezTo>
                <a:cubicBezTo>
                  <a:pt x="1097622" y="666116"/>
                  <a:pt x="1057191" y="678518"/>
                  <a:pt x="1002819" y="678518"/>
                </a:cubicBezTo>
                <a:lnTo>
                  <a:pt x="929000" y="678518"/>
                </a:lnTo>
                <a:lnTo>
                  <a:pt x="1447976" y="1181385"/>
                </a:lnTo>
                <a:lnTo>
                  <a:pt x="793566" y="840443"/>
                </a:lnTo>
                <a:lnTo>
                  <a:pt x="793566" y="404079"/>
                </a:lnTo>
                <a:close/>
                <a:moveTo>
                  <a:pt x="0" y="203357"/>
                </a:moveTo>
                <a:lnTo>
                  <a:pt x="707246" y="404079"/>
                </a:lnTo>
                <a:lnTo>
                  <a:pt x="707246" y="840443"/>
                </a:lnTo>
                <a:lnTo>
                  <a:pt x="572705" y="840443"/>
                </a:lnTo>
                <a:lnTo>
                  <a:pt x="572705" y="511235"/>
                </a:lnTo>
                <a:lnTo>
                  <a:pt x="424473" y="511235"/>
                </a:lnTo>
                <a:lnTo>
                  <a:pt x="424473" y="840443"/>
                </a:lnTo>
                <a:lnTo>
                  <a:pt x="289932" y="840443"/>
                </a:lnTo>
                <a:cubicBezTo>
                  <a:pt x="289932" y="694988"/>
                  <a:pt x="0" y="348812"/>
                  <a:pt x="0" y="203357"/>
                </a:cubicBezTo>
                <a:close/>
                <a:moveTo>
                  <a:pt x="8082572" y="400805"/>
                </a:moveTo>
                <a:lnTo>
                  <a:pt x="8082572" y="493078"/>
                </a:lnTo>
                <a:lnTo>
                  <a:pt x="8075726" y="493078"/>
                </a:lnTo>
                <a:cubicBezTo>
                  <a:pt x="8052707" y="493078"/>
                  <a:pt x="8035642" y="497444"/>
                  <a:pt x="8024529" y="506175"/>
                </a:cubicBezTo>
                <a:cubicBezTo>
                  <a:pt x="8013417" y="514906"/>
                  <a:pt x="8004289" y="529045"/>
                  <a:pt x="7997145" y="548591"/>
                </a:cubicBezTo>
                <a:cubicBezTo>
                  <a:pt x="7990001" y="568137"/>
                  <a:pt x="7982311" y="582722"/>
                  <a:pt x="7974077" y="592347"/>
                </a:cubicBezTo>
                <a:cubicBezTo>
                  <a:pt x="7965841" y="601971"/>
                  <a:pt x="7954580" y="609660"/>
                  <a:pt x="7940293" y="615415"/>
                </a:cubicBezTo>
                <a:cubicBezTo>
                  <a:pt x="7959739" y="621765"/>
                  <a:pt x="7976706" y="632729"/>
                  <a:pt x="7991191" y="648306"/>
                </a:cubicBezTo>
                <a:cubicBezTo>
                  <a:pt x="8005677" y="663883"/>
                  <a:pt x="8021057" y="688142"/>
                  <a:pt x="8037329" y="721083"/>
                </a:cubicBezTo>
                <a:lnTo>
                  <a:pt x="8096562" y="840443"/>
                </a:lnTo>
                <a:lnTo>
                  <a:pt x="8084426" y="865698"/>
                </a:lnTo>
                <a:lnTo>
                  <a:pt x="7892109" y="727762"/>
                </a:lnTo>
                <a:cubicBezTo>
                  <a:pt x="7879663" y="701112"/>
                  <a:pt x="7869983" y="684456"/>
                  <a:pt x="7863069" y="677795"/>
                </a:cubicBezTo>
                <a:cubicBezTo>
                  <a:pt x="7856155" y="671133"/>
                  <a:pt x="7846575" y="667802"/>
                  <a:pt x="7834327" y="667802"/>
                </a:cubicBezTo>
                <a:lnTo>
                  <a:pt x="7834327" y="840443"/>
                </a:lnTo>
                <a:lnTo>
                  <a:pt x="7699786" y="840443"/>
                </a:lnTo>
                <a:lnTo>
                  <a:pt x="7560061" y="252549"/>
                </a:lnTo>
                <a:lnTo>
                  <a:pt x="7834327" y="404079"/>
                </a:lnTo>
                <a:lnTo>
                  <a:pt x="7834327" y="571659"/>
                </a:lnTo>
                <a:cubicBezTo>
                  <a:pt x="7846035" y="571064"/>
                  <a:pt x="7855163" y="566897"/>
                  <a:pt x="7861711" y="559158"/>
                </a:cubicBezTo>
                <a:cubicBezTo>
                  <a:pt x="7868259" y="551419"/>
                  <a:pt x="7878479" y="529194"/>
                  <a:pt x="7892370" y="492483"/>
                </a:cubicBezTo>
                <a:cubicBezTo>
                  <a:pt x="7902490" y="465297"/>
                  <a:pt x="7922842" y="475342"/>
                  <a:pt x="7923029" y="433993"/>
                </a:cubicBezTo>
                <a:cubicBezTo>
                  <a:pt x="7923216" y="392644"/>
                  <a:pt x="7870272" y="249547"/>
                  <a:pt x="7893490" y="244388"/>
                </a:cubicBezTo>
                <a:cubicBezTo>
                  <a:pt x="7916706" y="239228"/>
                  <a:pt x="8032963" y="400805"/>
                  <a:pt x="8082572" y="400805"/>
                </a:cubicBezTo>
                <a:close/>
                <a:moveTo>
                  <a:pt x="2558073" y="400805"/>
                </a:moveTo>
                <a:lnTo>
                  <a:pt x="2558073" y="493078"/>
                </a:lnTo>
                <a:lnTo>
                  <a:pt x="2551227" y="493078"/>
                </a:lnTo>
                <a:cubicBezTo>
                  <a:pt x="2528208" y="493078"/>
                  <a:pt x="2511143" y="497444"/>
                  <a:pt x="2500030" y="506175"/>
                </a:cubicBezTo>
                <a:cubicBezTo>
                  <a:pt x="2488917" y="514906"/>
                  <a:pt x="2479789" y="529045"/>
                  <a:pt x="2472646" y="548591"/>
                </a:cubicBezTo>
                <a:cubicBezTo>
                  <a:pt x="2465502" y="568137"/>
                  <a:pt x="2457812" y="582722"/>
                  <a:pt x="2449577" y="592347"/>
                </a:cubicBezTo>
                <a:cubicBezTo>
                  <a:pt x="2441342" y="601971"/>
                  <a:pt x="2430081" y="609660"/>
                  <a:pt x="2415793" y="615415"/>
                </a:cubicBezTo>
                <a:cubicBezTo>
                  <a:pt x="2435240" y="621765"/>
                  <a:pt x="2452207" y="632729"/>
                  <a:pt x="2466692" y="648306"/>
                </a:cubicBezTo>
                <a:cubicBezTo>
                  <a:pt x="2481178" y="663883"/>
                  <a:pt x="2496557" y="688142"/>
                  <a:pt x="2512829" y="721083"/>
                </a:cubicBezTo>
                <a:lnTo>
                  <a:pt x="2572063" y="840443"/>
                </a:lnTo>
                <a:lnTo>
                  <a:pt x="2420202" y="840443"/>
                </a:lnTo>
                <a:lnTo>
                  <a:pt x="2367610" y="727762"/>
                </a:lnTo>
                <a:cubicBezTo>
                  <a:pt x="2355164" y="701112"/>
                  <a:pt x="2345484" y="684456"/>
                  <a:pt x="2338570" y="677795"/>
                </a:cubicBezTo>
                <a:cubicBezTo>
                  <a:pt x="2331656" y="671133"/>
                  <a:pt x="2322075" y="667802"/>
                  <a:pt x="2309827" y="667802"/>
                </a:cubicBezTo>
                <a:lnTo>
                  <a:pt x="2309827" y="840443"/>
                </a:lnTo>
                <a:lnTo>
                  <a:pt x="2161126" y="870285"/>
                </a:lnTo>
                <a:lnTo>
                  <a:pt x="2175287" y="404079"/>
                </a:lnTo>
                <a:lnTo>
                  <a:pt x="2309827" y="404079"/>
                </a:lnTo>
                <a:lnTo>
                  <a:pt x="2309827" y="571659"/>
                </a:lnTo>
                <a:cubicBezTo>
                  <a:pt x="2321536" y="571064"/>
                  <a:pt x="2330663" y="566897"/>
                  <a:pt x="2337212" y="559158"/>
                </a:cubicBezTo>
                <a:cubicBezTo>
                  <a:pt x="2343760" y="551419"/>
                  <a:pt x="2353980" y="529194"/>
                  <a:pt x="2367870" y="492483"/>
                </a:cubicBezTo>
                <a:cubicBezTo>
                  <a:pt x="2377991" y="465297"/>
                  <a:pt x="2351767" y="462715"/>
                  <a:pt x="2398529" y="433993"/>
                </a:cubicBezTo>
                <a:cubicBezTo>
                  <a:pt x="2445291" y="405271"/>
                  <a:pt x="2625223" y="325310"/>
                  <a:pt x="2648440" y="320151"/>
                </a:cubicBezTo>
                <a:cubicBezTo>
                  <a:pt x="2671657" y="314991"/>
                  <a:pt x="2508463" y="400805"/>
                  <a:pt x="2558073" y="400805"/>
                </a:cubicBezTo>
                <a:close/>
                <a:moveTo>
                  <a:pt x="6364186" y="447147"/>
                </a:moveTo>
                <a:cubicBezTo>
                  <a:pt x="6436814" y="447147"/>
                  <a:pt x="6510895" y="426487"/>
                  <a:pt x="6552024" y="455127"/>
                </a:cubicBezTo>
                <a:cubicBezTo>
                  <a:pt x="6593153" y="483767"/>
                  <a:pt x="6565909" y="552471"/>
                  <a:pt x="6610960" y="618987"/>
                </a:cubicBezTo>
                <a:cubicBezTo>
                  <a:pt x="6656011" y="685503"/>
                  <a:pt x="6839495" y="821581"/>
                  <a:pt x="6822331" y="854224"/>
                </a:cubicBezTo>
                <a:cubicBezTo>
                  <a:pt x="6805166" y="886867"/>
                  <a:pt x="6566303" y="813287"/>
                  <a:pt x="6510799" y="820649"/>
                </a:cubicBezTo>
                <a:cubicBezTo>
                  <a:pt x="6455295" y="828011"/>
                  <a:pt x="6529888" y="885147"/>
                  <a:pt x="6489307" y="898395"/>
                </a:cubicBezTo>
                <a:cubicBezTo>
                  <a:pt x="6448727" y="911643"/>
                  <a:pt x="6317387" y="924875"/>
                  <a:pt x="6267316" y="900135"/>
                </a:cubicBezTo>
                <a:cubicBezTo>
                  <a:pt x="6217245" y="875395"/>
                  <a:pt x="6206966" y="796219"/>
                  <a:pt x="6188883" y="749956"/>
                </a:cubicBezTo>
                <a:cubicBezTo>
                  <a:pt x="6170800" y="703693"/>
                  <a:pt x="6158820" y="673557"/>
                  <a:pt x="6158820" y="622559"/>
                </a:cubicBezTo>
                <a:cubicBezTo>
                  <a:pt x="6158820" y="551320"/>
                  <a:pt x="6184123" y="485404"/>
                  <a:pt x="6218351" y="456169"/>
                </a:cubicBezTo>
                <a:cubicBezTo>
                  <a:pt x="6252579" y="426934"/>
                  <a:pt x="6293344" y="447147"/>
                  <a:pt x="6364186" y="447147"/>
                </a:cubicBezTo>
                <a:close/>
                <a:moveTo>
                  <a:pt x="1400860" y="415670"/>
                </a:moveTo>
                <a:cubicBezTo>
                  <a:pt x="1473488" y="415670"/>
                  <a:pt x="1564112" y="421241"/>
                  <a:pt x="1608549" y="455127"/>
                </a:cubicBezTo>
                <a:cubicBezTo>
                  <a:pt x="1652987" y="489013"/>
                  <a:pt x="1667485" y="548740"/>
                  <a:pt x="1667485" y="618987"/>
                </a:cubicBezTo>
                <a:cubicBezTo>
                  <a:pt x="1667485" y="669985"/>
                  <a:pt x="1658903" y="711806"/>
                  <a:pt x="1641738" y="744449"/>
                </a:cubicBezTo>
                <a:cubicBezTo>
                  <a:pt x="1624573" y="777092"/>
                  <a:pt x="1599768" y="802492"/>
                  <a:pt x="1567324" y="820649"/>
                </a:cubicBezTo>
                <a:cubicBezTo>
                  <a:pt x="1534879" y="838806"/>
                  <a:pt x="1494448" y="847885"/>
                  <a:pt x="1446029" y="847885"/>
                </a:cubicBezTo>
                <a:cubicBezTo>
                  <a:pt x="1396816" y="847885"/>
                  <a:pt x="1338506" y="833205"/>
                  <a:pt x="1323841" y="824370"/>
                </a:cubicBezTo>
                <a:cubicBezTo>
                  <a:pt x="1309176" y="815535"/>
                  <a:pt x="1378079" y="828810"/>
                  <a:pt x="1358037" y="794878"/>
                </a:cubicBezTo>
                <a:cubicBezTo>
                  <a:pt x="1337995" y="760945"/>
                  <a:pt x="1215345" y="673557"/>
                  <a:pt x="1215345" y="622559"/>
                </a:cubicBezTo>
                <a:cubicBezTo>
                  <a:pt x="1215345" y="551320"/>
                  <a:pt x="1243958" y="490651"/>
                  <a:pt x="1274877" y="456169"/>
                </a:cubicBezTo>
                <a:cubicBezTo>
                  <a:pt x="1305796" y="421688"/>
                  <a:pt x="1330018" y="415670"/>
                  <a:pt x="1400860" y="415670"/>
                </a:cubicBezTo>
                <a:close/>
              </a:path>
            </a:pathLst>
          </a:custGeom>
          <a:solidFill>
            <a:srgbClr val="FFCCFF"/>
          </a:solidFill>
          <a:ln cap="flat" cmpd="sng" w="12700">
            <a:solidFill>
              <a:srgbClr val="FFCCF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0"/>
          <p:cNvSpPr/>
          <p:nvPr/>
        </p:nvSpPr>
        <p:spPr>
          <a:xfrm>
            <a:off x="1255360" y="32636"/>
            <a:ext cx="9822689" cy="578882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Алгоритм  построения цикла уроков работы над проектом </a:t>
            </a:r>
            <a:endParaRPr/>
          </a:p>
        </p:txBody>
      </p:sp>
      <p:sp>
        <p:nvSpPr>
          <p:cNvPr id="221" name="Google Shape;221;p10"/>
          <p:cNvSpPr/>
          <p:nvPr/>
        </p:nvSpPr>
        <p:spPr>
          <a:xfrm>
            <a:off x="5743074" y="1696126"/>
            <a:ext cx="6224337" cy="3641558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Шаг 7. Представление проекта.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Учитель помогает детям пересмотреть свои достижения. Учащиеся делятся своей работой с родителями и классом.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Проектная деятельность позволяет учащимся выступать в роли авторов, созидателей, повышает творческий потенциал, не только расширяет общий кругозор, но и способствует расширению языковых знаний.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2" name="Google Shape;222;p10"/>
          <p:cNvGrpSpPr/>
          <p:nvPr/>
        </p:nvGrpSpPr>
        <p:grpSpPr>
          <a:xfrm>
            <a:off x="232741" y="3204769"/>
            <a:ext cx="5510207" cy="632980"/>
            <a:chOff x="232741" y="3204769"/>
            <a:chExt cx="5510207" cy="632980"/>
          </a:xfrm>
        </p:grpSpPr>
        <p:sp>
          <p:nvSpPr>
            <p:cNvPr id="223" name="Google Shape;223;p10"/>
            <p:cNvSpPr/>
            <p:nvPr/>
          </p:nvSpPr>
          <p:spPr>
            <a:xfrm>
              <a:off x="232741" y="3204769"/>
              <a:ext cx="1660228" cy="632980"/>
            </a:xfrm>
            <a:prstGeom prst="ellipse">
              <a:avLst/>
            </a:prstGeom>
            <a:solidFill>
              <a:srgbClr val="00CC99"/>
            </a:solidFill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 фаза</a:t>
              </a:r>
              <a:endParaRPr b="1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cxnSp>
          <p:nvCxnSpPr>
            <p:cNvPr id="224" name="Google Shape;224;p10"/>
            <p:cNvCxnSpPr>
              <a:stCxn id="223" idx="6"/>
            </p:cNvCxnSpPr>
            <p:nvPr/>
          </p:nvCxnSpPr>
          <p:spPr>
            <a:xfrm flipH="1" rot="10800000">
              <a:off x="1892969" y="3516759"/>
              <a:ext cx="753900" cy="4500"/>
            </a:xfrm>
            <a:prstGeom prst="straightConnector1">
              <a:avLst/>
            </a:prstGeom>
            <a:noFill/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25" name="Google Shape;225;p10"/>
            <p:cNvSpPr/>
            <p:nvPr/>
          </p:nvSpPr>
          <p:spPr>
            <a:xfrm>
              <a:off x="2646947" y="3352800"/>
              <a:ext cx="2133601" cy="350420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8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Заключительная</a:t>
              </a:r>
              <a:endParaRPr b="1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26" name="Google Shape;226;p10"/>
            <p:cNvCxnSpPr>
              <a:stCxn id="225" idx="3"/>
              <a:endCxn id="221" idx="1"/>
            </p:cNvCxnSpPr>
            <p:nvPr/>
          </p:nvCxnSpPr>
          <p:spPr>
            <a:xfrm flipH="1" rot="10800000">
              <a:off x="4780548" y="3516910"/>
              <a:ext cx="962400" cy="11100"/>
            </a:xfrm>
            <a:prstGeom prst="straightConnector1">
              <a:avLst/>
            </a:prstGeom>
            <a:noFill/>
            <a:ln cap="flat" cmpd="sng" w="38100">
              <a:solidFill>
                <a:schemeClr val="l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1"/>
          <p:cNvSpPr/>
          <p:nvPr/>
        </p:nvSpPr>
        <p:spPr>
          <a:xfrm>
            <a:off x="240632" y="122238"/>
            <a:ext cx="11726779" cy="1634490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Первые проекты начинаются  в начальной школе.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проектной деятельности данного уровня лучше всего подходят такие темы, как “All about me”, “My  room”, “My likes &amp; dislikes”, “All  about  my  family”  и др.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Первые проекты – это небольшие работы, содержащие минимум текста на английском языке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требующие от ребенка в основном работы с иллюстрациями. 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2" name="Google Shape;232;p11"/>
          <p:cNvPicPr preferRelativeResize="0"/>
          <p:nvPr/>
        </p:nvPicPr>
        <p:blipFill rotWithShape="1">
          <a:blip r:embed="rId4">
            <a:alphaModFix/>
          </a:blip>
          <a:srcRect b="60605" l="5540" r="65909" t="758"/>
          <a:stretch/>
        </p:blipFill>
        <p:spPr>
          <a:xfrm>
            <a:off x="240632" y="2337581"/>
            <a:ext cx="5572507" cy="4241760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3" name="Google Shape;233;p11"/>
          <p:cNvPicPr preferRelativeResize="0"/>
          <p:nvPr/>
        </p:nvPicPr>
        <p:blipFill rotWithShape="1">
          <a:blip r:embed="rId5">
            <a:alphaModFix/>
          </a:blip>
          <a:srcRect b="47222" l="5540" r="57102" t="4040"/>
          <a:stretch/>
        </p:blipFill>
        <p:spPr>
          <a:xfrm>
            <a:off x="6187188" y="2337581"/>
            <a:ext cx="5780223" cy="4241760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12"/>
          <p:cNvPicPr preferRelativeResize="0"/>
          <p:nvPr/>
        </p:nvPicPr>
        <p:blipFill rotWithShape="1">
          <a:blip r:embed="rId4">
            <a:alphaModFix/>
          </a:blip>
          <a:srcRect b="33080" l="51420" r="21308" t="32828"/>
          <a:stretch/>
        </p:blipFill>
        <p:spPr>
          <a:xfrm>
            <a:off x="359634" y="2477503"/>
            <a:ext cx="5635414" cy="3962400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9" name="Google Shape;239;p12"/>
          <p:cNvPicPr preferRelativeResize="0"/>
          <p:nvPr/>
        </p:nvPicPr>
        <p:blipFill rotWithShape="1">
          <a:blip r:embed="rId4">
            <a:alphaModFix/>
          </a:blip>
          <a:srcRect b="67423" l="52131" r="22869" t="1"/>
          <a:stretch/>
        </p:blipFill>
        <p:spPr>
          <a:xfrm>
            <a:off x="6582275" y="2477503"/>
            <a:ext cx="5406065" cy="3962400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0" name="Google Shape;240;p12"/>
          <p:cNvSpPr/>
          <p:nvPr/>
        </p:nvSpPr>
        <p:spPr>
          <a:xfrm>
            <a:off x="684358" y="368138"/>
            <a:ext cx="11089981" cy="1021556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средней школе (5-6 класс) темы проектов усложняются и касаются разных аспектов жизни.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связи с отсутствием у детей достаточного словарного запаса на данном этапе проекты пишутся на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русском языке и направлены на расширение кругозора в различных областях жизни.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3"/>
          <p:cNvSpPr/>
          <p:nvPr/>
        </p:nvSpPr>
        <p:spPr>
          <a:xfrm>
            <a:off x="948440" y="411512"/>
            <a:ext cx="10310110" cy="408623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 7 класса,  все проекты выполняются на английском языке. </a:t>
            </a:r>
            <a:endParaRPr/>
          </a:p>
        </p:txBody>
      </p:sp>
      <p:pic>
        <p:nvPicPr>
          <p:cNvPr id="246" name="Google Shape;246;p13"/>
          <p:cNvPicPr preferRelativeResize="0"/>
          <p:nvPr/>
        </p:nvPicPr>
        <p:blipFill rotWithShape="1">
          <a:blip r:embed="rId4">
            <a:alphaModFix/>
          </a:blip>
          <a:srcRect b="0" l="52557" r="20028" t="66415"/>
          <a:stretch/>
        </p:blipFill>
        <p:spPr>
          <a:xfrm>
            <a:off x="186226" y="2210802"/>
            <a:ext cx="5917269" cy="4077703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47" name="Google Shape;247;p13"/>
          <p:cNvPicPr preferRelativeResize="0"/>
          <p:nvPr/>
        </p:nvPicPr>
        <p:blipFill rotWithShape="1">
          <a:blip r:embed="rId5">
            <a:alphaModFix/>
          </a:blip>
          <a:srcRect b="3030" l="51847" r="16193" t="55555"/>
          <a:stretch/>
        </p:blipFill>
        <p:spPr>
          <a:xfrm>
            <a:off x="6375206" y="2210802"/>
            <a:ext cx="5594410" cy="4077703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4"/>
          <p:cNvSpPr/>
          <p:nvPr/>
        </p:nvSpPr>
        <p:spPr>
          <a:xfrm>
            <a:off x="51538" y="158416"/>
            <a:ext cx="12031579" cy="1940957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Одной из любимых тем среди учеников является тема «Мой город».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первых уроках обсуждалась тема проекта, продумывалась структура работы, была изучена новая лексика.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Затем детям необходимо было выбрать и проработать материал (не только план выступления, но и найти всевозможные иллюстрации к проектам). Данный этап вызвал наибольший интерес среди школьников.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тоже время, сбор информации вызывал наибольшие трудности, которые необходимо было помочь преодолеть. Наконец, ученики презентовали проекты классу.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53" name="Google Shape;25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232" y="2390270"/>
            <a:ext cx="5754096" cy="4257675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4" name="Google Shape;254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20192" y="2390271"/>
            <a:ext cx="5700358" cy="4257675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5"/>
          <p:cNvSpPr/>
          <p:nvPr/>
        </p:nvSpPr>
        <p:spPr>
          <a:xfrm>
            <a:off x="214974" y="0"/>
            <a:ext cx="11707318" cy="2860358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Исходя из приобретенного опыта, стоит отметить, что на первых порах работа над проектом не всегда складывается удачно, ведь данный метод требует от детей больших усилий и внимания, чем традиционные методы обучения, поэтому не стоит считать, что работа детей не сложилась лишь по первым результатам. Возвращаясь к теме «Город», ученики на уроках английского языка представили карты города, на которых были изображены различные здания, улицы и парки. Опираясь на изображение города, ученики описывали его на английском языке, рассказывали историю его основания, чем характеризуется наш город. Работа над данным проектом длилась в течение недели (четыре урока). На наш взгляд, данный проект был проведен успешно и именно благодаря этому методу дети хорошо закрепили и использовали материал на тему «Город».</a:t>
            </a:r>
            <a:endParaRPr/>
          </a:p>
        </p:txBody>
      </p:sp>
      <p:pic>
        <p:nvPicPr>
          <p:cNvPr id="260" name="Google Shape;26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60629" y="3006731"/>
            <a:ext cx="5037813" cy="3766734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61" name="Google Shape;26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1859" y="3006731"/>
            <a:ext cx="5030794" cy="3765380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6"/>
          <p:cNvSpPr/>
          <p:nvPr/>
        </p:nvSpPr>
        <p:spPr>
          <a:xfrm>
            <a:off x="313232" y="190500"/>
            <a:ext cx="11707318" cy="1021556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Другой популярной темой среди учеников является тема «Моя семья».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Ученики с энтузиазмом рассказывают о своих семьях, традициях, истоках основания своей семьи, предках.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Более того, исследование семейного древа вызывает неподдельный интерес у детей разных возрастов.  </a:t>
            </a:r>
            <a:endParaRPr b="1" sz="1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7" name="Google Shape;267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7444" y="2376487"/>
            <a:ext cx="5691498" cy="3171825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68" name="Google Shape;268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67007" y="2376487"/>
            <a:ext cx="5753543" cy="3171825"/>
          </a:xfrm>
          <a:prstGeom prst="rect">
            <a:avLst/>
          </a:prstGeom>
          <a:noFill/>
          <a:ln cap="flat" cmpd="sng" w="50800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7"/>
          <p:cNvSpPr/>
          <p:nvPr/>
        </p:nvSpPr>
        <p:spPr>
          <a:xfrm>
            <a:off x="390533" y="1233639"/>
            <a:ext cx="11368331" cy="42473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Учителям необходимо знать своих учащихся достаточно хорошо, чтобы эффективно вовлечь их в работу и быть способным вызвать их интерес.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Требует самоотверженности и творческого потенциала, чтобы в полной мере сподвигнуть детей в поиске решений.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Ежедневная оценка учителем работы учащихся, он направляет работу и реагирует на запросы детей и помогает справиться с трудностями, которые неизбежно возникают в ходе исследовательского процесса.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Связь между учителем и детьми, чтобы возникло обоюдное понимание и некоторая доля доверия.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Планирование работы таким образом, чтобы учащихся могли работать в команде. Дети должны понимать свою роль в работе и должны быть способны передать другим полученные знания.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4" name="Google Shape;274;p17"/>
          <p:cNvSpPr/>
          <p:nvPr/>
        </p:nvSpPr>
        <p:spPr>
          <a:xfrm>
            <a:off x="1352804" y="327262"/>
            <a:ext cx="9443804" cy="578882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ПРОБЛЕМЫ ВНЕДРЕНИЯ ПРОЕКТНОГО МЕТОДА</a:t>
            </a:r>
            <a:endParaRPr b="1" sz="2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8"/>
          <p:cNvSpPr/>
          <p:nvPr/>
        </p:nvSpPr>
        <p:spPr>
          <a:xfrm>
            <a:off x="228008" y="1282366"/>
            <a:ext cx="11707318" cy="5355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обучении английскому языку метод проектов следует использовать в тесном контакте с учебной программой, исходя из высокой загруженности учащихся.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 проекта должна не только входить в общий контекст обучения языку, но и быть достаточно интересной для учащихся.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Выбор темы проектной работы очень важен, так как зачастую именно тема определяет успешность и результативность проектной работы в целом.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Были проведены серии уроков на различные темы с использованием проектного метода. 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Работа над проектом содействует более глубокому пониманию темы и охватывает широкий спектр смежных с ней проблем. По этой причине работа над проектами обычно занимает несколько недель.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Продолжительность работы также зависит от возраста и интересов детей.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Были проведены серии уроков на различные темы с использованием проектного метода.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0" name="Google Shape;280;p18"/>
          <p:cNvSpPr/>
          <p:nvPr/>
        </p:nvSpPr>
        <p:spPr>
          <a:xfrm>
            <a:off x="649314" y="304800"/>
            <a:ext cx="10864706" cy="578882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ОСНОВНЫЕ РЕКОМЕНДАЦИИ ПРИ РАБОТЕ С ПРОЕКТАМИ</a:t>
            </a:r>
            <a:endParaRPr b="1" sz="28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9"/>
          <p:cNvSpPr/>
          <p:nvPr/>
        </p:nvSpPr>
        <p:spPr>
          <a:xfrm>
            <a:off x="348784" y="1631875"/>
            <a:ext cx="11158667" cy="36933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Учит запоминать и воспроизводить знания, полученные в ходе учебного процесса;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Позволяет творчески применить языковой материал;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Применять этот материал для решения различных проблем и задач в жизни и на практике;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Превратить уроки иностранного языка в дискуссию, исследование;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Организовать активную коммуникативную деятельность учащихся на уроке и во внеурочное время; 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Стимулировать самостоятельную работу, то есть обеспечить формирование коммуникативной компетенции;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Позволяет разрешать надпредметные проблемы, в опыте самостоятельной деятельности;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2B2B2B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</a:t>
            </a:r>
            <a:r>
              <a:rPr lang="ru-RU" sz="1800">
                <a:solidFill>
                  <a:srgbClr val="0C0C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чит преодолевать различные трудности, развивая критическое мышление и склонность к пониманию сущности проблемы;</a:t>
            </a:r>
            <a:endParaRPr sz="1800">
              <a:solidFill>
                <a:srgbClr val="0C0C0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Проявить обучающегося, как индивидуальность, способную оценивать действительность, а также проектировать необходимые изменения для улучшения жизни и целенаправленного обучения; 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Организовать активный,  самостоятельный процесс поиска знаний;</a:t>
            </a:r>
            <a:endParaRPr/>
          </a:p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⮚"/>
            </a:pPr>
            <a:r>
              <a:rPr lang="ru-RU" sz="18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Стимулирует творческий потенциал.</a:t>
            </a:r>
            <a:endParaRPr u="sng"/>
          </a:p>
        </p:txBody>
      </p:sp>
      <p:sp>
        <p:nvSpPr>
          <p:cNvPr id="286" name="Google Shape;286;p19"/>
          <p:cNvSpPr/>
          <p:nvPr/>
        </p:nvSpPr>
        <p:spPr>
          <a:xfrm>
            <a:off x="1247141" y="485092"/>
            <a:ext cx="10078585" cy="578882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РЕЗУЛЬТАТЫ ПРИМЕНЕНИЯ ПРОЕКТНОЙ МЕТОДИКИ</a:t>
            </a:r>
            <a:endParaRPr b="1"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5000"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>
            <p:ph idx="1" type="subTitle"/>
          </p:nvPr>
        </p:nvSpPr>
        <p:spPr>
          <a:xfrm>
            <a:off x="292216" y="299803"/>
            <a:ext cx="11505774" cy="605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Noto Sans Symbols"/>
              <a:buNone/>
            </a:pPr>
            <a:r>
              <a:t/>
            </a:r>
            <a:endParaRPr b="1" i="1" sz="34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Noto Sans Symbols"/>
              <a:buNone/>
            </a:pPr>
            <a:r>
              <a:rPr b="1" i="1" lang="ru-RU" sz="3400">
                <a:solidFill>
                  <a:schemeClr val="dk1"/>
                </a:solidFill>
              </a:rPr>
              <a:t>«Великая цель образования – это не знания, а действия»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Noto Sans Symbols"/>
              <a:buNone/>
            </a:pPr>
            <a:r>
              <a:t/>
            </a:r>
            <a:endParaRPr b="1" i="1" sz="4000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ru-RU">
                <a:solidFill>
                  <a:schemeClr val="dk1"/>
                </a:solidFill>
              </a:rPr>
              <a:t>                                  </a:t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ru-RU">
                <a:solidFill>
                  <a:schemeClr val="dk1"/>
                </a:solidFill>
              </a:rPr>
              <a:t>  </a:t>
            </a:r>
            <a:r>
              <a:rPr b="1" i="1" lang="ru-RU">
                <a:solidFill>
                  <a:schemeClr val="dk1"/>
                </a:solidFill>
              </a:rPr>
              <a:t>Герберт Спенсер</a:t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b="1" i="1" lang="ru-RU">
                <a:solidFill>
                  <a:schemeClr val="dk1"/>
                </a:solidFill>
              </a:rPr>
              <a:t>английский философ,</a:t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b="1" i="1" lang="ru-RU">
                <a:solidFill>
                  <a:schemeClr val="dk1"/>
                </a:solidFill>
              </a:rPr>
              <a:t>социолог, </a:t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b="1" i="1" lang="ru-RU">
                <a:solidFill>
                  <a:schemeClr val="dk1"/>
                </a:solidFill>
              </a:rPr>
              <a:t>19 век</a:t>
            </a:r>
            <a:endParaRPr/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/>
          </a:p>
        </p:txBody>
      </p:sp>
      <p:pic>
        <p:nvPicPr>
          <p:cNvPr id="94" name="Google Shape;9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90276" y="1456830"/>
            <a:ext cx="2214578" cy="2952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0"/>
          <p:cNvSpPr txBox="1"/>
          <p:nvPr/>
        </p:nvSpPr>
        <p:spPr>
          <a:xfrm>
            <a:off x="2422357" y="721895"/>
            <a:ext cx="7831118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СПАСИБО ЗА ВНИМАНИЕ! </a:t>
            </a:r>
            <a:endParaRPr b="1" sz="4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5000"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/>
          <p:nvPr/>
        </p:nvSpPr>
        <p:spPr>
          <a:xfrm>
            <a:off x="319090" y="442899"/>
            <a:ext cx="11616235" cy="5816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C0C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Модернизация образования требует последовательного  изменения на всех уровнях и всех её элементов.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C0C0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C0C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Важнейшая задача модернизации – это внедрение в практику обучения новых технологий, обеспечивающих интеллектуальное, творческое и нравственное развитие личности.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C0C0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C0C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 проектов  –  один из интерактивных методов современного обучения и является составной частью учебного процесса.  </a:t>
            </a:r>
            <a:endParaRPr b="0" i="0" sz="2400" u="none" cap="none" strike="noStrike">
              <a:solidFill>
                <a:srgbClr val="0C0C0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C0C0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C0C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обучении английскому языку метод проектов можно использовать в тесном контакте с учебной программой. </a:t>
            </a:r>
            <a:endParaRPr b="0" i="0" sz="2400" u="none" cap="none" strike="noStrike">
              <a:solidFill>
                <a:srgbClr val="0C0C0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C0C0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400" u="none" cap="none" strike="noStrike">
                <a:solidFill>
                  <a:srgbClr val="0C0C0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Проектная  технология сочетается с любым УМК и другими учебными средствами.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18000"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/>
          <p:nvPr/>
        </p:nvSpPr>
        <p:spPr>
          <a:xfrm>
            <a:off x="320842" y="160600"/>
            <a:ext cx="11662611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Основоположники проектного метода американские ученые Дьюи и Килпатрик предлагали строить обучение на активной  основе,  через практическую деятельность ученика, ориентируясь на его личный интерес и практическую востребованность полученных знаний в дальнейшей жизни. Проектный метод обучения называли также методом проблем.  Другими словами «Проектирование – это обучение через делание». 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5" name="Google Shape;10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47543" y="2484966"/>
            <a:ext cx="3059773" cy="3699846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4"/>
          <p:cNvSpPr txBox="1"/>
          <p:nvPr/>
        </p:nvSpPr>
        <p:spPr>
          <a:xfrm>
            <a:off x="1794358" y="6297360"/>
            <a:ext cx="27661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Джон Дьюи (1859 – 1952)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7" name="Google Shape;107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67240" y="2438287"/>
            <a:ext cx="2682539" cy="3793204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4"/>
          <p:cNvSpPr/>
          <p:nvPr/>
        </p:nvSpPr>
        <p:spPr>
          <a:xfrm>
            <a:off x="6892899" y="6297360"/>
            <a:ext cx="423122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Уильям Херд Килпатрик (1871 – 1965)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11000"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/>
          <p:nvPr/>
        </p:nvSpPr>
        <p:spPr>
          <a:xfrm>
            <a:off x="104444" y="1447493"/>
            <a:ext cx="2854117" cy="4392549"/>
          </a:xfrm>
          <a:prstGeom prst="rect">
            <a:avLst/>
          </a:prstGeom>
          <a:noFill/>
          <a:ln cap="flat" cmpd="sng" w="9525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нацелен на решение социальных задач, отражающих интересы участников проекта или внешнего заказчика. Эти проекты отличает четко обозначенный с самого начала результат деятельности его участников, который может быть использован в жизни класса, школы, микрорайона, города, государства. Форма конечного продукта при этом разнообразна - от учебного пособия для кабинета физики до пакета рекомендаций по восстановлению экономики России. Ценность проекта заключается в реальности использования продукта на практике и его способности решить заданную проблему.</a:t>
            </a:r>
            <a:endParaRPr/>
          </a:p>
        </p:txBody>
      </p:sp>
      <p:sp>
        <p:nvSpPr>
          <p:cNvPr id="115" name="Google Shape;115;p5"/>
          <p:cNvSpPr/>
          <p:nvPr/>
        </p:nvSpPr>
        <p:spPr>
          <a:xfrm>
            <a:off x="3078365" y="1454920"/>
            <a:ext cx="2285275" cy="3912418"/>
          </a:xfrm>
          <a:prstGeom prst="rect">
            <a:avLst/>
          </a:prstGeom>
          <a:noFill/>
          <a:ln cap="flat" cmpd="sng" w="9525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напоминает научное исследование. Включает в себя обоснование актуальности выбранной темы, постановку задачи исследования, обяза­тельное выдвижение гипотезы с последующей ее проверкой, обсуждение и анализ получен­ных результатов. При выполнении проекта должны использовать­ся методы современной науки: лабораторный эксперимент, моделирование, социологический опрос и др.</a:t>
            </a:r>
            <a:endParaRPr/>
          </a:p>
        </p:txBody>
      </p:sp>
      <p:sp>
        <p:nvSpPr>
          <p:cNvPr id="116" name="Google Shape;116;p5"/>
          <p:cNvSpPr/>
          <p:nvPr/>
        </p:nvSpPr>
        <p:spPr>
          <a:xfrm>
            <a:off x="5677650" y="1454920"/>
            <a:ext cx="1604186" cy="4413516"/>
          </a:xfrm>
          <a:prstGeom prst="rect">
            <a:avLst/>
          </a:prstGeom>
          <a:noFill/>
          <a:ln cap="flat" cmpd="sng" w="9525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предполагает максимально свободный и нетрадиционный подход к его выполнению и презентации результатов. Это могут быть альманахи, театрализации, спортивные игры, произведения изобразительного или декоративно-прикладного искусства, видеофильмы и т. п.</a:t>
            </a:r>
            <a:endParaRPr/>
          </a:p>
        </p:txBody>
      </p:sp>
      <p:sp>
        <p:nvSpPr>
          <p:cNvPr id="117" name="Google Shape;117;p5"/>
          <p:cNvSpPr/>
          <p:nvPr/>
        </p:nvSpPr>
        <p:spPr>
          <a:xfrm>
            <a:off x="7520594" y="1458779"/>
            <a:ext cx="2434751" cy="3672352"/>
          </a:xfrm>
          <a:prstGeom prst="rect">
            <a:avLst/>
          </a:prstGeom>
          <a:noFill/>
          <a:ln cap="flat" cmpd="sng" w="9525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Разработка и реализация такого проекта наиболее сложна. Участвуя в нем, проектанты берут себе роли литературных или исторических персонажей, выдуманных геро­ев с целью воссоздания различных социальных или деловых от­ношений через игровые ситуации. Результат проекта остается открытым до самого окончания. Чем завершится судебное засе­дание? Будет ли разрешен конфликт и заключен договор?</a:t>
            </a:r>
            <a:endParaRPr/>
          </a:p>
        </p:txBody>
      </p:sp>
      <p:grpSp>
        <p:nvGrpSpPr>
          <p:cNvPr id="118" name="Google Shape;118;p5"/>
          <p:cNvGrpSpPr/>
          <p:nvPr/>
        </p:nvGrpSpPr>
        <p:grpSpPr>
          <a:xfrm>
            <a:off x="1475874" y="160421"/>
            <a:ext cx="9272337" cy="529390"/>
            <a:chOff x="1475874" y="160421"/>
            <a:chExt cx="9272337" cy="529390"/>
          </a:xfrm>
        </p:grpSpPr>
        <p:sp>
          <p:nvSpPr>
            <p:cNvPr id="119" name="Google Shape;119;p5"/>
            <p:cNvSpPr/>
            <p:nvPr/>
          </p:nvSpPr>
          <p:spPr>
            <a:xfrm>
              <a:off x="1475874" y="160421"/>
              <a:ext cx="9272337" cy="529390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12700">
              <a:solidFill>
                <a:srgbClr val="00CC9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5"/>
            <p:cNvSpPr/>
            <p:nvPr/>
          </p:nvSpPr>
          <p:spPr>
            <a:xfrm>
              <a:off x="2217506" y="160421"/>
              <a:ext cx="84013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Типы проектов по характеру доминирующей деятельности</a:t>
              </a:r>
              <a:endParaRPr b="1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" name="Google Shape;121;p5"/>
          <p:cNvSpPr/>
          <p:nvPr/>
        </p:nvSpPr>
        <p:spPr>
          <a:xfrm>
            <a:off x="10145729" y="1454920"/>
            <a:ext cx="1949464" cy="4152483"/>
          </a:xfrm>
          <a:prstGeom prst="rect">
            <a:avLst/>
          </a:prstGeom>
          <a:noFill/>
          <a:ln cap="flat" cmpd="sng" w="9525">
            <a:solidFill>
              <a:srgbClr val="00CC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направлен на сбор информации о каком-либо объекте или явлении с целью анализа, обобщения и представления информации для широкой аудитории. Такие проекты требуют хорошо продуманной структуры и возможности ее коррекции по ходу работы. Выходом проекта часто является публикация в СМИ, в т. ч. в сети Internet. </a:t>
            </a:r>
            <a:endParaRPr/>
          </a:p>
        </p:txBody>
      </p:sp>
      <p:grpSp>
        <p:nvGrpSpPr>
          <p:cNvPr id="122" name="Google Shape;122;p5"/>
          <p:cNvGrpSpPr/>
          <p:nvPr/>
        </p:nvGrpSpPr>
        <p:grpSpPr>
          <a:xfrm>
            <a:off x="314275" y="813392"/>
            <a:ext cx="2644286" cy="468943"/>
            <a:chOff x="355465" y="887862"/>
            <a:chExt cx="2598340" cy="421729"/>
          </a:xfrm>
        </p:grpSpPr>
        <p:sp>
          <p:nvSpPr>
            <p:cNvPr id="123" name="Google Shape;123;p5"/>
            <p:cNvSpPr/>
            <p:nvPr/>
          </p:nvSpPr>
          <p:spPr>
            <a:xfrm>
              <a:off x="355465" y="887862"/>
              <a:ext cx="2505927" cy="421729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12700">
              <a:solidFill>
                <a:srgbClr val="00CC9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5"/>
            <p:cNvSpPr/>
            <p:nvPr/>
          </p:nvSpPr>
          <p:spPr>
            <a:xfrm>
              <a:off x="355465" y="939820"/>
              <a:ext cx="2598340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Практико-ориентированный </a:t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5" name="Google Shape;125;p5"/>
          <p:cNvSpPr/>
          <p:nvPr/>
        </p:nvSpPr>
        <p:spPr>
          <a:xfrm>
            <a:off x="247980" y="5949887"/>
            <a:ext cx="11728123" cy="75713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Выбор типа проекта и метода научного познания, который  будет использован в учебном исследовании, зависит от конкретного содержания урока. </a:t>
            </a:r>
            <a:endParaRPr/>
          </a:p>
        </p:txBody>
      </p:sp>
      <p:grpSp>
        <p:nvGrpSpPr>
          <p:cNvPr id="126" name="Google Shape;126;p5"/>
          <p:cNvGrpSpPr/>
          <p:nvPr/>
        </p:nvGrpSpPr>
        <p:grpSpPr>
          <a:xfrm>
            <a:off x="3240212" y="813392"/>
            <a:ext cx="2048964" cy="468943"/>
            <a:chOff x="355465" y="887862"/>
            <a:chExt cx="2505927" cy="421729"/>
          </a:xfrm>
        </p:grpSpPr>
        <p:sp>
          <p:nvSpPr>
            <p:cNvPr id="127" name="Google Shape;127;p5"/>
            <p:cNvSpPr/>
            <p:nvPr/>
          </p:nvSpPr>
          <p:spPr>
            <a:xfrm>
              <a:off x="355465" y="887862"/>
              <a:ext cx="2505927" cy="421729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12700">
              <a:solidFill>
                <a:srgbClr val="00CC9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589931" y="962789"/>
              <a:ext cx="2068258" cy="2651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Исследовательский  </a:t>
              </a:r>
              <a:endParaRPr b="1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" name="Google Shape;129;p5"/>
          <p:cNvGrpSpPr/>
          <p:nvPr/>
        </p:nvGrpSpPr>
        <p:grpSpPr>
          <a:xfrm>
            <a:off x="5726024" y="853626"/>
            <a:ext cx="1507439" cy="421729"/>
            <a:chOff x="355465" y="887862"/>
            <a:chExt cx="2505927" cy="421729"/>
          </a:xfrm>
        </p:grpSpPr>
        <p:sp>
          <p:nvSpPr>
            <p:cNvPr id="130" name="Google Shape;130;p5"/>
            <p:cNvSpPr/>
            <p:nvPr/>
          </p:nvSpPr>
          <p:spPr>
            <a:xfrm>
              <a:off x="355465" y="887862"/>
              <a:ext cx="2505927" cy="421729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12700">
              <a:solidFill>
                <a:srgbClr val="00CC9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731851" y="934311"/>
              <a:ext cx="1196547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Творческий </a:t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" name="Google Shape;132;p5"/>
          <p:cNvGrpSpPr/>
          <p:nvPr/>
        </p:nvGrpSpPr>
        <p:grpSpPr>
          <a:xfrm>
            <a:off x="7959926" y="831418"/>
            <a:ext cx="1556086" cy="421729"/>
            <a:chOff x="355465" y="887862"/>
            <a:chExt cx="2505927" cy="421729"/>
          </a:xfrm>
        </p:grpSpPr>
        <p:sp>
          <p:nvSpPr>
            <p:cNvPr id="133" name="Google Shape;133;p5"/>
            <p:cNvSpPr/>
            <p:nvPr/>
          </p:nvSpPr>
          <p:spPr>
            <a:xfrm>
              <a:off x="355465" y="887862"/>
              <a:ext cx="2505927" cy="421729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12700">
              <a:solidFill>
                <a:srgbClr val="00CC9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5"/>
            <p:cNvSpPr/>
            <p:nvPr/>
          </p:nvSpPr>
          <p:spPr>
            <a:xfrm>
              <a:off x="961279" y="944837"/>
              <a:ext cx="891526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Ролевой </a:t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" name="Google Shape;135;p5"/>
          <p:cNvGrpSpPr/>
          <p:nvPr/>
        </p:nvGrpSpPr>
        <p:grpSpPr>
          <a:xfrm>
            <a:off x="10264820" y="831419"/>
            <a:ext cx="1711283" cy="421729"/>
            <a:chOff x="355465" y="887862"/>
            <a:chExt cx="2505927" cy="421729"/>
          </a:xfrm>
        </p:grpSpPr>
        <p:sp>
          <p:nvSpPr>
            <p:cNvPr id="136" name="Google Shape;136;p5"/>
            <p:cNvSpPr/>
            <p:nvPr/>
          </p:nvSpPr>
          <p:spPr>
            <a:xfrm>
              <a:off x="355465" y="887862"/>
              <a:ext cx="2505927" cy="421729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12700">
              <a:solidFill>
                <a:srgbClr val="00CC9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5"/>
            <p:cNvSpPr/>
            <p:nvPr/>
          </p:nvSpPr>
          <p:spPr>
            <a:xfrm>
              <a:off x="355465" y="952716"/>
              <a:ext cx="1743683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Информационный </a:t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18000"/>
          </a:blip>
          <a:stretch>
            <a:fillRect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"/>
          <p:cNvSpPr/>
          <p:nvPr/>
        </p:nvSpPr>
        <p:spPr>
          <a:xfrm>
            <a:off x="407232" y="134677"/>
            <a:ext cx="11624347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17463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временная целенаправленная деятельность на получение уникального результата. </a:t>
            </a:r>
            <a:endParaRPr/>
          </a:p>
          <a:p>
            <a:pPr indent="17463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 проектов 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совокупность учебно-познавательных приемов, которые позволяют решить ту или иную проблему в результате самостоятельных действий учащихся с обязательной презентацией этих результатов.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Основная ценность 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проектной системы  состоит в том, что она ориентирует учеников на создание образовательного продукта, а не на простое изучение определенной темы. 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Основной тезис 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метода проектов -“Все, что я знаю, я знаю для чего мне это надо и где и как я могу это применить”.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Основной целью  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использования метода проектов в обучении иностранному языку является возможность эффективного овладения учащимися иноязычной  </a:t>
            </a:r>
            <a:r>
              <a:rPr b="1" lang="ru-RU" sz="18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коммуникативной компетенцией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ru-RU" sz="1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6"/>
          <p:cNvGrpSpPr/>
          <p:nvPr/>
        </p:nvGrpSpPr>
        <p:grpSpPr>
          <a:xfrm>
            <a:off x="806933" y="4248421"/>
            <a:ext cx="10329081" cy="2384139"/>
            <a:chOff x="2901" y="554284"/>
            <a:chExt cx="10329081" cy="2384139"/>
          </a:xfrm>
        </p:grpSpPr>
        <p:sp>
          <p:nvSpPr>
            <p:cNvPr id="144" name="Google Shape;144;p6"/>
            <p:cNvSpPr/>
            <p:nvPr/>
          </p:nvSpPr>
          <p:spPr>
            <a:xfrm>
              <a:off x="2901" y="554284"/>
              <a:ext cx="1541653" cy="605378"/>
            </a:xfrm>
            <a:prstGeom prst="rect">
              <a:avLst/>
            </a:prstGeom>
            <a:gradFill>
              <a:gsLst>
                <a:gs pos="0">
                  <a:srgbClr val="FFC647"/>
                </a:gs>
                <a:gs pos="50000">
                  <a:srgbClr val="FFC600"/>
                </a:gs>
                <a:gs pos="100000">
                  <a:srgbClr val="E3B400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6"/>
            <p:cNvSpPr txBox="1"/>
            <p:nvPr/>
          </p:nvSpPr>
          <p:spPr>
            <a:xfrm>
              <a:off x="2901" y="554284"/>
              <a:ext cx="1541653" cy="6053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8750" lIns="85325" spcFirstLastPara="1" rIns="85325" wrap="square" tIns="487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2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Речевая компетенция 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6"/>
            <p:cNvSpPr/>
            <p:nvPr/>
          </p:nvSpPr>
          <p:spPr>
            <a:xfrm>
              <a:off x="2901" y="1159663"/>
              <a:ext cx="1541653" cy="1778760"/>
            </a:xfrm>
            <a:prstGeom prst="rect">
              <a:avLst/>
            </a:prstGeom>
            <a:solidFill>
              <a:srgbClr val="FFE8CA">
                <a:alpha val="89803"/>
              </a:srgbClr>
            </a:solidFill>
            <a:ln cap="flat" cmpd="sng" w="9525">
              <a:solidFill>
                <a:srgbClr val="FFE8CA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6"/>
            <p:cNvSpPr txBox="1"/>
            <p:nvPr/>
          </p:nvSpPr>
          <p:spPr>
            <a:xfrm>
              <a:off x="2901" y="1159663"/>
              <a:ext cx="1541653" cy="177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6000" lIns="64000" spcFirstLastPara="1" rIns="85325" wrap="square" tIns="640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Times New Roman"/>
                <a:buChar char="•"/>
              </a:pPr>
              <a:r>
                <a:rPr b="0" i="0" lang="ru-RU" sz="12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создание возможности проявления коммуникативных умений во всех видах речевой деятельности: аудировании, говорении, письме, чтении</a:t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6"/>
            <p:cNvSpPr/>
            <p:nvPr/>
          </p:nvSpPr>
          <p:spPr>
            <a:xfrm>
              <a:off x="1760387" y="554284"/>
              <a:ext cx="1541653" cy="605378"/>
            </a:xfrm>
            <a:prstGeom prst="rect">
              <a:avLst/>
            </a:prstGeom>
            <a:gradFill>
              <a:gsLst>
                <a:gs pos="0">
                  <a:srgbClr val="AFF747"/>
                </a:gs>
                <a:gs pos="50000">
                  <a:srgbClr val="A7FD00"/>
                </a:gs>
                <a:gs pos="100000">
                  <a:srgbClr val="97E300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6"/>
            <p:cNvSpPr txBox="1"/>
            <p:nvPr/>
          </p:nvSpPr>
          <p:spPr>
            <a:xfrm>
              <a:off x="1760387" y="554284"/>
              <a:ext cx="1541653" cy="6053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8750" lIns="85325" spcFirstLastPara="1" rIns="85325" wrap="square" tIns="487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2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Социокультурная компетенция 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6"/>
            <p:cNvSpPr/>
            <p:nvPr/>
          </p:nvSpPr>
          <p:spPr>
            <a:xfrm>
              <a:off x="1760387" y="1159663"/>
              <a:ext cx="1541653" cy="1778760"/>
            </a:xfrm>
            <a:prstGeom prst="rect">
              <a:avLst/>
            </a:prstGeom>
            <a:solidFill>
              <a:srgbClr val="F1FAC9">
                <a:alpha val="89803"/>
              </a:srgbClr>
            </a:solidFill>
            <a:ln cap="flat" cmpd="sng" w="9525">
              <a:solidFill>
                <a:srgbClr val="F1FAC9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6"/>
            <p:cNvSpPr txBox="1"/>
            <p:nvPr/>
          </p:nvSpPr>
          <p:spPr>
            <a:xfrm>
              <a:off x="1760387" y="1159663"/>
              <a:ext cx="1541653" cy="177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6000" lIns="64000" spcFirstLastPara="1" rIns="85325" wrap="square" tIns="640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Times New Roman"/>
                <a:buChar char="•"/>
              </a:pPr>
              <a:r>
                <a:rPr b="0" i="0" lang="ru-RU" sz="12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формирование представления о социокультурной специфике стран изучаемого языка</a:t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6"/>
            <p:cNvSpPr/>
            <p:nvPr/>
          </p:nvSpPr>
          <p:spPr>
            <a:xfrm>
              <a:off x="3517872" y="554284"/>
              <a:ext cx="1541653" cy="605378"/>
            </a:xfrm>
            <a:prstGeom prst="rect">
              <a:avLst/>
            </a:prstGeom>
            <a:gradFill>
              <a:gsLst>
                <a:gs pos="0">
                  <a:srgbClr val="52EB4A"/>
                </a:gs>
                <a:gs pos="50000">
                  <a:srgbClr val="24F10F"/>
                </a:gs>
                <a:gs pos="100000">
                  <a:srgbClr val="17DF02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6"/>
            <p:cNvSpPr txBox="1"/>
            <p:nvPr/>
          </p:nvSpPr>
          <p:spPr>
            <a:xfrm>
              <a:off x="3517872" y="554284"/>
              <a:ext cx="1541653" cy="6053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8750" lIns="85325" spcFirstLastPara="1" rIns="85325" wrap="square" tIns="487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Языковая компетенция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3517872" y="1159663"/>
              <a:ext cx="1541653" cy="1778760"/>
            </a:xfrm>
            <a:prstGeom prst="rect">
              <a:avLst/>
            </a:prstGeom>
            <a:solidFill>
              <a:srgbClr val="D0F7C9">
                <a:alpha val="89803"/>
              </a:srgbClr>
            </a:solidFill>
            <a:ln cap="flat" cmpd="sng" w="9525">
              <a:solidFill>
                <a:srgbClr val="D0F7C9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6"/>
            <p:cNvSpPr txBox="1"/>
            <p:nvPr/>
          </p:nvSpPr>
          <p:spPr>
            <a:xfrm>
              <a:off x="3517872" y="1159663"/>
              <a:ext cx="1541653" cy="177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6000" lIns="64000" spcFirstLastPara="1" rIns="85325" wrap="square" tIns="640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Times New Roman"/>
                <a:buChar char="•"/>
              </a:pPr>
              <a:r>
                <a:rPr b="0" i="0" lang="ru-RU" sz="12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овладение учащимися лексическими единицами по темам  в качестве необходимой основы для оформления речевых умений</a:t>
              </a:r>
              <a:endPara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5275358" y="554284"/>
              <a:ext cx="1541653" cy="605378"/>
            </a:xfrm>
            <a:prstGeom prst="rect">
              <a:avLst/>
            </a:prstGeom>
            <a:gradFill>
              <a:gsLst>
                <a:gs pos="0">
                  <a:srgbClr val="4FDF8B"/>
                </a:gs>
                <a:gs pos="50000">
                  <a:srgbClr val="1DE37C"/>
                </a:gs>
                <a:gs pos="100000">
                  <a:srgbClr val="0FD26D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6"/>
            <p:cNvSpPr txBox="1"/>
            <p:nvPr/>
          </p:nvSpPr>
          <p:spPr>
            <a:xfrm>
              <a:off x="5275358" y="554284"/>
              <a:ext cx="1541653" cy="6053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8750" lIns="85325" spcFirstLastPara="1" rIns="85325" wrap="square" tIns="487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Учебно-познавательная компетенция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6"/>
            <p:cNvSpPr/>
            <p:nvPr/>
          </p:nvSpPr>
          <p:spPr>
            <a:xfrm>
              <a:off x="5275358" y="1159663"/>
              <a:ext cx="1541653" cy="1778760"/>
            </a:xfrm>
            <a:prstGeom prst="rect">
              <a:avLst/>
            </a:prstGeom>
            <a:solidFill>
              <a:srgbClr val="CAF3DD">
                <a:alpha val="89803"/>
              </a:srgbClr>
            </a:solidFill>
            <a:ln cap="flat" cmpd="sng" w="9525">
              <a:solidFill>
                <a:srgbClr val="CAF3DD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6"/>
            <p:cNvSpPr txBox="1"/>
            <p:nvPr/>
          </p:nvSpPr>
          <p:spPr>
            <a:xfrm>
              <a:off x="5275358" y="1159663"/>
              <a:ext cx="1541653" cy="177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6000" lIns="64000" spcFirstLastPara="1" rIns="85325" wrap="square" tIns="640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Times New Roman"/>
                <a:buChar char="•"/>
              </a:pPr>
              <a:r>
                <a:rPr b="0" i="0" lang="ru-RU" sz="12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совершенствование учебной деятельности по овладению ИЯ</a:t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7032843" y="554284"/>
              <a:ext cx="1541653" cy="605378"/>
            </a:xfrm>
            <a:prstGeom prst="rect">
              <a:avLst/>
            </a:prstGeom>
            <a:gradFill>
              <a:gsLst>
                <a:gs pos="0">
                  <a:srgbClr val="56CCD4"/>
                </a:gs>
                <a:gs pos="50000">
                  <a:srgbClr val="2CCBD6"/>
                </a:gs>
                <a:gs pos="100000">
                  <a:srgbClr val="1EBAC5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1" name="Google Shape;161;p6"/>
            <p:cNvSpPr txBox="1"/>
            <p:nvPr/>
          </p:nvSpPr>
          <p:spPr>
            <a:xfrm>
              <a:off x="7032843" y="554284"/>
              <a:ext cx="1541653" cy="6053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8750" lIns="85325" spcFirstLastPara="1" rIns="85325" wrap="square" tIns="487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Компенсаторная компетенция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6"/>
            <p:cNvSpPr/>
            <p:nvPr/>
          </p:nvSpPr>
          <p:spPr>
            <a:xfrm>
              <a:off x="7032843" y="1159663"/>
              <a:ext cx="1541653" cy="1778760"/>
            </a:xfrm>
            <a:prstGeom prst="rect">
              <a:avLst/>
            </a:prstGeom>
            <a:solidFill>
              <a:srgbClr val="CBE9EE">
                <a:alpha val="89803"/>
              </a:srgbClr>
            </a:solidFill>
            <a:ln cap="flat" cmpd="sng" w="9525">
              <a:solidFill>
                <a:srgbClr val="CBE9EE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6"/>
            <p:cNvSpPr txBox="1"/>
            <p:nvPr/>
          </p:nvSpPr>
          <p:spPr>
            <a:xfrm>
              <a:off x="7032843" y="1159663"/>
              <a:ext cx="1541653" cy="177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6000" lIns="64000" spcFirstLastPara="1" rIns="85325" wrap="square" tIns="640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Times New Roman"/>
                <a:buChar char="•"/>
              </a:pPr>
              <a:r>
                <a:rPr b="0" i="0" lang="ru-RU" sz="12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формирование умения выходить из трудных положений в условиях дефицита языковых средств</a:t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6"/>
            <p:cNvSpPr/>
            <p:nvPr/>
          </p:nvSpPr>
          <p:spPr>
            <a:xfrm>
              <a:off x="8790329" y="554284"/>
              <a:ext cx="1541653" cy="605378"/>
            </a:xfrm>
            <a:prstGeom prst="rect">
              <a:avLst/>
            </a:prstGeom>
            <a:gradFill>
              <a:gsLst>
                <a:gs pos="0">
                  <a:srgbClr val="5E80C9"/>
                </a:gs>
                <a:gs pos="50000">
                  <a:srgbClr val="3B6FC9"/>
                </a:gs>
                <a:gs pos="100000">
                  <a:srgbClr val="2E5FB8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Google Shape;165;p6"/>
            <p:cNvSpPr txBox="1"/>
            <p:nvPr/>
          </p:nvSpPr>
          <p:spPr>
            <a:xfrm>
              <a:off x="8790329" y="554284"/>
              <a:ext cx="1541653" cy="6053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8750" lIns="85325" spcFirstLastPara="1" rIns="85325" wrap="square" tIns="487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12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Информационная компетенция </a:t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6"/>
            <p:cNvSpPr/>
            <p:nvPr/>
          </p:nvSpPr>
          <p:spPr>
            <a:xfrm>
              <a:off x="8790329" y="1159663"/>
              <a:ext cx="1541653" cy="1778760"/>
            </a:xfrm>
            <a:prstGeom prst="rect">
              <a:avLst/>
            </a:prstGeom>
            <a:solidFill>
              <a:srgbClr val="CDD3E8">
                <a:alpha val="89803"/>
              </a:srgbClr>
            </a:solidFill>
            <a:ln cap="flat" cmpd="sng" w="9525">
              <a:solidFill>
                <a:srgbClr val="CDD3E8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6"/>
            <p:cNvSpPr txBox="1"/>
            <p:nvPr/>
          </p:nvSpPr>
          <p:spPr>
            <a:xfrm>
              <a:off x="8790329" y="1159663"/>
              <a:ext cx="1541653" cy="17787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6000" lIns="64000" spcFirstLastPara="1" rIns="85325" wrap="square" tIns="640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Times New Roman"/>
                <a:buChar char="•"/>
              </a:pPr>
              <a:r>
                <a:rPr b="0" i="0" lang="ru-RU" sz="12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умение самостоятельно работать со справочной литературой, находить необходимую информацию по разным отраслям знаний</a:t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8" name="Google Shape;168;p6"/>
          <p:cNvGrpSpPr/>
          <p:nvPr/>
        </p:nvGrpSpPr>
        <p:grpSpPr>
          <a:xfrm>
            <a:off x="1906822" y="2537188"/>
            <a:ext cx="8439980" cy="1673321"/>
            <a:chOff x="1738859" y="2681567"/>
            <a:chExt cx="8439980" cy="1673321"/>
          </a:xfrm>
        </p:grpSpPr>
        <p:sp>
          <p:nvSpPr>
            <p:cNvPr id="169" name="Google Shape;169;p6"/>
            <p:cNvSpPr/>
            <p:nvPr/>
          </p:nvSpPr>
          <p:spPr>
            <a:xfrm>
              <a:off x="4137282" y="2681567"/>
              <a:ext cx="3732551" cy="86943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381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4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Коммуникативная компетенция</a:t>
              </a:r>
              <a:endParaRPr/>
            </a:p>
          </p:txBody>
        </p:sp>
        <p:cxnSp>
          <p:nvCxnSpPr>
            <p:cNvPr id="170" name="Google Shape;170;p6"/>
            <p:cNvCxnSpPr/>
            <p:nvPr/>
          </p:nvCxnSpPr>
          <p:spPr>
            <a:xfrm flipH="1">
              <a:off x="1738859" y="3550997"/>
              <a:ext cx="2398426" cy="526328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171" name="Google Shape;171;p6"/>
            <p:cNvCxnSpPr/>
            <p:nvPr/>
          </p:nvCxnSpPr>
          <p:spPr>
            <a:xfrm flipH="1">
              <a:off x="3295755" y="3649167"/>
              <a:ext cx="1080357" cy="607102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172" name="Google Shape;172;p6"/>
            <p:cNvCxnSpPr/>
            <p:nvPr/>
          </p:nvCxnSpPr>
          <p:spPr>
            <a:xfrm>
              <a:off x="4896971" y="3595517"/>
              <a:ext cx="296612" cy="759371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173" name="Google Shape;173;p6"/>
            <p:cNvCxnSpPr/>
            <p:nvPr/>
          </p:nvCxnSpPr>
          <p:spPr>
            <a:xfrm>
              <a:off x="6433326" y="3620124"/>
              <a:ext cx="267555" cy="707741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174" name="Google Shape;174;p6"/>
            <p:cNvCxnSpPr/>
            <p:nvPr/>
          </p:nvCxnSpPr>
          <p:spPr>
            <a:xfrm>
              <a:off x="7540052" y="3620124"/>
              <a:ext cx="858135" cy="707741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175" name="Google Shape;175;p6"/>
            <p:cNvCxnSpPr/>
            <p:nvPr/>
          </p:nvCxnSpPr>
          <p:spPr>
            <a:xfrm>
              <a:off x="7940624" y="3550997"/>
              <a:ext cx="2238215" cy="705272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"/>
          <p:cNvSpPr/>
          <p:nvPr/>
        </p:nvSpPr>
        <p:spPr>
          <a:xfrm>
            <a:off x="1264282" y="144379"/>
            <a:ext cx="9822689" cy="578882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Алгоритм  построения цикла уроков работы над проектом </a:t>
            </a:r>
            <a:endParaRPr/>
          </a:p>
        </p:txBody>
      </p:sp>
      <p:grpSp>
        <p:nvGrpSpPr>
          <p:cNvPr id="181" name="Google Shape;181;p7"/>
          <p:cNvGrpSpPr/>
          <p:nvPr/>
        </p:nvGrpSpPr>
        <p:grpSpPr>
          <a:xfrm>
            <a:off x="3644509" y="976308"/>
            <a:ext cx="5062232" cy="5705228"/>
            <a:chOff x="1626463" y="80179"/>
            <a:chExt cx="5062232" cy="5705228"/>
          </a:xfrm>
        </p:grpSpPr>
        <p:sp>
          <p:nvSpPr>
            <p:cNvPr id="182" name="Google Shape;182;p7"/>
            <p:cNvSpPr/>
            <p:nvPr/>
          </p:nvSpPr>
          <p:spPr>
            <a:xfrm>
              <a:off x="1818105" y="235032"/>
              <a:ext cx="4664485" cy="1619914"/>
            </a:xfrm>
            <a:prstGeom prst="ellipse">
              <a:avLst/>
            </a:prstGeom>
            <a:solidFill>
              <a:srgbClr val="C3D4EB">
                <a:alpha val="4000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7"/>
            <p:cNvSpPr/>
            <p:nvPr/>
          </p:nvSpPr>
          <p:spPr>
            <a:xfrm>
              <a:off x="3705594" y="4105400"/>
              <a:ext cx="903969" cy="578540"/>
            </a:xfrm>
            <a:prstGeom prst="downArrow">
              <a:avLst>
                <a:gd fmla="val 50000" name="adj1"/>
                <a:gd fmla="val 50000" name="adj2"/>
              </a:avLst>
            </a:prstGeom>
            <a:solidFill>
              <a:srgbClr val="00CC99"/>
            </a:solidFill>
            <a:ln cap="flat" cmpd="sng" w="508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7"/>
            <p:cNvSpPr/>
            <p:nvPr/>
          </p:nvSpPr>
          <p:spPr>
            <a:xfrm>
              <a:off x="1988051" y="4700643"/>
              <a:ext cx="4339056" cy="1084764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508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7"/>
            <p:cNvSpPr txBox="1"/>
            <p:nvPr/>
          </p:nvSpPr>
          <p:spPr>
            <a:xfrm>
              <a:off x="2041005" y="4753597"/>
              <a:ext cx="4233148" cy="9788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84475" lIns="284475" spcFirstLastPara="1" rIns="284475" wrap="square" tIns="2844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40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ПРОЕКТ </a:t>
              </a:r>
              <a:endParaRPr sz="4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3513952" y="2108388"/>
              <a:ext cx="1627146" cy="1627146"/>
            </a:xfrm>
            <a:prstGeom prst="ellipse">
              <a:avLst/>
            </a:prstGeom>
            <a:solidFill>
              <a:srgbClr val="00CC99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7"/>
            <p:cNvSpPr txBox="1"/>
            <p:nvPr/>
          </p:nvSpPr>
          <p:spPr>
            <a:xfrm>
              <a:off x="3752242" y="2346678"/>
              <a:ext cx="1150566" cy="11505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5550" lIns="35550" spcFirstLastPara="1" rIns="35550" wrap="square" tIns="35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3 ФАЗА</a:t>
              </a: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2321880" y="951842"/>
              <a:ext cx="1627146" cy="1627146"/>
            </a:xfrm>
            <a:prstGeom prst="ellipse">
              <a:avLst/>
            </a:prstGeom>
            <a:solidFill>
              <a:srgbClr val="00CC99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7"/>
            <p:cNvSpPr txBox="1"/>
            <p:nvPr/>
          </p:nvSpPr>
          <p:spPr>
            <a:xfrm>
              <a:off x="2560170" y="1190132"/>
              <a:ext cx="1150566" cy="11505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5550" lIns="35550" spcFirstLastPara="1" rIns="35550" wrap="square" tIns="35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2 ФАЗА</a:t>
              </a: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3868827" y="169074"/>
              <a:ext cx="1627146" cy="1627146"/>
            </a:xfrm>
            <a:prstGeom prst="ellipse">
              <a:avLst/>
            </a:prstGeom>
            <a:solidFill>
              <a:srgbClr val="00CC99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7"/>
            <p:cNvSpPr txBox="1"/>
            <p:nvPr/>
          </p:nvSpPr>
          <p:spPr>
            <a:xfrm>
              <a:off x="4107117" y="407364"/>
              <a:ext cx="1150566" cy="11505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5550" lIns="35550" spcFirstLastPara="1" rIns="35550" wrap="square" tIns="355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2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 ФАЗА</a:t>
              </a: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1626463" y="80179"/>
              <a:ext cx="5062232" cy="4049785"/>
            </a:xfrm>
            <a:custGeom>
              <a:rect b="b" l="l" r="r" t="t"/>
              <a:pathLst>
                <a:path extrusionOk="0" h="120000" w="120000">
                  <a:moveTo>
                    <a:pt x="584" y="34175"/>
                  </a:moveTo>
                  <a:lnTo>
                    <a:pt x="584" y="34175"/>
                  </a:lnTo>
                  <a:cubicBezTo>
                    <a:pt x="-2679" y="22567"/>
                    <a:pt x="7879" y="11072"/>
                    <a:pt x="27615" y="4745"/>
                  </a:cubicBezTo>
                  <a:cubicBezTo>
                    <a:pt x="47351" y="-1582"/>
                    <a:pt x="72649" y="-1582"/>
                    <a:pt x="92385" y="4745"/>
                  </a:cubicBezTo>
                  <a:cubicBezTo>
                    <a:pt x="112121" y="11072"/>
                    <a:pt x="122679" y="22567"/>
                    <a:pt x="119416" y="34175"/>
                  </a:cubicBezTo>
                  <a:lnTo>
                    <a:pt x="74854" y="113544"/>
                  </a:lnTo>
                  <a:cubicBezTo>
                    <a:pt x="73813" y="117246"/>
                    <a:pt x="67478" y="120000"/>
                    <a:pt x="60000" y="120000"/>
                  </a:cubicBezTo>
                  <a:cubicBezTo>
                    <a:pt x="52522" y="120000"/>
                    <a:pt x="46187" y="117246"/>
                    <a:pt x="45146" y="113544"/>
                  </a:cubicBezTo>
                  <a:close/>
                  <a:moveTo>
                    <a:pt x="4800" y="30000"/>
                  </a:moveTo>
                  <a:lnTo>
                    <a:pt x="4800" y="30000"/>
                  </a:lnTo>
                  <a:cubicBezTo>
                    <a:pt x="4800" y="43255"/>
                    <a:pt x="29514" y="54000"/>
                    <a:pt x="60000" y="54000"/>
                  </a:cubicBezTo>
                  <a:cubicBezTo>
                    <a:pt x="90486" y="54000"/>
                    <a:pt x="115200" y="43255"/>
                    <a:pt x="115200" y="30000"/>
                  </a:cubicBezTo>
                  <a:cubicBezTo>
                    <a:pt x="115200" y="16745"/>
                    <a:pt x="90486" y="6000"/>
                    <a:pt x="60000" y="6000"/>
                  </a:cubicBezTo>
                  <a:cubicBezTo>
                    <a:pt x="29514" y="6000"/>
                    <a:pt x="4800" y="16745"/>
                    <a:pt x="4800" y="30000"/>
                  </a:cubicBezTo>
                  <a:close/>
                </a:path>
              </a:pathLst>
            </a:custGeom>
            <a:solidFill>
              <a:schemeClr val="lt1">
                <a:alpha val="40000"/>
              </a:schemeClr>
            </a:solidFill>
            <a:ln cap="flat" cmpd="sng" w="9525">
              <a:solidFill>
                <a:srgbClr val="00FFC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8"/>
          <p:cNvSpPr/>
          <p:nvPr/>
        </p:nvSpPr>
        <p:spPr>
          <a:xfrm>
            <a:off x="1255360" y="32636"/>
            <a:ext cx="9822689" cy="578882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Алгоритм  построения цикла уроков работы над проектом </a:t>
            </a:r>
            <a:endParaRPr/>
          </a:p>
        </p:txBody>
      </p:sp>
      <p:sp>
        <p:nvSpPr>
          <p:cNvPr id="198" name="Google Shape;198;p8"/>
          <p:cNvSpPr/>
          <p:nvPr/>
        </p:nvSpPr>
        <p:spPr>
          <a:xfrm>
            <a:off x="5919537" y="1213034"/>
            <a:ext cx="6224337" cy="4607740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Шаг 1. Учитель пытается заинтересовать детей через поощрение их попыток поделиться личными историями из жизни, которые соответствуют теме проекта. Внимание учащихся следует акцентировать на проблемах, интересующих в первую очередь их самих, и не имеющих однозначного решения. Необходимо понять, каким образом дети понимают тематику проекта, какие ощущения и мысли возникают в умах детей, когда они говорят на данную тему. Учитель оценивает ученическую лексику, индивидуальные интересы, заблуждения и пробелы в знаниях, помогает им сформулировать вопросы, на которые они попытаются найти ответы. На этом этапе также важно сформулировать не только тему, но и конечную цель проекта, определить временные рамки, продумать какие материалы и источники могут использовать учащиеся, выбрать оптимальную форму презентации результатов, обсудить примерный план работы.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9" name="Google Shape;199;p8"/>
          <p:cNvGrpSpPr/>
          <p:nvPr/>
        </p:nvGrpSpPr>
        <p:grpSpPr>
          <a:xfrm>
            <a:off x="232741" y="3204769"/>
            <a:ext cx="5686907" cy="632980"/>
            <a:chOff x="232741" y="3204769"/>
            <a:chExt cx="5686907" cy="632980"/>
          </a:xfrm>
        </p:grpSpPr>
        <p:grpSp>
          <p:nvGrpSpPr>
            <p:cNvPr id="200" name="Google Shape;200;p8"/>
            <p:cNvGrpSpPr/>
            <p:nvPr/>
          </p:nvGrpSpPr>
          <p:grpSpPr>
            <a:xfrm>
              <a:off x="232741" y="3204769"/>
              <a:ext cx="4547807" cy="632980"/>
              <a:chOff x="232741" y="3204769"/>
              <a:chExt cx="4547807" cy="632980"/>
            </a:xfrm>
          </p:grpSpPr>
          <p:sp>
            <p:nvSpPr>
              <p:cNvPr id="201" name="Google Shape;201;p8"/>
              <p:cNvSpPr/>
              <p:nvPr/>
            </p:nvSpPr>
            <p:spPr>
              <a:xfrm>
                <a:off x="232741" y="3204769"/>
                <a:ext cx="1660228" cy="632980"/>
              </a:xfrm>
              <a:prstGeom prst="ellipse">
                <a:avLst/>
              </a:prstGeom>
              <a:solidFill>
                <a:srgbClr val="00CC99"/>
              </a:solidFill>
              <a:ln cap="flat" cmpd="sng" w="254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ru-RU" sz="2400">
                    <a:solidFill>
                      <a:schemeClr val="lt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1 фаза</a:t>
                </a:r>
                <a:endParaRPr b="1" sz="2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cxnSp>
            <p:nvCxnSpPr>
              <p:cNvPr id="202" name="Google Shape;202;p8"/>
              <p:cNvCxnSpPr>
                <a:stCxn id="201" idx="6"/>
              </p:cNvCxnSpPr>
              <p:nvPr/>
            </p:nvCxnSpPr>
            <p:spPr>
              <a:xfrm flipH="1" rot="10800000">
                <a:off x="1892969" y="3516759"/>
                <a:ext cx="962400" cy="4500"/>
              </a:xfrm>
              <a:prstGeom prst="straightConnector1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03" name="Google Shape;203;p8"/>
              <p:cNvSpPr/>
              <p:nvPr/>
            </p:nvSpPr>
            <p:spPr>
              <a:xfrm>
                <a:off x="2855495" y="3330589"/>
                <a:ext cx="1925053" cy="372631"/>
              </a:xfrm>
              <a:prstGeom prst="roundRect">
                <a:avLst>
                  <a:gd fmla="val 16667" name="adj"/>
                </a:avLst>
              </a:prstGeom>
              <a:solidFill>
                <a:srgbClr val="00CC99"/>
              </a:solidFill>
              <a:ln cap="flat" cmpd="sng" w="254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ru-RU" sz="1800">
                    <a:solidFill>
                      <a:schemeClr val="lt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Мотивация</a:t>
                </a:r>
                <a:endParaRPr b="1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204" name="Google Shape;204;p8"/>
            <p:cNvCxnSpPr>
              <a:stCxn id="203" idx="3"/>
            </p:cNvCxnSpPr>
            <p:nvPr/>
          </p:nvCxnSpPr>
          <p:spPr>
            <a:xfrm>
              <a:off x="4780548" y="3516905"/>
              <a:ext cx="1139100" cy="0"/>
            </a:xfrm>
            <a:prstGeom prst="straightConnector1">
              <a:avLst/>
            </a:prstGeom>
            <a:noFill/>
            <a:ln cap="flat" cmpd="sng" w="38100">
              <a:solidFill>
                <a:schemeClr val="l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27000"/>
          </a:blip>
          <a:stretch>
            <a:fillRect/>
          </a:stretch>
        </a:blip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9"/>
          <p:cNvSpPr/>
          <p:nvPr/>
        </p:nvSpPr>
        <p:spPr>
          <a:xfrm>
            <a:off x="1255360" y="32636"/>
            <a:ext cx="9822689" cy="578882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Алгоритм  построения цикла уроков работы над проектом </a:t>
            </a:r>
            <a:endParaRPr/>
          </a:p>
        </p:txBody>
      </p:sp>
      <p:sp>
        <p:nvSpPr>
          <p:cNvPr id="210" name="Google Shape;210;p9"/>
          <p:cNvSpPr/>
          <p:nvPr/>
        </p:nvSpPr>
        <p:spPr>
          <a:xfrm>
            <a:off x="5967663" y="699336"/>
            <a:ext cx="6224337" cy="6007768"/>
          </a:xfrm>
          <a:prstGeom prst="roundRect">
            <a:avLst>
              <a:gd fmla="val 16667" name="adj"/>
            </a:avLst>
          </a:prstGeom>
          <a:solidFill>
            <a:srgbClr val="00CC99"/>
          </a:solidFill>
          <a:ln cap="flat" cmpd="sng" w="254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 u="sng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 u="sng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Самый трудоемкий и длительный этап работы над проектом. Ученики обращаются к уже имеющимся знаниям, работают с различными источниками информации, формируют собственное мнение и взгляд на предмет исследования. Состоит из нескольких шагов.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Шаг 2.  Информационное обеспечение. Использование всех компонентов УМК, материалов интернета, периодики. Проведение исследования, опроса общественного мнения.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Шаг 3.  Первичная обработка информации. Анализ материала согласно опыту, знаниям, интересам учащихся. Обмен мнениями, составляется первоначальный план работы.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Шаг 4.  Вторичная обработка информации. Учащиеся конструируют проблемные ситуации, корректируют план, работают по определенному аспекту проблемы. 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Шаг 5.  Сбор дополнительной информации. Предполагает умение учащихся сопоставлять имеющиеся знания и новую информацию.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Шаг 6. Осмысление, сравнение, анализ и коррекция. Учащиеся учатся не только отстаивать свою точку зрения, но и исправлять ошибки.  Дети учатся эффективно работать с другими одноклассниками и развивают уверенность в собственных силах.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1" name="Google Shape;211;p9"/>
          <p:cNvGrpSpPr/>
          <p:nvPr/>
        </p:nvGrpSpPr>
        <p:grpSpPr>
          <a:xfrm>
            <a:off x="232741" y="3204769"/>
            <a:ext cx="5734907" cy="632980"/>
            <a:chOff x="232741" y="3204769"/>
            <a:chExt cx="5734907" cy="632980"/>
          </a:xfrm>
        </p:grpSpPr>
        <p:sp>
          <p:nvSpPr>
            <p:cNvPr id="212" name="Google Shape;212;p9"/>
            <p:cNvSpPr/>
            <p:nvPr/>
          </p:nvSpPr>
          <p:spPr>
            <a:xfrm>
              <a:off x="232741" y="3204769"/>
              <a:ext cx="1660228" cy="632980"/>
            </a:xfrm>
            <a:prstGeom prst="ellipse">
              <a:avLst/>
            </a:prstGeom>
            <a:solidFill>
              <a:srgbClr val="00CC99"/>
            </a:solidFill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24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 фаза</a:t>
              </a:r>
              <a:endParaRPr b="1" sz="2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cxnSp>
          <p:nvCxnSpPr>
            <p:cNvPr id="213" name="Google Shape;213;p9"/>
            <p:cNvCxnSpPr>
              <a:stCxn id="212" idx="6"/>
            </p:cNvCxnSpPr>
            <p:nvPr/>
          </p:nvCxnSpPr>
          <p:spPr>
            <a:xfrm flipH="1" rot="10800000">
              <a:off x="1892969" y="3516759"/>
              <a:ext cx="753900" cy="4500"/>
            </a:xfrm>
            <a:prstGeom prst="straightConnector1">
              <a:avLst/>
            </a:prstGeom>
            <a:noFill/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14" name="Google Shape;214;p9"/>
            <p:cNvSpPr/>
            <p:nvPr/>
          </p:nvSpPr>
          <p:spPr>
            <a:xfrm>
              <a:off x="2646947" y="3352800"/>
              <a:ext cx="2133601" cy="350420"/>
            </a:xfrm>
            <a:prstGeom prst="roundRect">
              <a:avLst>
                <a:gd fmla="val 16667" name="adj"/>
              </a:avLst>
            </a:prstGeom>
            <a:solidFill>
              <a:srgbClr val="00CC99"/>
            </a:solidFill>
            <a:ln cap="flat" cmpd="sng" w="254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Информационная</a:t>
              </a:r>
              <a:endParaRPr b="1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15" name="Google Shape;215;p9"/>
            <p:cNvCxnSpPr>
              <a:stCxn id="214" idx="3"/>
              <a:endCxn id="210" idx="1"/>
            </p:cNvCxnSpPr>
            <p:nvPr/>
          </p:nvCxnSpPr>
          <p:spPr>
            <a:xfrm>
              <a:off x="4780548" y="3528010"/>
              <a:ext cx="1187100" cy="175200"/>
            </a:xfrm>
            <a:prstGeom prst="straightConnector1">
              <a:avLst/>
            </a:prstGeom>
            <a:noFill/>
            <a:ln cap="flat" cmpd="sng" w="38100">
              <a:solidFill>
                <a:schemeClr val="lt1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2023-11-30T09:21:57Z</dcterms:created>
  <dc:creator>Natali</dc:creator>
</cp:coreProperties>
</file>