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1" r:id="rId3"/>
    <p:sldId id="260" r:id="rId4"/>
    <p:sldId id="258" r:id="rId5"/>
    <p:sldId id="259" r:id="rId6"/>
    <p:sldId id="257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7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ru-RU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Прямоугольник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Прямая соединительная линия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Прямая соединительная линия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Прямая соединительная линия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Прямая соединительная линия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Прямоугольник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Овал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Овал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Овал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Овал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Овал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Объект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ru-RU"/>
          </a:p>
        </p:txBody>
      </p:sp>
      <p:sp>
        <p:nvSpPr>
          <p:cNvPr id="9" name="Прямоугольник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ая соединительная линия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Прямая соединительная линия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Прямая соединительная линия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Прямая соединительная линия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Прямоугольник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Овал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Овал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Овал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Овал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Овал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Прямая соединительная линия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  <p:sp>
        <p:nvSpPr>
          <p:cNvPr id="9" name="Объект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1" name="Объект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  <p:sp>
        <p:nvSpPr>
          <p:cNvPr id="11" name="Объект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Объект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2" name="Текст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4" name="Текст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6" name="Дата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8" name="Прямая соединительная линия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ая соединительная линия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Овал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Объект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1" name="Дата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  <p:sp>
        <p:nvSpPr>
          <p:cNvPr id="23" name="Нижний колонтитул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Овал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ая соединительная линия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Прямая соединительная линия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Прямая соединительная линия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Дата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  <p:sp>
        <p:nvSpPr>
          <p:cNvPr id="21" name="Нижний колонтитул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60A01018-2796-41A2-BDF7-4F7D5E90908C}" type="datetimeFigureOut">
              <a:rPr lang="ru-RU" smtClean="0"/>
              <a:t>20.12.2022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Овал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086F5844-1F77-4051-A904-535103F8BB31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55576" y="1340768"/>
            <a:ext cx="7772400" cy="1470025"/>
          </a:xfrm>
        </p:spPr>
        <p:txBody>
          <a:bodyPr>
            <a:normAutofit/>
          </a:bodyPr>
          <a:lstStyle/>
          <a:p>
            <a:r>
              <a:rPr lang="ru-RU" dirty="0"/>
              <a:t>Умножение и деление величины на однозначное число 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>Понятие </a:t>
            </a:r>
            <a:r>
              <a:rPr lang="ru-RU" dirty="0"/>
              <a:t>доли величины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r"/>
            <a:r>
              <a:rPr lang="ru-RU" dirty="0" smtClean="0">
                <a:solidFill>
                  <a:schemeClr val="tx1"/>
                </a:solidFill>
              </a:rPr>
              <a:t>Подготовила и провела:</a:t>
            </a:r>
          </a:p>
          <a:p>
            <a:pPr algn="r"/>
            <a:r>
              <a:rPr lang="ru-RU" dirty="0" smtClean="0">
                <a:solidFill>
                  <a:schemeClr val="tx1"/>
                </a:solidFill>
              </a:rPr>
              <a:t>Чаленко Н.А.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9545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539552" y="1007459"/>
            <a:ext cx="8424936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3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Дробь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это одна или несколько равных долей, записанных с помощью двух   чисел, разделенных чертой. </a:t>
            </a:r>
            <a:endParaRPr lang="ru-RU" sz="3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sz="3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 же они называются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? </a:t>
            </a:r>
          </a:p>
          <a:p>
            <a:pPr algn="ctr"/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Число под 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чертой называется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3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6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знаменателем</a:t>
            </a:r>
            <a:r>
              <a:rPr lang="ru-RU" sz="36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36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число над чертой называется </a:t>
            </a:r>
            <a:endParaRPr lang="ru-RU" sz="3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6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числителем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3383907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528" y="116632"/>
            <a:ext cx="8229600" cy="1143000"/>
          </a:xfrm>
        </p:spPr>
        <p:txBody>
          <a:bodyPr>
            <a:normAutofit/>
          </a:bodyPr>
          <a:lstStyle/>
          <a:p>
            <a:r>
              <a:rPr lang="ru-RU" dirty="0">
                <a:latin typeface="Monotype Corsiva" panose="03010101010201010101" pitchFamily="66" charset="0"/>
              </a:rPr>
              <a:t>Нахождение доли от величины и величины по её доле.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quarter" idx="1"/>
          </p:nvPr>
        </p:nvSpPr>
        <p:spPr>
          <a:xfrm>
            <a:off x="457200" y="1600201"/>
            <a:ext cx="8686800" cy="3917032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ru-RU" dirty="0"/>
              <a:t>Что такое доля? 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Как найти долю от величины?</a:t>
            </a:r>
          </a:p>
          <a:p>
            <a:pPr marL="514350" indent="-514350">
              <a:buFont typeface="+mj-lt"/>
              <a:buAutoNum type="arabicPeriod"/>
            </a:pPr>
            <a:endParaRPr lang="ru-RU" dirty="0"/>
          </a:p>
          <a:p>
            <a:pPr marL="0" indent="0">
              <a:buNone/>
            </a:pPr>
            <a:r>
              <a:rPr lang="ru-RU" dirty="0"/>
              <a:t>3. Как найти величину по её доле?</a:t>
            </a:r>
          </a:p>
          <a:p>
            <a:pPr marL="0" indent="0">
              <a:buNone/>
            </a:pPr>
            <a:endParaRPr lang="ru-RU" dirty="0"/>
          </a:p>
          <a:p>
            <a:pPr marL="0" indent="0">
              <a:buNone/>
            </a:pPr>
            <a:r>
              <a:rPr lang="ru-RU" dirty="0"/>
              <a:t>Цель урока: научиться решать задачи на нахождение доли от величины и величины по её доле. 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062352" y="1469974"/>
            <a:ext cx="396044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>
                <a:solidFill>
                  <a:srgbClr val="7030A0"/>
                </a:solidFill>
              </a:rPr>
              <a:t>(</a:t>
            </a:r>
            <a:r>
              <a:rPr lang="ru-RU" sz="2400" b="1" dirty="0">
                <a:solidFill>
                  <a:srgbClr val="7030A0"/>
                </a:solidFill>
              </a:rPr>
              <a:t>часть целого)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580112" y="1959221"/>
            <a:ext cx="396044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>
                <a:solidFill>
                  <a:srgbClr val="7030A0"/>
                </a:solidFill>
              </a:rPr>
              <a:t>(</a:t>
            </a:r>
            <a:r>
              <a:rPr lang="ru-RU" sz="2400" b="1" dirty="0">
                <a:solidFill>
                  <a:srgbClr val="7030A0"/>
                </a:solidFill>
              </a:rPr>
              <a:t>выполнить  ДЕЛЕНИЕ)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3059832" y="5085184"/>
            <a:ext cx="5508104" cy="156966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ru-RU" sz="2400" b="1" dirty="0">
                <a:solidFill>
                  <a:srgbClr val="7030A0"/>
                </a:solidFill>
              </a:rPr>
              <a:t>Продолжите предложения: </a:t>
            </a:r>
          </a:p>
          <a:p>
            <a:r>
              <a:rPr lang="ru-RU" sz="2400" b="1" dirty="0">
                <a:solidFill>
                  <a:srgbClr val="7030A0"/>
                </a:solidFill>
              </a:rPr>
              <a:t>Я научился (научилась)…   </a:t>
            </a:r>
          </a:p>
          <a:p>
            <a:r>
              <a:rPr lang="ru-RU" sz="2400" b="1" dirty="0">
                <a:solidFill>
                  <a:srgbClr val="7030A0"/>
                </a:solidFill>
              </a:rPr>
              <a:t>Я узнал(а)… </a:t>
            </a:r>
          </a:p>
          <a:p>
            <a:r>
              <a:rPr lang="ru-RU" sz="2400" b="1" dirty="0">
                <a:solidFill>
                  <a:srgbClr val="7030A0"/>
                </a:solidFill>
              </a:rPr>
              <a:t>Мне было трудно…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5580112" y="3129700"/>
            <a:ext cx="4572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dirty="0">
                <a:solidFill>
                  <a:srgbClr val="7030A0"/>
                </a:solidFill>
              </a:rPr>
              <a:t>(</a:t>
            </a:r>
            <a:r>
              <a:rPr lang="ru-RU" sz="2400" b="1" dirty="0">
                <a:solidFill>
                  <a:srgbClr val="7030A0"/>
                </a:solidFill>
              </a:rPr>
              <a:t>выполнить УМНОЖЕНИЕ)</a:t>
            </a:r>
          </a:p>
        </p:txBody>
      </p:sp>
    </p:spTree>
    <p:extLst>
      <p:ext uri="{BB962C8B-B14F-4D97-AF65-F5344CB8AC3E}">
        <p14:creationId xmlns:p14="http://schemas.microsoft.com/office/powerpoint/2010/main" val="12800026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7" grpId="0" animBg="1"/>
      <p:bldP spid="8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23528" y="764704"/>
            <a:ext cx="8424936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Вычисли:</a:t>
            </a:r>
          </a:p>
          <a:p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125 см -105 см =            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458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 + 5671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дм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=</a:t>
            </a:r>
          </a:p>
          <a:p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9км 81м:3=                     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1кг250г*4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=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606275" y="3645024"/>
            <a:ext cx="7931466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4800" b="1" cap="none" spc="0" dirty="0" smtClean="0">
                <a:ln w="18000">
                  <a:solidFill>
                    <a:sysClr val="windowText" lastClr="000000"/>
                  </a:solidFill>
                  <a:prstDash val="solid"/>
                  <a:miter lim="800000"/>
                </a:ln>
                <a:solidFill>
                  <a:sysClr val="windowText" lastClr="00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20см, 3027м, 10251дм, 5000г.</a:t>
            </a:r>
            <a:endParaRPr lang="ru-RU" sz="4800" b="1" cap="none" spc="0" dirty="0">
              <a:ln w="18000">
                <a:solidFill>
                  <a:sysClr val="windowText" lastClr="000000"/>
                </a:solidFill>
                <a:prstDash val="solid"/>
                <a:miter lim="800000"/>
              </a:ln>
              <a:solidFill>
                <a:sysClr val="windowText" lastClr="00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847312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39552" y="620688"/>
            <a:ext cx="8280920" cy="59093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Вычисли:</a:t>
            </a:r>
          </a:p>
          <a:p>
            <a:pPr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56874дм=                            162256см+568740см=       321м</a:t>
            </a:r>
            <a:r>
              <a:rPr lang="ru-RU" sz="36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+36248дм</a:t>
            </a:r>
            <a:r>
              <a:rPr lang="ru-RU" sz="36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=              </a:t>
            </a:r>
          </a:p>
          <a:p>
            <a:pPr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1м</a:t>
            </a:r>
            <a:r>
              <a:rPr lang="ru-RU" sz="36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=                                       </a:t>
            </a:r>
          </a:p>
          <a:p>
            <a:pPr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321м</a:t>
            </a:r>
            <a:r>
              <a:rPr lang="ru-RU" sz="36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=                                    32100дм</a:t>
            </a:r>
            <a:r>
              <a:rPr lang="ru-RU" sz="36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+36248дм</a:t>
            </a:r>
            <a:r>
              <a:rPr lang="ru-RU" sz="36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=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2771800" y="1412776"/>
            <a:ext cx="2066591" cy="82375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568740см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4931025" y="2236528"/>
            <a:ext cx="2066591" cy="82375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730996см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4283968" y="3060280"/>
            <a:ext cx="2066591" cy="82375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68348дм</a:t>
            </a:r>
            <a:r>
              <a:rPr lang="ru-RU" sz="36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1771516" y="3884032"/>
            <a:ext cx="1558440" cy="82375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100дм</a:t>
            </a:r>
            <a:r>
              <a:rPr lang="ru-RU" sz="36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2123728" y="4736661"/>
            <a:ext cx="2020105" cy="82375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32100дм</a:t>
            </a:r>
            <a:r>
              <a:rPr lang="ru-RU" sz="36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4985913" y="5549216"/>
            <a:ext cx="2020105" cy="82375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68348дм</a:t>
            </a:r>
            <a:r>
              <a:rPr lang="ru-RU" sz="36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849285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7" grpId="0"/>
      <p:bldP spid="8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467544" y="566678"/>
            <a:ext cx="7920880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Проверь, верно ли выполнили работу. </a:t>
            </a:r>
            <a:endParaRPr lang="ru-RU" sz="3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010 кг = </a:t>
            </a:r>
            <a:endParaRPr lang="ru-RU" sz="3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200 м = </a:t>
            </a:r>
            <a:endParaRPr lang="ru-RU" sz="3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530см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= </a:t>
            </a:r>
            <a:endParaRPr lang="ru-RU" sz="3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50000"/>
              </a:lnSpc>
            </a:pP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6100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кг 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=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5458077" y="1844824"/>
            <a:ext cx="1838966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 т 10 кг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5342661" y="2708920"/>
            <a:ext cx="2262158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 км 200 м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5565334" y="3513073"/>
            <a:ext cx="2031325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 м 30 см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5704297" y="4293096"/>
            <a:ext cx="1008609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61 ц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788816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80853" y="188640"/>
            <a:ext cx="835292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Реши задачи: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В куске с тканью 120 м. На костюмы отрезали 1/3 часть этой ткани. Сколько ткани осталось в куске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2.В поход пошли 150 человек. Из них мальчиков 90 человек, девочек - третья часть от всех мальчиков. Остальные –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взрослые. Сколько взрослых отправилось в поход?  </a:t>
            </a:r>
          </a:p>
          <a:p>
            <a:r>
              <a:rPr lang="ru-RU" dirty="0"/>
              <a:t>  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2123728" y="1616528"/>
            <a:ext cx="4572000" cy="1938992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Решение: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120:3*1=40(м)-отрезали на костюмы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120-40=80(м)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Ответ: осталось 80м ткани.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1691680" y="4639748"/>
            <a:ext cx="6192688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Решение: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90:3*1=30(чел.)-девочек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90+30=120(чел.)-мальчиков и девочек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150-120=30(чел.)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Ответ: 30 взрослых отправилось в поход</a:t>
            </a:r>
          </a:p>
        </p:txBody>
      </p:sp>
    </p:spTree>
    <p:extLst>
      <p:ext uri="{BB962C8B-B14F-4D97-AF65-F5344CB8AC3E}">
        <p14:creationId xmlns:p14="http://schemas.microsoft.com/office/powerpoint/2010/main" val="19250572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48341" y="260648"/>
            <a:ext cx="8136904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Карточка</a:t>
            </a:r>
          </a:p>
          <a:p>
            <a:pPr algn="ctr"/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Куриное яйцо весит 60г.На скорлупу приходится 1/10 этого веса, на белок 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1/2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этого веса, остальное – желток. </a:t>
            </a:r>
            <a:endParaRPr lang="ru-RU" sz="3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Сколько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весит желток?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1259632" y="3429000"/>
            <a:ext cx="6984776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Решение: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60:10*1=6г-скорлупа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60:2*1=30г-белок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30+6=36г-скорлупа и белок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60-36=24г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Ответ: 24г весит желток.</a:t>
            </a:r>
          </a:p>
        </p:txBody>
      </p:sp>
    </p:spTree>
    <p:extLst>
      <p:ext uri="{BB962C8B-B14F-4D97-AF65-F5344CB8AC3E}">
        <p14:creationId xmlns:p14="http://schemas.microsoft.com/office/powerpoint/2010/main" val="27795973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846439" y="1700808"/>
            <a:ext cx="8129149" cy="258532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5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ДОМАШНЕЕ ЗАДАНИЕ</a:t>
            </a:r>
          </a:p>
          <a:p>
            <a:pPr algn="ctr"/>
            <a:endParaRPr lang="ru-RU" sz="5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5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С.92 </a:t>
            </a:r>
            <a:r>
              <a:rPr lang="ru-RU" sz="5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№18. №21(3)</a:t>
            </a:r>
          </a:p>
        </p:txBody>
      </p:sp>
    </p:spTree>
    <p:extLst>
      <p:ext uri="{BB962C8B-B14F-4D97-AF65-F5344CB8AC3E}">
        <p14:creationId xmlns:p14="http://schemas.microsoft.com/office/powerpoint/2010/main" val="1236585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Эркер">
  <a:themeElements>
    <a:clrScheme name="Эркер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Эркер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Эркер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178</TotalTime>
  <Words>268</Words>
  <Application>Microsoft Office PowerPoint</Application>
  <PresentationFormat>Экран (4:3)</PresentationFormat>
  <Paragraphs>78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Эркер</vt:lpstr>
      <vt:lpstr>Умножение и деление величины на однозначное число  Понятие доли величины</vt:lpstr>
      <vt:lpstr>Презентация PowerPoint</vt:lpstr>
      <vt:lpstr>Нахождение доли от величины и величины по её доле.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Nataly</dc:creator>
  <cp:lastModifiedBy>Nataly</cp:lastModifiedBy>
  <cp:revision>9</cp:revision>
  <dcterms:created xsi:type="dcterms:W3CDTF">2022-12-20T15:30:10Z</dcterms:created>
  <dcterms:modified xsi:type="dcterms:W3CDTF">2022-12-20T18:28:14Z</dcterms:modified>
</cp:coreProperties>
</file>

<file path=docProps/thumbnail.jpeg>
</file>