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33"/>
  </p:notesMasterIdLst>
  <p:sldIdLst>
    <p:sldId id="348" r:id="rId2"/>
    <p:sldId id="353" r:id="rId3"/>
    <p:sldId id="355" r:id="rId4"/>
    <p:sldId id="356" r:id="rId5"/>
    <p:sldId id="357" r:id="rId6"/>
    <p:sldId id="358" r:id="rId7"/>
    <p:sldId id="359" r:id="rId8"/>
    <p:sldId id="361" r:id="rId9"/>
    <p:sldId id="362" r:id="rId10"/>
    <p:sldId id="363" r:id="rId11"/>
    <p:sldId id="360" r:id="rId12"/>
    <p:sldId id="364" r:id="rId13"/>
    <p:sldId id="365" r:id="rId14"/>
    <p:sldId id="366" r:id="rId15"/>
    <p:sldId id="367" r:id="rId16"/>
    <p:sldId id="377" r:id="rId17"/>
    <p:sldId id="368" r:id="rId18"/>
    <p:sldId id="369" r:id="rId19"/>
    <p:sldId id="376" r:id="rId20"/>
    <p:sldId id="382" r:id="rId21"/>
    <p:sldId id="383" r:id="rId22"/>
    <p:sldId id="370" r:id="rId23"/>
    <p:sldId id="378" r:id="rId24"/>
    <p:sldId id="379" r:id="rId25"/>
    <p:sldId id="380" r:id="rId26"/>
    <p:sldId id="381" r:id="rId27"/>
    <p:sldId id="371" r:id="rId28"/>
    <p:sldId id="372" r:id="rId29"/>
    <p:sldId id="373" r:id="rId30"/>
    <p:sldId id="374" r:id="rId31"/>
    <p:sldId id="375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33CC"/>
    <a:srgbClr val="FF9900"/>
    <a:srgbClr val="008000"/>
    <a:srgbClr val="FFFF00"/>
    <a:srgbClr val="FF00FF"/>
    <a:srgbClr val="00FF99"/>
    <a:srgbClr val="009900"/>
    <a:srgbClr val="C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1092" autoAdjust="0"/>
  </p:normalViewPr>
  <p:slideViewPr>
    <p:cSldViewPr>
      <p:cViewPr varScale="1">
        <p:scale>
          <a:sx n="117" d="100"/>
          <a:sy n="117" d="100"/>
        </p:scale>
        <p:origin x="10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A6042-7DB3-429A-9E55-EAEBF1F1406A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50F9C-92A1-4246-80C2-3B409022C2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321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50F9C-92A1-4246-80C2-3B409022C2B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81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C0F6F5-E372-4C43-B0A3-0C286D597C9D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B4365A42-9922-47FD-B0A4-56F84B01B7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400883-858B-4F31-BC39-5DF2362E424D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4C17E-8AD1-4433-9DFC-414CD80108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12C3EA-3530-496D-828C-B6A86FDBF6CB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257B8E-5E19-4159-9BCD-98B907FCDB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B10D9-4709-4228-BF6F-BD312EDEA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710935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C7D286-F308-4527-AF1B-5BC91D4BCCAC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6B3D7BC-53F5-4024-8272-F1F1AA89177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642A26-F8AB-41A1-BFC5-5769E4A24319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78AFC5-6A15-44E1-AB91-1D33B9C78E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221502-37AD-4269-9A0F-707493CB04B5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394140-3054-4062-9152-CC82CFD5C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8F91F9-9290-4CAF-886C-CDD493FA13DD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AB19D-A1D3-4291-89A8-5F28B25874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1CB3C-0A5A-4921-9A7B-F2149E54DF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5DD93E9-71EF-40F1-9FCE-497593322AD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6552A16C-BDF3-4566-9E2D-5A81CE2C5B74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C68D931-6E19-4729-B669-87CB196E6C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CFEE04-1CAD-4556-BE7F-A60306AD175B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44297-3B5D-4032-8422-FC3BBE8DA7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C59317B4-2A37-46C9-9326-D827D1EF2A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657AD7E-FAAE-4515-8DCF-70A33F93E9D7}" type="datetimeFigureOut">
              <a:rPr lang="ru-RU" smtClean="0"/>
              <a:pPr>
                <a:defRPr/>
              </a:pPr>
              <a:t>12.02.2024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slide" Target="slide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13.gif"/><Relationship Id="rId3" Type="http://schemas.openxmlformats.org/officeDocument/2006/relationships/slide" Target="slide12.xml"/><Relationship Id="rId7" Type="http://schemas.openxmlformats.org/officeDocument/2006/relationships/image" Target="../media/image10.gif"/><Relationship Id="rId12" Type="http://schemas.openxmlformats.org/officeDocument/2006/relationships/slide" Target="slide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11" Type="http://schemas.openxmlformats.org/officeDocument/2006/relationships/image" Target="../media/image12.gif"/><Relationship Id="rId5" Type="http://schemas.openxmlformats.org/officeDocument/2006/relationships/slide" Target="slide20.xml"/><Relationship Id="rId10" Type="http://schemas.openxmlformats.org/officeDocument/2006/relationships/slide" Target="slide6.xml"/><Relationship Id="rId4" Type="http://schemas.openxmlformats.org/officeDocument/2006/relationships/slide" Target="slide16.xml"/><Relationship Id="rId9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slide" Target="slide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30.png"/><Relationship Id="rId7" Type="http://schemas.openxmlformats.org/officeDocument/2006/relationships/image" Target="../media/image31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a131.odnoklassniki.ru/getImage?photoId=424669788159&amp;photoType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574"/>
            <a:ext cx="9232015" cy="685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лассика в рок обработке - Бетховен К Элизе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4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1879" y="5916612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pic>
        <p:nvPicPr>
          <p:cNvPr id="5" name="Picture 2" descr="&amp;Ucy;&amp;scy;&amp;acy;&amp;dcy;&amp;ocy;&amp;chcy;&amp;ncy;&amp;ycy;&amp;iecy; &amp;tcy;&amp;rcy;&amp;iecy;&amp;shchcy;&amp;icy;&amp;ncy;&amp;ycy;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592" y="260648"/>
            <a:ext cx="1828800" cy="85725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64704" y="332656"/>
            <a:ext cx="8229600" cy="576064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ПРИЧИНУ ПОЯВЛЕНИЯ ДЕФЕКТА</a:t>
            </a: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270540"/>
              </p:ext>
            </p:extLst>
          </p:nvPr>
        </p:nvGraphicFramePr>
        <p:xfrm>
          <a:off x="395536" y="1397000"/>
          <a:ext cx="839876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9384"/>
                <a:gridCol w="419938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64482" y="1412776"/>
            <a:ext cx="4007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Неравномерные </a:t>
            </a:r>
            <a:r>
              <a:rPr lang="ru-RU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оттенки окрашенной поверхности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4293096"/>
            <a:ext cx="3862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Плохо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процежен колер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282375"/>
            <a:ext cx="3740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Шершавая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зернистая поверхность окраски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9504" y="5085615"/>
            <a:ext cx="411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На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поверхности осталась пыль. Пигмент грубого помола.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12252" y="3429000"/>
            <a:ext cx="2465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Жирные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пятна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460423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Пятна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невысыхающих масел или битума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99277" y="4320552"/>
            <a:ext cx="2829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Замирание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колера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18104" y="2467040"/>
            <a:ext cx="3499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Излишек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клея в колере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5082785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Отслаивание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окрасочного состава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56033" y="3244333"/>
            <a:ext cx="4366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очищены старые </a:t>
            </a:r>
            <a:r>
              <a:rPr lang="ru-RU" sz="22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набелы</a:t>
            </a:r>
            <a:r>
              <a:rPr lang="ru-RU" sz="22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пыль и грязь</a:t>
            </a:r>
          </a:p>
        </p:txBody>
      </p:sp>
      <p:sp>
        <p:nvSpPr>
          <p:cNvPr id="16" name="Стрелка вправо 15">
            <a:hlinkClick r:id="rId4" action="ppaction://hlinksldjump"/>
          </p:cNvPr>
          <p:cNvSpPr/>
          <p:nvPr/>
        </p:nvSpPr>
        <p:spPr>
          <a:xfrm>
            <a:off x="395536" y="908720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98914"/>
              </p:ext>
            </p:extLst>
          </p:nvPr>
        </p:nvGraphicFramePr>
        <p:xfrm>
          <a:off x="1608033" y="597362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6605E-7 L -4.72222E-6 -0.379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92414E-6 L -0.00053 -0.3871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93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8529E-7 L -3.33333E-6 0.2830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15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32 -0.00995 L -0.01685 0.271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40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http://lkmtorg.ru/templates/lkmtorg/images/bg-right-colum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22" y="94721"/>
            <a:ext cx="2016224" cy="11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805264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28730" y="230421"/>
            <a:ext cx="669535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ВЫДЕЛИТЬ  СВЯЗУЮЩИЕ ДЛЯ ВОДНЫХ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ОКРАСОЧНЫХ СОСТАВОВ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263532"/>
              </p:ext>
            </p:extLst>
          </p:nvPr>
        </p:nvGraphicFramePr>
        <p:xfrm>
          <a:off x="563941" y="1235328"/>
          <a:ext cx="8424936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77444" y="1435823"/>
            <a:ext cx="142699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Жидкое </a:t>
            </a:r>
            <a:endParaRPr lang="ru-RU" sz="2000" b="1" cap="all" dirty="0" smtClean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sz="20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стекло</a:t>
            </a:r>
            <a:endParaRPr lang="ru-RU" sz="20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28428" y="1551854"/>
            <a:ext cx="104778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вода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1558934"/>
            <a:ext cx="142115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Олифа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17350" y="3933827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ЦЕМЕНТ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46434" y="1558934"/>
            <a:ext cx="12529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тальк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2830" y="2636912"/>
            <a:ext cx="201622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Мраморная   </a:t>
            </a:r>
          </a:p>
          <a:p>
            <a:pPr algn="ctr"/>
            <a:r>
              <a:rPr lang="ru-RU" sz="2000" b="1" cap="all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</a:rPr>
              <a:t>крошка</a:t>
            </a:r>
            <a:endParaRPr lang="ru-RU" sz="2000" b="1" cap="all" dirty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877" y="2760022"/>
            <a:ext cx="108074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93320" y="2773686"/>
            <a:ext cx="83215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25126" y="5154657"/>
            <a:ext cx="223990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сиккативы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6434" y="2778305"/>
            <a:ext cx="117532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Лаки 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62858" y="3918247"/>
            <a:ext cx="145796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латекс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98582" y="3933828"/>
            <a:ext cx="162736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ИЗВЕСТЬ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5647" y="3856692"/>
            <a:ext cx="145334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смолы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642" y="5085184"/>
            <a:ext cx="165301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err="1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Портланд</a:t>
            </a:r>
            <a:endParaRPr lang="ru-RU" sz="2000" b="1" cap="all" dirty="0" smtClean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цемент</a:t>
            </a:r>
            <a:endParaRPr lang="ru-RU" sz="20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3982" y="5085183"/>
            <a:ext cx="138653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слюда</a:t>
            </a:r>
            <a:endParaRPr lang="ru-RU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54349" y="5031547"/>
            <a:ext cx="14940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Медный </a:t>
            </a:r>
            <a:endParaRPr lang="ru-RU" sz="2000" b="1" cap="all" dirty="0" smtClean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купорос</a:t>
            </a:r>
            <a:endParaRPr lang="ru-RU" sz="2000" b="1" cap="all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2" name="Стрелка вправо 21">
            <a:hlinkClick r:id="rId3" action="ppaction://hlinksldjump"/>
          </p:cNvPr>
          <p:cNvSpPr/>
          <p:nvPr/>
        </p:nvSpPr>
        <p:spPr>
          <a:xfrm>
            <a:off x="7796418" y="743851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330" y="558924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55776" y="247498"/>
            <a:ext cx="425026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ШТУКАТУРНЫЕ РАБОТЫ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90" y="116632"/>
            <a:ext cx="1646210" cy="31409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85925"/>
            <a:ext cx="18288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103">
            <a:off x="3657600" y="2443163"/>
            <a:ext cx="18288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780" y="3257600"/>
            <a:ext cx="182880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>
            <a:hlinkClick r:id="rId4" action="ppaction://hlinksldjump"/>
          </p:cNvPr>
          <p:cNvSpPr/>
          <p:nvPr/>
        </p:nvSpPr>
        <p:spPr>
          <a:xfrm>
            <a:off x="730424" y="3140968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40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1" name="Овал 10">
            <a:hlinkClick r:id="rId5" action="ppaction://hlinksldjump"/>
          </p:cNvPr>
          <p:cNvSpPr/>
          <p:nvPr/>
        </p:nvSpPr>
        <p:spPr>
          <a:xfrm>
            <a:off x="4114800" y="1556792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50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2" name="Овал 11">
            <a:hlinkClick r:id="rId6" action="ppaction://hlinksldjump"/>
          </p:cNvPr>
          <p:cNvSpPr/>
          <p:nvPr/>
        </p:nvSpPr>
        <p:spPr>
          <a:xfrm>
            <a:off x="5724128" y="4941168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30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3" name="Стрелка вправо 12">
            <a:hlinkClick r:id="rId7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04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548680"/>
            <a:ext cx="560913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крепления маяков и уголков к поверхности применяют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3220" y="4869160"/>
            <a:ext cx="5266186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Строительный гипс </a:t>
            </a:r>
          </a:p>
          <a:p>
            <a:pPr algn="ctr"/>
            <a:r>
              <a:rPr lang="ru-RU" sz="32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или штукатурную смесь</a:t>
            </a:r>
            <a:endParaRPr lang="ru-RU" sz="32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rot="16200000">
            <a:off x="-1103741" y="2824148"/>
            <a:ext cx="377439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Штукатурные </a:t>
            </a:r>
          </a:p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4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90" y="116632"/>
            <a:ext cx="1646210" cy="3140968"/>
          </a:xfrm>
          <a:prstGeom prst="rect">
            <a:avLst/>
          </a:prstGeom>
        </p:spPr>
      </p:pic>
      <p:pic>
        <p:nvPicPr>
          <p:cNvPr id="1026" name="Picture 2" descr="&amp;Kcy;&amp;acy;&amp;kcy; &amp;dcy;&amp;iecy;&amp;lcy;&amp;acy;&amp;iecy;&amp;tcy;&amp;scy;&amp;yacy; &amp;ucy;&amp;scy;&amp;tcy;&amp;acy;&amp;ncy;&amp;ocy;&amp;vcy;&amp;kcy;&amp;acy; &amp;mcy;&amp;acy;&amp;yacy;&amp;kcy;&amp;ocy;&amp;vcy; &amp;ncy;&amp;acy; &amp;scy;&amp;tcy;&amp;iecy;&amp;n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276" y="2284635"/>
            <a:ext cx="3614074" cy="2620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463580" y="5766663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4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3456" y="242654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Основное требование,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предъявляемое к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обрызгу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2" y="4334760"/>
            <a:ext cx="7343105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Прочное соединение его с поверхностью, 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т. е. заполнение всех неровностей на поверхности</a:t>
            </a:r>
            <a:endParaRPr lang="ru-RU" sz="28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rot="16200000">
            <a:off x="-1103741" y="2824148"/>
            <a:ext cx="377439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Штукатурные </a:t>
            </a:r>
          </a:p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90" y="116632"/>
            <a:ext cx="1646210" cy="3140968"/>
          </a:xfrm>
          <a:prstGeom prst="rect">
            <a:avLst/>
          </a:prstGeom>
        </p:spPr>
      </p:pic>
      <p:pic>
        <p:nvPicPr>
          <p:cNvPr id="3074" name="Picture 2" descr="&amp;SHcy;&amp;tcy;&amp;ucy;&amp;kcy;&amp;acy;&amp;tcy;&amp;ucy;&amp;rcy;&amp;kcy;&amp;acy; &amp;pcy;&amp;ocy; &amp;mcy;&amp;acy;&amp;yacy;&amp;kcy;&amp;acy;&amp;mcy;: &amp;rcy;&amp;ocy;&amp;vcy;&amp;ncy;&amp;yacy;&amp;iecy;&amp;mcy; &amp;scy;&amp;tcy;&amp;iecy;&amp;ncy;&amp;y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1825491"/>
            <a:ext cx="3461058" cy="2509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463580" y="5766663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4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790" y="116632"/>
            <a:ext cx="1646210" cy="31409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5805264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7" y="332656"/>
            <a:ext cx="7715250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нанесения штукатурки, стены необходимо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прогрунтовать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Зачем?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 rot="16200000">
            <a:off x="-1247757" y="2982283"/>
            <a:ext cx="377439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Штукатурные </a:t>
            </a:r>
          </a:p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3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81496" y="4110648"/>
            <a:ext cx="640742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Негрунтованные стены будут вытягивать воду из раствора, а  это вредно – во-первых, снизится прочность слоя штукатурки, и, во-вторых, раствор будет хуже прилипать к стенам</a:t>
            </a:r>
            <a:endParaRPr lang="ru-RU" sz="24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 rot="16200000">
            <a:off x="-1247758" y="2982283"/>
            <a:ext cx="377439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Штукатурные </a:t>
            </a:r>
          </a:p>
          <a:p>
            <a:pPr algn="ct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3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764797" y="6309320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098" name="Picture 2" descr="&amp;SHcy;&amp;tcy;&amp;ucy;&amp;kcy;&amp;acy;&amp;tcy;&amp;ucy;&amp;rcy;&amp;kcy;&amp;acy; &amp;pcy;&amp;ocy; &amp;mcy;&amp;acy;&amp;yacy;&amp;kcy;&amp;acy;&amp;m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955"/>
            <a:ext cx="4186436" cy="2193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4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315" y="35895"/>
            <a:ext cx="4743685" cy="6858000"/>
          </a:xfrm>
          <a:prstGeom prst="rect">
            <a:avLst/>
          </a:prstGeom>
        </p:spPr>
      </p:pic>
      <p:pic>
        <p:nvPicPr>
          <p:cNvPr id="15" name="Рисунок 1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74368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942008"/>
            <a:ext cx="6048672" cy="7143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КАРКАСНО-ОБШИВОЧНЫЕ РАБОТЫ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5464494" y="2550495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40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4329113" y="323082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50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4" name="Овал 13">
            <a:hlinkClick r:id="rId3" action="ppaction://hlinksldjump"/>
          </p:cNvPr>
          <p:cNvSpPr/>
          <p:nvPr/>
        </p:nvSpPr>
        <p:spPr>
          <a:xfrm>
            <a:off x="1018456" y="2550495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30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583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ain_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78076"/>
            <a:ext cx="8892480" cy="52799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590919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4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6752" y="404663"/>
            <a:ext cx="7704857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chemeClr val="accent1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ХАРАКТЕРИСТИКА   ПЕРЕГОРОДКИ С-116</a:t>
            </a:r>
            <a:endParaRPr lang="ru-RU" b="1" spc="50" dirty="0">
              <a:ln w="11430"/>
              <a:solidFill>
                <a:schemeClr val="accent1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44602" y="4369783"/>
            <a:ext cx="518457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all" spc="50" normalizeH="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imes New Roman" pitchFamily="18" charset="0"/>
                <a:cs typeface="Tahoma" pitchFamily="34" charset="0"/>
              </a:rPr>
              <a:t>Перегородки с двойным металлическим каркасом, с пространством для пропуска коммуникаций и обшивкой </a:t>
            </a:r>
            <a:r>
              <a:rPr kumimoji="0" lang="ru-RU" sz="2000" b="1" i="0" u="none" strike="noStrike" cap="all" spc="50" normalizeH="0" dirty="0" err="1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imes New Roman" pitchFamily="18" charset="0"/>
                <a:cs typeface="Tahoma" pitchFamily="34" charset="0"/>
              </a:rPr>
              <a:t>гипсокартоном</a:t>
            </a:r>
            <a:r>
              <a:rPr kumimoji="0" lang="ru-RU" sz="2000" b="1" i="0" u="none" strike="noStrike" cap="all" spc="50" normalizeH="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imes New Roman" pitchFamily="18" charset="0"/>
                <a:cs typeface="Tahoma" pitchFamily="34" charset="0"/>
              </a:rPr>
              <a:t> с двух сторон.</a:t>
            </a:r>
            <a:endParaRPr kumimoji="0" lang="ru-RU" sz="2000" b="1" i="0" u="none" strike="noStrike" cap="all" spc="50" normalizeH="0" dirty="0" smtClean="0">
              <a:ln w="11430"/>
              <a:solidFill>
                <a:schemeClr val="bg2">
                  <a:lumMod val="1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1" name="Стрелка вправо 10">
            <a:hlinkClick r:id="rId3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122" name="Picture 2" descr="http://www.knauf.ru/media/complete_system/septum/c_116_b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397" y="1169835"/>
            <a:ext cx="4104456" cy="304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4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main_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78076"/>
            <a:ext cx="8892480" cy="52799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3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91680" y="332656"/>
            <a:ext cx="66910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Для крепления ПН и ПС – профилей к несущим конструкциям используют….</a:t>
            </a:r>
            <a:endParaRPr kumimoji="0" lang="ru-RU" sz="2800" b="1" i="0" u="none" strike="noStrike" cap="all" spc="50" normalizeH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47664" y="4908365"/>
            <a:ext cx="65023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spc="50" normalizeH="0" dirty="0" smtClean="0">
                <a:ln w="11430"/>
                <a:solidFill>
                  <a:schemeClr val="accent1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Дюбель анкерный пластмассовый Ø 6 мм с шурупом длиной 35, 40, 50, 70 мм</a:t>
            </a:r>
            <a:r>
              <a:rPr kumimoji="0" lang="ru-RU" sz="2800" b="1" i="0" u="none" strike="noStrike" cap="all" spc="50" normalizeH="0" dirty="0" smtClean="0">
                <a:ln w="11430"/>
                <a:solidFill>
                  <a:schemeClr val="accent1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9218" name="Picture 2" descr="&amp;Acy;&amp;ncy;&amp;kcy;&amp;iecy;&amp;r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489" y="2046474"/>
            <a:ext cx="2486747" cy="2503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924301" y="599428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4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main_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92181"/>
            <a:ext cx="8892480" cy="5279924"/>
          </a:xfrm>
          <a:prstGeom prst="rect">
            <a:avLst/>
          </a:prstGeom>
        </p:spPr>
      </p:pic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1154906" y="242888"/>
            <a:ext cx="7467600" cy="4419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+mn-lt"/>
              </a:rPr>
              <a:t>«ДРЕВНИЕ ЕГИПТЯНЕ ОТКРЫЛИ УНИКАЛЬНОЕ СВОЙСТВО ГИПСА В 3700 ГОДУ ДО НАШЕЙ ЭРЫ. ПОЗДНЕЕ ГРЕКИ ДАЛИ МИНЕРАЛУ НАЗВАНИЕ </a:t>
            </a:r>
            <a:r>
              <a:rPr lang="ru-RU" sz="2000" b="1" dirty="0" smtClean="0">
                <a:solidFill>
                  <a:srgbClr val="800000"/>
                </a:solidFill>
                <a:latin typeface="+mn-lt"/>
              </a:rPr>
              <a:t>ГИПРОС</a:t>
            </a:r>
            <a:r>
              <a:rPr lang="ru-RU" sz="2000" b="1" dirty="0" smtClean="0">
                <a:latin typeface="+mn-lt"/>
              </a:rPr>
              <a:t>, ОЗНАЧАЮЩЕЕ </a:t>
            </a:r>
            <a:r>
              <a:rPr lang="ru-RU" sz="2000" b="1" dirty="0" smtClean="0">
                <a:solidFill>
                  <a:srgbClr val="800000"/>
                </a:solidFill>
                <a:latin typeface="+mn-lt"/>
              </a:rPr>
              <a:t>….?...</a:t>
            </a:r>
            <a:r>
              <a:rPr lang="ru-RU" sz="2000" dirty="0" smtClean="0">
                <a:latin typeface="+mn-lt"/>
              </a:rPr>
              <a:t> </a:t>
            </a:r>
          </a:p>
        </p:txBody>
      </p:sp>
      <p:pic>
        <p:nvPicPr>
          <p:cNvPr id="12292" name="Picture 5" descr="Кисть флейцевая Стандарт 3/4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01987">
            <a:off x="363561" y="2225828"/>
            <a:ext cx="11906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1133807850_TileTools_bg_nippe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27353"/>
            <a:ext cx="1800225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8" descr="serpyanka_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01" y="1903413"/>
            <a:ext cx="18383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8027987" y="2212947"/>
            <a:ext cx="5238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400"/>
              <a:t>Й</a:t>
            </a:r>
          </a:p>
        </p:txBody>
      </p:sp>
      <p:pic>
        <p:nvPicPr>
          <p:cNvPr id="12296" name="Picture 11" descr="22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87" y="3824669"/>
            <a:ext cx="1439862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Text Box 12"/>
          <p:cNvSpPr txBox="1">
            <a:spLocks noChangeArrowheads="1"/>
          </p:cNvSpPr>
          <p:nvPr/>
        </p:nvSpPr>
        <p:spPr bwMode="auto">
          <a:xfrm>
            <a:off x="1727702" y="1432867"/>
            <a:ext cx="6937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</a:t>
            </a:r>
          </a:p>
        </p:txBody>
      </p:sp>
      <p:sp>
        <p:nvSpPr>
          <p:cNvPr id="12298" name="Text Box 13"/>
          <p:cNvSpPr txBox="1">
            <a:spLocks noChangeArrowheads="1"/>
          </p:cNvSpPr>
          <p:nvPr/>
        </p:nvSpPr>
        <p:spPr bwMode="auto">
          <a:xfrm>
            <a:off x="2627313" y="1410238"/>
            <a:ext cx="6937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</a:t>
            </a:r>
          </a:p>
        </p:txBody>
      </p:sp>
      <p:sp>
        <p:nvSpPr>
          <p:cNvPr id="12299" name="Text Box 14"/>
          <p:cNvSpPr txBox="1">
            <a:spLocks noChangeArrowheads="1"/>
          </p:cNvSpPr>
          <p:nvPr/>
        </p:nvSpPr>
        <p:spPr bwMode="auto">
          <a:xfrm>
            <a:off x="4329112" y="1491456"/>
            <a:ext cx="6937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</a:t>
            </a:r>
          </a:p>
        </p:txBody>
      </p:sp>
      <p:sp>
        <p:nvSpPr>
          <p:cNvPr id="12300" name="Text Box 15"/>
          <p:cNvSpPr txBox="1">
            <a:spLocks noChangeArrowheads="1"/>
          </p:cNvSpPr>
          <p:nvPr/>
        </p:nvSpPr>
        <p:spPr bwMode="auto">
          <a:xfrm>
            <a:off x="6516216" y="1491456"/>
            <a:ext cx="6937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</a:t>
            </a:r>
          </a:p>
        </p:txBody>
      </p:sp>
      <p:sp>
        <p:nvSpPr>
          <p:cNvPr id="12301" name="Text Box 17"/>
          <p:cNvSpPr txBox="1">
            <a:spLocks noChangeArrowheads="1"/>
          </p:cNvSpPr>
          <p:nvPr/>
        </p:nvSpPr>
        <p:spPr bwMode="auto">
          <a:xfrm>
            <a:off x="1377366" y="3284538"/>
            <a:ext cx="6937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</a:t>
            </a:r>
          </a:p>
        </p:txBody>
      </p:sp>
      <p:pic>
        <p:nvPicPr>
          <p:cNvPr id="12302" name="Picture 18" descr="image3965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555" y="3564394"/>
            <a:ext cx="14192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Text Box 19"/>
          <p:cNvSpPr txBox="1">
            <a:spLocks noChangeArrowheads="1"/>
          </p:cNvSpPr>
          <p:nvPr/>
        </p:nvSpPr>
        <p:spPr bwMode="auto">
          <a:xfrm>
            <a:off x="5563568" y="3264055"/>
            <a:ext cx="86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,,,,</a:t>
            </a:r>
          </a:p>
        </p:txBody>
      </p:sp>
      <p:pic>
        <p:nvPicPr>
          <p:cNvPr id="12304" name="Picture 20" descr="50px-Gluehlampe_01_KMJ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839" y="3784660"/>
            <a:ext cx="792163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5" name="Text Box 21"/>
          <p:cNvSpPr txBox="1">
            <a:spLocks noChangeArrowheads="1"/>
          </p:cNvSpPr>
          <p:nvPr/>
        </p:nvSpPr>
        <p:spPr bwMode="auto">
          <a:xfrm>
            <a:off x="3204913" y="3212976"/>
            <a:ext cx="3540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</a:t>
            </a:r>
          </a:p>
        </p:txBody>
      </p:sp>
      <p:sp>
        <p:nvSpPr>
          <p:cNvPr id="12306" name="Text Box 22"/>
          <p:cNvSpPr txBox="1">
            <a:spLocks noChangeArrowheads="1"/>
          </p:cNvSpPr>
          <p:nvPr/>
        </p:nvSpPr>
        <p:spPr bwMode="auto">
          <a:xfrm>
            <a:off x="3922770" y="3210763"/>
            <a:ext cx="5238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4800" b="1" dirty="0"/>
              <a:t>,,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2143440" y="6118420"/>
            <a:ext cx="24769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/>
            <a:r>
              <a:rPr lang="ru-RU" sz="2000" b="1" spc="50" dirty="0">
                <a:ln w="11430"/>
                <a:solidFill>
                  <a:srgbClr val="6600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КИПЯЩИЙ КАМЕНЬ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51812" y="5951762"/>
            <a:ext cx="3024187" cy="7334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 rot="16200000">
            <a:off x="6593132" y="4435608"/>
            <a:ext cx="4110918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2" name="Стрелка вправо 21">
            <a:hlinkClick r:id="rId9" action="ppaction://hlinksldjump"/>
          </p:cNvPr>
          <p:cNvSpPr/>
          <p:nvPr/>
        </p:nvSpPr>
        <p:spPr>
          <a:xfrm>
            <a:off x="7949468" y="1026437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219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396335"/>
            <a:ext cx="87849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Овал 2"/>
          <p:cNvSpPr/>
          <p:nvPr/>
        </p:nvSpPr>
        <p:spPr>
          <a:xfrm>
            <a:off x="1187089" y="144130"/>
            <a:ext cx="6350193" cy="71438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Хочу все знать</a:t>
            </a:r>
            <a:endParaRPr lang="ru-RU" sz="3200" b="1" cap="all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276872"/>
            <a:ext cx="30592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thur Gothic" pitchFamily="2" charset="0"/>
                <a:cs typeface="Arial" pitchFamily="34" charset="0"/>
              </a:rPr>
              <a:t>Мастер </a:t>
            </a:r>
            <a:endParaRPr lang="ru-RU" b="1" cap="all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thur Gothic" pitchFamily="2" charset="0"/>
              <a:cs typeface="Arial" pitchFamily="34" charset="0"/>
            </a:endParaRPr>
          </a:p>
          <a:p>
            <a:pPr algn="ctr"/>
            <a:r>
              <a:rPr lang="ru-RU" b="1" cap="all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thur Gothic" pitchFamily="2" charset="0"/>
                <a:cs typeface="Arial" pitchFamily="34" charset="0"/>
              </a:rPr>
              <a:t>отделочных </a:t>
            </a:r>
            <a:endParaRPr lang="ru-RU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940152" y="2276872"/>
            <a:ext cx="3203848" cy="1050900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2060"/>
                </a:solidFill>
                <a:latin typeface="GOST type B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002060"/>
                </a:solidFill>
                <a:latin typeface="GOST type B" pitchFamily="34" charset="0"/>
              </a:defRPr>
            </a:lvl9pPr>
          </a:lstStyle>
          <a:p>
            <a:r>
              <a:rPr lang="ru-RU" sz="2400" b="1" cap="all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thur Gothic" pitchFamily="2" charset="0"/>
                <a:cs typeface="Arial" pitchFamily="34" charset="0"/>
              </a:rPr>
              <a:t>строительных работ</a:t>
            </a:r>
            <a:endParaRPr lang="ru-RU" sz="2400" b="1" cap="all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thur Gothic" pitchFamily="2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87" y="4556951"/>
            <a:ext cx="2918123" cy="22482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297" y="1214422"/>
            <a:ext cx="3024336" cy="56435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556951"/>
            <a:ext cx="3059832" cy="230104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276459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428596" y="0"/>
            <a:ext cx="5072098" cy="92867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perspectiveRelaxed"/>
            <a:lightRig rig="threePt" dir="t"/>
          </a:scene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1" wrap="none" fromWordArt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kern="10" cap="all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Comic Sans MS" pitchFamily="66" charset="0"/>
              </a:rPr>
              <a:t>Конкурс "все наоборот"</a:t>
            </a:r>
          </a:p>
        </p:txBody>
      </p:sp>
      <p:graphicFrame>
        <p:nvGraphicFramePr>
          <p:cNvPr id="13381" name="Group 69"/>
          <p:cNvGraphicFramePr>
            <a:graphicFrameLocks noGrp="1"/>
          </p:cNvGraphicFramePr>
          <p:nvPr>
            <p:ph/>
          </p:nvPr>
        </p:nvGraphicFramePr>
        <p:xfrm>
          <a:off x="395288" y="836613"/>
          <a:ext cx="8353425" cy="5784854"/>
        </p:xfrm>
        <a:graphic>
          <a:graphicData uri="http://schemas.openxmlformats.org/drawingml/2006/table">
            <a:tbl>
              <a:tblPr/>
              <a:tblGrid>
                <a:gridCol w="3890960"/>
                <a:gridCol w="4462465"/>
              </a:tblGrid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omic Sans MS" pitchFamily="66" charset="0"/>
                        </a:rPr>
                        <a:t>Исходное словосочетание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/>
                      <a:lightRig rig="flood" dir="t"/>
                    </a:cell3D>
                    <a:gradFill rotWithShape="0">
                      <a:gsLst>
                        <a:gs pos="0">
                          <a:srgbClr val="9999FF"/>
                        </a:gs>
                        <a:gs pos="100000">
                          <a:srgbClr val="00F600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</a:rPr>
                        <a:t>Словосочетание наоборот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/>
                      <a:lightRig rig="flood" dir="t"/>
                    </a:cell3D>
                    <a:gradFill rotWithShape="0">
                      <a:gsLst>
                        <a:gs pos="0">
                          <a:srgbClr val="9999FF"/>
                        </a:gs>
                        <a:gs pos="100000">
                          <a:srgbClr val="00F600"/>
                        </a:gs>
                      </a:gsLst>
                      <a:lin ang="2700000" scaled="1"/>
                    </a:gra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all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99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100000">
                          <a:schemeClr val="bg1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sp>
        <p:nvSpPr>
          <p:cNvPr id="6195" name="Text Box 72"/>
          <p:cNvSpPr txBox="1">
            <a:spLocks noChangeArrowheads="1"/>
          </p:cNvSpPr>
          <p:nvPr/>
        </p:nvSpPr>
        <p:spPr bwMode="auto">
          <a:xfrm>
            <a:off x="4956750" y="-116921"/>
            <a:ext cx="4786314" cy="613470"/>
          </a:xfrm>
          <a:prstGeom prst="snip2SameRect">
            <a:avLst>
              <a:gd name="adj1" fmla="val 16740"/>
              <a:gd name="adj2" fmla="val 0"/>
            </a:avLst>
          </a:prstGeom>
          <a:ln>
            <a:headEnd/>
            <a:tailEnd/>
          </a:ln>
          <a:scene3d>
            <a:camera prst="perspectiveHeroicExtremeRigh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100" b="1" dirty="0">
                <a:solidFill>
                  <a:schemeClr val="accent2"/>
                </a:solidFill>
                <a:latin typeface="a_BosaNovaCps" pitchFamily="82" charset="-52"/>
              </a:rPr>
              <a:t>(</a:t>
            </a:r>
            <a:r>
              <a:rPr lang="ru-RU" b="1" dirty="0">
                <a:solidFill>
                  <a:schemeClr val="accent2"/>
                </a:solidFill>
                <a:latin typeface="Comic Sans MS" pitchFamily="66" charset="0"/>
              </a:rPr>
              <a:t>1 </a:t>
            </a:r>
            <a:r>
              <a:rPr lang="ru-RU" b="1" dirty="0" err="1">
                <a:solidFill>
                  <a:schemeClr val="accent2"/>
                </a:solidFill>
                <a:latin typeface="Comic Sans MS" pitchFamily="66" charset="0"/>
              </a:rPr>
              <a:t>словосочет</a:t>
            </a:r>
            <a:r>
              <a:rPr lang="ru-RU" b="1" dirty="0">
                <a:solidFill>
                  <a:schemeClr val="accent2"/>
                </a:solidFill>
                <a:latin typeface="Comic Sans MS" pitchFamily="66" charset="0"/>
              </a:rPr>
              <a:t>. – 1 балл</a:t>
            </a:r>
            <a:r>
              <a:rPr lang="ru-RU" b="1" dirty="0" smtClean="0">
                <a:solidFill>
                  <a:schemeClr val="accent2"/>
                </a:solidFill>
                <a:latin typeface="Comic Sans MS" pitchFamily="66" charset="0"/>
              </a:rPr>
              <a:t>)</a:t>
            </a:r>
            <a:endParaRPr lang="ru-RU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357298"/>
            <a:ext cx="35076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cap="all" dirty="0" smtClean="0">
                <a:solidFill>
                  <a:schemeClr val="tx1">
                    <a:lumMod val="50000"/>
                  </a:schemeClr>
                </a:solidFill>
                <a:latin typeface="Comic Sans MS" pitchFamily="66" charset="0"/>
              </a:rPr>
              <a:t>отстегнутый ПОЛ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6248" y="1357298"/>
            <a:ext cx="3063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ПОДВЕСНОЙ ПОТОЛОК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1928802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Каменное СИТО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1928802"/>
            <a:ext cx="261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РАСТВОРНЫЙ ЯЩИК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2428868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ТВЕРДАЯ ВЕРЕВКА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9124" y="2428868"/>
            <a:ext cx="2244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ЖИДКИЕ ГВОЗДИ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034" y="2928934"/>
            <a:ext cx="2879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cap="all" smtClean="0">
                <a:solidFill>
                  <a:schemeClr val="accent2"/>
                </a:solidFill>
                <a:latin typeface="Comic Sans MS" pitchFamily="66" charset="0"/>
              </a:rPr>
              <a:t>вырубание </a:t>
            </a:r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канавки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429124" y="2928934"/>
            <a:ext cx="2719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УСТАНОВКА МАЯКОВ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596" y="3500438"/>
            <a:ext cx="251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Разборка ПРОЕМА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57686" y="3500438"/>
            <a:ext cx="3126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МОНТАЖ ПЕРЕГОРОДОК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8596" y="4143380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ХОЛОДНЫЙ ПОТОЛОК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357686" y="4143380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ТЕПЛЫЙ ПОЛ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596" y="4643446"/>
            <a:ext cx="3932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cap="all" dirty="0" smtClean="0">
                <a:solidFill>
                  <a:schemeClr val="accent2"/>
                </a:solidFill>
                <a:latin typeface="Comic Sans MS" pitchFamily="66" charset="0"/>
              </a:rPr>
              <a:t>СВЕРТЫВАНИЕ ОСНОВАНИЯ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7686" y="4643446"/>
            <a:ext cx="4528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dirty="0" smtClean="0">
                <a:latin typeface="Comic Sans MS" pitchFamily="66" charset="0"/>
              </a:rPr>
              <a:t>ПРОВЕШИВАНИЕ ПОВЕРХНОСТИ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500034" y="5143512"/>
            <a:ext cx="2542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МОКРАЯ ПОКРАСКА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57686" y="5143512"/>
            <a:ext cx="2635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СУХАЯ ШТУКАТУРКА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34" y="5643578"/>
            <a:ext cx="2484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ОБДИРАНИЕ ГАЗЕТ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357686" y="5643578"/>
            <a:ext cx="2837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НАКЛЕИВАЕИЕ ОБОЕВ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0034" y="6143644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cap="all" dirty="0" smtClean="0">
                <a:solidFill>
                  <a:schemeClr val="accent2"/>
                </a:solidFill>
                <a:latin typeface="Comic Sans MS" pitchFamily="66" charset="0"/>
              </a:rPr>
              <a:t>ЗАЧИСТКА КОМНАТЫ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86248" y="6143644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latin typeface="Comic Sans MS" pitchFamily="66" charset="0"/>
              </a:rPr>
              <a:t>ОШТУКАТУРИВАНИЕ ФАСАДА</a:t>
            </a:r>
          </a:p>
        </p:txBody>
      </p:sp>
      <p:sp>
        <p:nvSpPr>
          <p:cNvPr id="27" name="Стрелка вправо 26">
            <a:hlinkClick r:id="rId2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486640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&amp;Gcy;&amp;ocy;&amp;dcy; &amp;Zcy;&amp;mcy;&amp;iecy;&amp;icy; 2013. &amp;KHcy;&amp;acy;&amp;rcy;&amp;acy;&amp;kcy;&amp;tcy;&amp;iecy;&amp;rcy;&amp;icy;&amp;scy;&amp;tcy;&amp;i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7054" y="0"/>
            <a:ext cx="1752129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&amp;Gcy;&amp;ocy;&amp;dcy; &amp;Zcy;&amp;mcy;&amp;iecy;&amp;icy; 2013. &amp;KHcy;&amp;acy;&amp;rcy;&amp;acy;&amp;kcy;&amp;tcy;&amp;iecy;&amp;rcy;&amp;icy;&amp;scy;&amp;tcy;&amp;i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614" y="3861049"/>
            <a:ext cx="1956385" cy="29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607416" y="142864"/>
            <a:ext cx="8215370" cy="714380"/>
          </a:xfrm>
          <a:prstGeom prst="rect">
            <a:avLst/>
          </a:prstGeom>
        </p:spPr>
        <p:txBody>
          <a:bodyPr spcFirstLastPara="1" wrap="none" fromWordArt="1">
            <a:prstTxWarp prst="textInflateTop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kern="10" spc="50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Конкурс "Змейка</a:t>
            </a:r>
            <a:r>
              <a:rPr lang="ru-RU" sz="2400" b="1" kern="10" spc="50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CampusCmCorner"/>
              </a:rPr>
              <a:t>"</a:t>
            </a:r>
          </a:p>
        </p:txBody>
      </p:sp>
      <p:pic>
        <p:nvPicPr>
          <p:cNvPr id="8351" name="Picture 303" descr="11b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75688" y="63817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571604" y="1071546"/>
          <a:ext cx="6096000" cy="701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Л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К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О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Р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Е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1571604" y="2000240"/>
          <a:ext cx="609599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З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О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М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571604" y="2786058"/>
          <a:ext cx="6096000" cy="762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Ф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Л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Е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А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Ь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К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571604" y="3786190"/>
          <a:ext cx="609599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Р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С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Д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571604" y="4786322"/>
          <a:ext cx="609599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М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Т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Л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571604" y="5643578"/>
          <a:ext cx="6096000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Е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Ю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Л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Р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638167"/>
              </p:ext>
            </p:extLst>
          </p:nvPr>
        </p:nvGraphicFramePr>
        <p:xfrm>
          <a:off x="1571604" y="1071546"/>
          <a:ext cx="6096000" cy="701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К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О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Л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Е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>
                          <a:latin typeface="Comic Sans MS" pitchFamily="66" charset="0"/>
                        </a:rPr>
                        <a:t>Р</a:t>
                      </a:r>
                      <a:endParaRPr lang="ru-RU" sz="4000" baseline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gradFill flip="none" rotWithShape="1">
                      <a:gsLst>
                        <a:gs pos="0">
                          <a:schemeClr val="accent6">
                            <a:shade val="30000"/>
                            <a:satMod val="115000"/>
                          </a:schemeClr>
                        </a:gs>
                        <a:gs pos="50000">
                          <a:schemeClr val="accent6">
                            <a:shade val="67500"/>
                            <a:satMod val="115000"/>
                          </a:schemeClr>
                        </a:gs>
                        <a:gs pos="100000">
                          <a:schemeClr val="accent6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28030"/>
              </p:ext>
            </p:extLst>
          </p:nvPr>
        </p:nvGraphicFramePr>
        <p:xfrm>
          <a:off x="1571604" y="2000240"/>
          <a:ext cx="6095999" cy="7010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М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О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З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324111"/>
              </p:ext>
            </p:extLst>
          </p:nvPr>
        </p:nvGraphicFramePr>
        <p:xfrm>
          <a:off x="1571604" y="2786058"/>
          <a:ext cx="6096000" cy="7620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К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А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Ф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Е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Л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Comic Sans MS" pitchFamily="66" charset="0"/>
                        </a:rPr>
                        <a:t>Ь</a:t>
                      </a:r>
                      <a:endParaRPr lang="ru-RU" sz="44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793758"/>
              </p:ext>
            </p:extLst>
          </p:nvPr>
        </p:nvGraphicFramePr>
        <p:xfrm>
          <a:off x="1571604" y="3786190"/>
          <a:ext cx="609599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С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Д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Р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816311"/>
              </p:ext>
            </p:extLst>
          </p:nvPr>
        </p:nvGraphicFramePr>
        <p:xfrm>
          <a:off x="1571604" y="4786322"/>
          <a:ext cx="6095999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Л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М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И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Т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44873"/>
              </p:ext>
            </p:extLst>
          </p:nvPr>
        </p:nvGraphicFramePr>
        <p:xfrm>
          <a:off x="1571604" y="5643578"/>
          <a:ext cx="6096000" cy="701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К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А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Н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Е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Л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Ю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Comic Sans MS" pitchFamily="66" charset="0"/>
                        </a:rPr>
                        <a:t>Р</a:t>
                      </a:r>
                      <a:endParaRPr lang="ru-RU" sz="400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AutoShape 2" descr="data:image/jpeg;base64,/9j/4AAQSkZJRgABAQAAAQABAAD/2wCEAAkGBhQSEBQQEBMUFRIUFBIVFxUWFxcWGBcYFRcVFxcTGhcXHCYeGhkjGhIUHy8gIycpLCwsFx4xNTAqNSYrLSoBCQoKDgwOGg8PGiwkHyQsLCwsLy0vKSo1LCw0LCwsLCwsLCosMCksLCwsKSwsLCwpKSwsLCwsLCwsLCwsLCwsLP/AABEIAOEA4QMBIgACEQEDEQH/xAAcAAEAAgMBAQEAAAAAAAAAAAAABQYDBAcCAQj/xABDEAABAwEFBQYEAwQKAQUAAAABAAIRAwQFEiExBkFRYXETIjKBkaFCscHRBxRSFTOCkiNDU2Jyg6Lh8PHCFmOTstL/xAAaAQEAAwEBAQAAAAAAAAAAAAAAAgMEBQEG/8QALxEAAgIBAgMFBwUBAAAAAAAAAAECAxEhMQQSQQUTUYHwFCIyYXGhsUKRwdHhI//aAAwDAQACEQMRAD8A7iiIgCIiAIiIAiIgCIiAIiIAiIgCIiAIiIAiIgCIiAIiIAiIgCIiAIiIAiIgCIiAIiIAiIgCIiALXt1406LC+s9rGje4x5DieQXy325tJhe7Pg0auJ0aOZOS5V+IVqrtDH4jVtlZzxQoNgU6bG957icnOIEDEC0S4SCBnTZZy4itW9g1LGYnUbHfVGqwvp1WOa0w4zGE8DOhzGvFbNC0te3ExzXNO9pBHqFxzaS7fyjWOr2gNpVn02MDmue8kw4h7GFjCGHPHwjKdfbLVabotDHOh1Go4NcGzgeOnwVBMjWROsZUw4rLSksZMsrba9Zw93q8p48t8HZEWGyWptRjajDLHtDmniCJBWZbDUEREAREQBERAEREAREQBERAEREAREQBERAEREAWOvXDRJ6ADUngFkUVtEXii59Mw9ocW5SJAJAI3gloG4wTBBUZNpZQRsVL5pNjtHtpzMYyGzHAnI68Vq2rauzMH75j3GYZTIqOMRMNbPEeqxdjjphtXC+QMUDCCeIEkj181Eu2fcHEMLQw7zqOUDXrkufxHFXQX/OHN54+3+ngsdepaKv5iuA2C4UqYMim06lxmHVDvI0BLROZdzTbK86tbaWhZaEyxtGieAbVAq1nj/Lf/pXWrPdeAAYzlwAH3UXS2Op0rfVvNo7S0VGNYQ4wGhrQ2Wbg4hjAZ3TxM5+G76MnZbu0XuUORRT+pSPxAv5ovyzWdzA8NpMpsbl+8tNQAkzybT5xPERbPxEsgfYap30w2qP8sgn/AE4h5qGq7Hmpf37Tq92kymwta8EE1mtwAAEQWt8WKdYhWy8wKjHsdm1zXNPRwgqnjb41KC8NS6urvIyXjoan4XX/ANpSdZXnv0s282E6fwnLoQr0vzzs1fjrLXp1hm6n3XtmMTTkR0OvUBd9u+3srUmVaZlj2hwPIicxuPJduqWVg4fZ93PXyvdaeXQ2URFadAIiIAiIgCIiAIiIAiIgCIiAIiIAiIgCIiALXt1PFTcCJymOmceyzkqPq3/RE9/EBMljXPa2IJxOYCG5EHMjJeNZWD1JvY0LsfNJoOrJYerO7PmAD0IW2q+b8s9K0hor0sFdwYBjbnUEYHDe6WlrDwLGcSrAsT0IzTTCIi8IAjKN3BRduus60/5P/wAk/I+ylEVF/DwvhyWItrtlU+aLOIXns7XY84qFUGTBa0nefibIKsmw1rt1lJApONmJ7zav9GAf1MLs894APrJXRrTaW02OqOnC0EmASYHIZlVC3X2LTDqbgaeYBHEZGeYIgg5g5LTBPocj2VUPnjJl8u2821hIyIiRrrO/yK3VB7KWMspFx+KI6D/cx5KcWuO2p1INuKbCIikSCIiAIiIAiIgCIiAIiIAiIgCIiAIi+EoCNvitDqLHHDTfUhxkAeElrCTuc4Ac5UhTYABERujRaNrvGzuxUalSk6RnTLmuJET4dTlmozZ6xFloqdjTfRseENbTfkC8R36TJljI7pBjNogDV3hPGUS17Xa2swtc0OyIg6EHVp5FVqjeZsx7O0k9iMm1nZlkfBWO6BpU3/FBEuua1LbdraozyOk/Q8Qq5wzqVvJqNdOY0X2VWbXs3aLMSbG8sbrgIL6WucMkFh18JA5FaQ2mtzDD6FAj9QquE+Rp5epVHIylzxuXOVhtVrbTaX1HBrRnJMKnP2mtjpGGhSG44n1T5jCwe6jqoxuxVqjqzxBAPhBGchjctRqZI4r1Q8SErktiRvS+nWkw3u2cHfrU58mf/bp4t64LnNZ+L4QRJ/5v/wC1V73tz2MBbALiRJzOQJJ4D31V9/DikRYQ5xMvfUcZnjh1Os4JnmpxacuRFFb7yzEiz02AAAaBekVcvq+HOf8Al6GpyJHHTCDu5le33xohzS+iS3b8EdEkrZfbGHCO+/TA3Mzz4L7ZhWf3qhFNv6G953m8/QefH5dVzNoici+M3fMDgFIpV3j96zT5Lp59fsvyD40RkvqIrwEREAREQBERAEREAREQBERAFpVbM6of6TusBnC1x70aYjGm+B5rdWG0UMYjE5o34Yz5SR8uKHqMVjpA9/CBqG5DJoyEcJgH/pba+MbAAGgyX1AwiIh4FXdsmt7ES0OdinQTEEb+ceimKtr3Mz57h9/JRlpsmMEk4sWoeB6At091nssWyPJLMWULsP7jB1z+n1XoUz+r0AA95Une93dl3oIaeOYH8Qy9YUFeN5CmIGbjpwHM/bevOaKWTlTTi8Mjr0JqVm0my4jLd4jqMvJdnuiwijQp0h8DGjz3+8rnv4d7OmpV/NVB3WaTvfx8pJ6kLpwShZzN9TVwsGk5vr+DVvOuWUnlviggdTofLXyVL2ROK0U8UkhjnSSdcMSePiKuV5ThEAHvDUwNDwBVFuKobPbW035YXGmZiMLhLDJicizPqFj4xZvql0T/ACaJvDR0ZERdUsCIiAIiIAiIgCIiAIiIAiIgCIiAIiIAiIgPL3gAk5AKPtDnP34W8Imf8X2Wa2v7zW7h3j8h9fRa5cst0m3yoZwYnVXN8QBbxaIj+HPLofJew6cxnP1X1Qt+W40muY0wHAu5tEmQOp/8uSyWWKmDk9iO5H7W7SNaw0KcF5yLtzeMcTz0HNVnZzZ19rrRmGDNzuHrvKzXNcdS11oHh1c7cAup3XdbKFMU6YgDU7yeJXlEJ3+9Pb1ov5fpZu772XM9jLYrG2lTbTpiGtAA8vmVnRF1UsGsxWmliaRv1HUZj5KmbSXSa8VKLT2zQWkaY2gnu4jAxtOYz+Ig6yLwtK2UI77dPiH/AJBUX1c8SM4qSwyA2W2xbUApVyG1R3QSMOKNxB8LhGYMK1gqn3xs7TtRxN7j4/fATijRpHxjnu0BzKrpve23c4MqEOpknDMuY7k12rTEZH31VULnHSWvz/syyulQv+iyvFfyjqaKv7N7Y0rX3B3KoElh98J+IKwLZGSkso0wsjZHmi8oIiL0mEREAREQBERAEREAREQBERAEREBHWynNTxEd1ukZ5v3kdVrmzjcX/wAzj9YW5b2Ztd5Hz098vNaznRmcgsVkcSZ42YgxzdDjHA5O8jp5H1VVvh5qGoc8yRHAN7oHt7q1iqT4WuI4wGj/AFRPlKrV5UC2o4OEYiXDOZDiT8yQuL2q5KuLjsnqEtHks2yVJrbJTwxnJdH6pMqZVH2ev38u7s6n7pxmf0E7/wDD8ldadUOAc0gg5gjMFdvgr4XVJx6LU8i1jB7REWwkEREBqV7FObCAeG7n0JUbUsYcHsrNDsQgscJGHhzG+ePQKdWG02cPaQcuBGo5hUzqT1Qwcf2j2ddZHC0USexL+4ZOKmQYaCd4MS13MA55m/7EbVfm6WF/76nk7TvDc8D2PNZrXZBVpvs7mjAWmm6cgMo7uUkjIg9M1yy4LzdYra0uPgqGnU3AjFheemU+SzVy5H+Tjzj7FcpR0hLdeD8TuiL4DK+redgIiIAiIgCIiAIiIAiIgCIiAIiIDzUYCCDoclFChDjjzcNOAG50cTx9IUq94AkkADeclD3hfdCJ7Rpc0EgtBcMokEjKDlv+Sz38uMyeBnBmLpWheVjFYYB4xmHbm9eR4fZaI2nBbIpVQTvIZA5xjk9Oaz2faGgBEvbJzL2nOT4i4S33y6LnSupsThzJ5+aIrxZWbZScxxY8Q4aj68xzXmw37Vs5/o3d39Bzac+G7TUK12+zU7SxpHeLhLHNjTjP6eM/NVG+Lkq0ZxNlv625jz3jzWBcPPh55g9PW5kvjOPvxLJY/wASKURXY5h3loxt355ZxkN29Ttk2ns1TJlopEwTBcAYBiYOcSuPVnqNqGV1quJm17xy32pOt4aT+3r9j9CteDoQV6X5y/MPYSab3NJyJa4tJHDI5rzS2jtNMnDXrCcj/SO+62Rtz0NUO1Yy3ifo+V8XFri/Fm00nAWiK1PfIDX66giB5ELpl3bR07ZSL7O/uZtJiHB0eGDp13g5cVJ2JLJvp4iF3wsz1nuL3FoBbOWcHIAGARGoO9cY2scPzloMQO0dIy89PNdhfawxr3VCGim0ucd2FoJLhygabvQnkez9ldbLxZr36xrP34W48bhy1DZ5rJ8XmYu0lzqFa3b9fk7lYQezZiILsDZI0JgSRyWdfAF9W86oREQBERAEREAREQBERAEReKtQNBc4wACSeAG9AKtUNBc4gAakqu3jtaM20RyxO+g3qFvy/jWJjJjdB0+IqFqWghskZu84mBpy4L53i+0rJPko0Xj/AF8vmUTvjA37TbKlVxxvLmgwZkSdY1iNJgcty1+1Lj3m9waAZgkb41gaDz5LVc8BsUyR8IjcTqSDv1KVLSWtiBkIEacBz+a47hObzJ5fz3MruW7+r6+X0/YzvrTJDu43UHOSNQd4A5792Wfn9oRLqgLTGQ1Gm4jKesfVabi12ENPhB7w17uQHrn5LKakxiiRv3aRMeZU+6j1X9+mUq2Tbaf8r0unTzNyy1nMONrsDzmSzKeAO58TvBUxYtrSDhrtmPjp6jqz6tJ/wqrPaIgQImNcjy3jyXxtSAAOOZJz68ytVE51fC9PDoT9plHCf9l5Fjs9oZ2mClULzhBwtOGTod4cBJM5yFqXnsFZqgPZg0nRkWmR5tOR8oVSpWwsd2lNxa8fE3I8IM5OGZyMjNWK7tuBk20tj/3GCR/EzUfwz0C6NVsJ76MtdtFqxYl5lFv64KtlfgqjIzhePC4ffiFB16U6art15WSlbbM5jXNe1w7r2mQHgS0gjykdQuKvbBg6gwVsWhxeL4X2eacNmRpUvs5fFajVw0HlhqQ0+GDrhnECMj81G2huay3U0mvSA17Sn7OBPsFqwpLUVyakmi1XzelpfSdStBqGm4gkkMcMiHRIGQloyy8KlvwzvizWdzxVdFSoQG1CIaGATh1yMk578l7YZOLcMh9XfT14qr7SUAyo2owYRUBMDeWkd+N04vadVTy8jymbZuUGrVq14nf2unMaL6ucfhdtS582Sq6YbipknOBqzy11+S6OtUZcyydai5XQU0ERFIuCIiAIiIAiIgCIiAKB20tBZZTHxPa09Mz9FPKPv67e3oPpfERLTwcMx9vNVXRcq5RW7TIzTcXg5daKktIMRlM9QsNR5kYSRnOckaHLl5LDXcWOcxwIc0kEHWRIOqwm0L5uNLjofO2WpvU2nVMRBHdcDn75cx/zJfHWiQN2Ynfpn9lqOtCxPtQG9WKopd2M67/c3cfeLp1j24+qOtCjBaXu8DSRx0HkTqvosld36fU/ZT7qK+JolHvGvdizfNZeDXWqbpr/AN3+Y/ZYatjrN1YT0IP+6lGFb2kiM1cv0m660hY3Wr/noos2uDDgQeBBB9CvQrg71f3JklZYuhJ2e9H03Y6T3MdxaYndmNHZfqBUTWoGZBxa65H7fJZcS+F6tinHYr72bWG9CLrUjOYI+XropjZO6i+oazsmU5AMgS4iI6BpOfMLFjXhwB3D0WhW6bGiviOV5aLTbr6osGEvB4tZ3jH6YGk6ZxlKqd63ma9TGcgBDW8B9zv8uCxWhgiQtWVLPMXyvdixsiw7D2sst9nI31GtiYnH3T5d6Y5L9AL813Jb+xtNKqROCox0aSGkEj0C/QNw7Q0rXT7Si7TxNOrTwI+qsrwtDqdmzSi4t65JNERXHWCIiAIiIAiIgCIiAKNv+8+wol4jESGt6nf6AqSVb27oONna9ujKgceha5s+rgqOIlKNUnDfBGb5YtnP72u7tHGo04XnMnUOPEjjz6aqHfYK29oPR33AUrVth3eZOg+/2WvWvDcCObzoOnPz8187TK2Kxv8AU4V8abXzPc0mXXUOpa31cfTL5rco3S0Zu7x/vZx0GnzWL88T3QSGk5POp5AcdczlwXypbcoJy0J47oHP5K6TtkUxVVesUSUNGus+69muAoV1sM5+I5NExlzO45Z+gleTXIBAMuMkkjTn7QByVfs7e5OXFYJk2pY3WtQvbZQ2RxkzPE5eeYXk2szOnETM8xzVi4UofF56khaqbXiDHsfZV+1WEtORj5eikDaea8OqStdSlWZZcRkiS5w19s0bayt6pQBWnVsm9a4yT3ClCW6AtnJfTbOS13USvMHh7/7KzliT7uLM1W0SsMr5hPJfQzzUsJE0kj1TG/0+6t34d3u6lbqQB7tR3ZvHEO09HQfVVLErT+G11OrW+mROGke0ceEaDzOSjjLTLKU3bHHijvARAi0n1IREQBERAEREAREQBal42mm1hFXNrpBGsjettatuu1lUd6Z4hActvy44eTZu/SPwOIxDXKDk5oEb55FVitLMqgPSoC2OWEiD8+a65adjp8D/AF/2WhX2UrAZd4dR8isz4WD20OXdwEZvMXg5ca85F0t4fSd684+J6cunDqr7aNlKmpoNP+W37LRqbOxkaDf/AIx9l57KvExvsyb/AF/b/Sm9uN5BJ9T91lp2aq7wU3nqMPu+JVsZYCzwsDejQPkENF3A+hU1w0erJx7Lj+uTZV/2JXdrgb1dn/pBXr/0vUOtRvo4qylh4L5hKuVUF0NMeBpj0Ky/ZiqNHsP8w+hWtVuW0N0bi5tc35Eg+yt+EphTuoiXA0voUaoajPGxwji0j3K8ttgKvcFYKt3U3+Kmw9Wg/RQdCM0uzIv4WU11Zq16zxuVxfsxRP8AVEdHPHtML43Y6kfgf/M5eKnBWuzpp6P1+xSZXyd29dCs2wzZkUHHqXn2mFM2LYmoPBSazoA33U+Quj2fLqzmljuOtU0YWt/U/uj01PkFddmqJsf7knG6MTt7o0HQSclbrNsK7+seB0zUxYtlKNPMguPPT2U0kjdTwsatVubNyW11SnieM+PFSK8sYAIAgDcF6XhtCIiAIiIAiIgCIiAIiIAiIgC+QvqIDG6g06tB8gvBsNP9DP5Qs6IDTNz0f7NvovLrjon+rat5EBH/ALAof2Y90/YFD+zHupBEGCPFw0NezHusn7Go/wBm30W4iDBriwUxoxvoFlbQaNGgeQXtEAREQBERA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jpeg;base64,/9j/4AAQSkZJRgABAQAAAQABAAD/2wCEAAkGBhQSEBQQEBMUFRIUFBIVFxUWFxcWGBcYFRcVFxcTGhcXHCYeGhkjGhIUHy8gIycpLCwsFx4xNTAqNSYrLSoBCQoKDgwOGg8PGiwkHyQsLCwsLy0vKSo1LCw0LCwsLCwsLCosMCksLCwsKSwsLCwpKSwsLCwsLCwsLCwsLCwsLP/AABEIAOEA4QMBIgACEQEDEQH/xAAcAAEAAgMBAQEAAAAAAAAAAAAABQYDBAcCAQj/xABDEAABAwEFBQYEAwQKAQUAAAABAAIRAwQFEiExBkFRYXETIjKBkaFCscHRBxRSFTOCkiNDU2Jyg6Lh8PHCFmOTstL/xAAaAQEAAwEBAQAAAAAAAAAAAAAAAgMEBQEG/8QALxEAAgIBAgMFBwUBAAAAAAAAAAECAxEhMQQSQQUTUYHwFCIyYXGhsUKRwdHhI//aAAwDAQACEQMRAD8A7iiIgCIiAIiIAiIgCIiAIiIAiIgCIiAIiIAiIgCIiAIiIAiIgCIiAIiIAiIgCIiAIiIAiIgCIiALXt1406LC+s9rGje4x5DieQXy325tJhe7Pg0auJ0aOZOS5V+IVqrtDH4jVtlZzxQoNgU6bG957icnOIEDEC0S4SCBnTZZy4itW9g1LGYnUbHfVGqwvp1WOa0w4zGE8DOhzGvFbNC0te3ExzXNO9pBHqFxzaS7fyjWOr2gNpVn02MDmue8kw4h7GFjCGHPHwjKdfbLVabotDHOh1Go4NcGzgeOnwVBMjWROsZUw4rLSksZMsrba9Zw93q8p48t8HZEWGyWptRjajDLHtDmniCJBWZbDUEREAREQBERAEREAREQBERAEREAREQBERAEREAWOvXDRJ6ADUngFkUVtEXii59Mw9ocW5SJAJAI3gloG4wTBBUZNpZQRsVL5pNjtHtpzMYyGzHAnI68Vq2rauzMH75j3GYZTIqOMRMNbPEeqxdjjphtXC+QMUDCCeIEkj181Eu2fcHEMLQw7zqOUDXrkufxHFXQX/OHN54+3+ngsdepaKv5iuA2C4UqYMim06lxmHVDvI0BLROZdzTbK86tbaWhZaEyxtGieAbVAq1nj/Lf/pXWrPdeAAYzlwAH3UXS2Op0rfVvNo7S0VGNYQ4wGhrQ2Wbg4hjAZ3TxM5+G76MnZbu0XuUORRT+pSPxAv5ovyzWdzA8NpMpsbl+8tNQAkzybT5xPERbPxEsgfYap30w2qP8sgn/AE4h5qGq7Hmpf37Tq92kymwta8EE1mtwAAEQWt8WKdYhWy8wKjHsdm1zXNPRwgqnjb41KC8NS6urvIyXjoan4XX/ANpSdZXnv0s282E6fwnLoQr0vzzs1fjrLXp1hm6n3XtmMTTkR0OvUBd9u+3srUmVaZlj2hwPIicxuPJduqWVg4fZ93PXyvdaeXQ2URFadAIiIAiIgCIiAIiIAiIgCIiAIiIAiIgCIiALXt1PFTcCJymOmceyzkqPq3/RE9/EBMljXPa2IJxOYCG5EHMjJeNZWD1JvY0LsfNJoOrJYerO7PmAD0IW2q+b8s9K0hor0sFdwYBjbnUEYHDe6WlrDwLGcSrAsT0IzTTCIi8IAjKN3BRduus60/5P/wAk/I+ylEVF/DwvhyWItrtlU+aLOIXns7XY84qFUGTBa0nefibIKsmw1rt1lJApONmJ7zav9GAf1MLs894APrJXRrTaW02OqOnC0EmASYHIZlVC3X2LTDqbgaeYBHEZGeYIgg5g5LTBPocj2VUPnjJl8u2821hIyIiRrrO/yK3VB7KWMspFx+KI6D/cx5KcWuO2p1INuKbCIikSCIiAIiIAiIgCIiAIiIAiIgCIiAIi+EoCNvitDqLHHDTfUhxkAeElrCTuc4Ac5UhTYABERujRaNrvGzuxUalSk6RnTLmuJET4dTlmozZ6xFloqdjTfRseENbTfkC8R36TJljI7pBjNogDV3hPGUS17Xa2swtc0OyIg6EHVp5FVqjeZsx7O0k9iMm1nZlkfBWO6BpU3/FBEuua1LbdraozyOk/Q8Qq5wzqVvJqNdOY0X2VWbXs3aLMSbG8sbrgIL6WucMkFh18JA5FaQ2mtzDD6FAj9QquE+Rp5epVHIylzxuXOVhtVrbTaX1HBrRnJMKnP2mtjpGGhSG44n1T5jCwe6jqoxuxVqjqzxBAPhBGchjctRqZI4r1Q8SErktiRvS+nWkw3u2cHfrU58mf/bp4t64LnNZ+L4QRJ/5v/wC1V73tz2MBbALiRJzOQJJ4D31V9/DikRYQ5xMvfUcZnjh1Os4JnmpxacuRFFb7yzEiz02AAAaBekVcvq+HOf8Al6GpyJHHTCDu5le33xohzS+iS3b8EdEkrZfbGHCO+/TA3Mzz4L7ZhWf3qhFNv6G953m8/QefH5dVzNoici+M3fMDgFIpV3j96zT5Lp59fsvyD40RkvqIrwEREAREQBERAEREAREQBERAFpVbM6of6TusBnC1x70aYjGm+B5rdWG0UMYjE5o34Yz5SR8uKHqMVjpA9/CBqG5DJoyEcJgH/pba+MbAAGgyX1AwiIh4FXdsmt7ES0OdinQTEEb+ceimKtr3Mz57h9/JRlpsmMEk4sWoeB6At091nssWyPJLMWULsP7jB1z+n1XoUz+r0AA95Une93dl3oIaeOYH8Qy9YUFeN5CmIGbjpwHM/bevOaKWTlTTi8Mjr0JqVm0my4jLd4jqMvJdnuiwijQp0h8DGjz3+8rnv4d7OmpV/NVB3WaTvfx8pJ6kLpwShZzN9TVwsGk5vr+DVvOuWUnlviggdTofLXyVL2ROK0U8UkhjnSSdcMSePiKuV5ThEAHvDUwNDwBVFuKobPbW035YXGmZiMLhLDJicizPqFj4xZvql0T/ACaJvDR0ZERdUsCIiAIiIAiIgCIiAIiIAiIgCIiAIiIAiIgPL3gAk5AKPtDnP34W8Imf8X2Wa2v7zW7h3j8h9fRa5cst0m3yoZwYnVXN8QBbxaIj+HPLofJew6cxnP1X1Qt+W40muY0wHAu5tEmQOp/8uSyWWKmDk9iO5H7W7SNaw0KcF5yLtzeMcTz0HNVnZzZ19rrRmGDNzuHrvKzXNcdS11oHh1c7cAup3XdbKFMU6YgDU7yeJXlEJ3+9Pb1ov5fpZu772XM9jLYrG2lTbTpiGtAA8vmVnRF1UsGsxWmliaRv1HUZj5KmbSXSa8VKLT2zQWkaY2gnu4jAxtOYz+Ig6yLwtK2UI77dPiH/AJBUX1c8SM4qSwyA2W2xbUApVyG1R3QSMOKNxB8LhGYMK1gqn3xs7TtRxN7j4/fATijRpHxjnu0BzKrpve23c4MqEOpknDMuY7k12rTEZH31VULnHSWvz/syyulQv+iyvFfyjqaKv7N7Y0rX3B3KoElh98J+IKwLZGSkso0wsjZHmi8oIiL0mEREAREQBERAEREAREQBERAEREBHWynNTxEd1ukZ5v3kdVrmzjcX/wAzj9YW5b2Ztd5Hz098vNaznRmcgsVkcSZ42YgxzdDjHA5O8jp5H1VVvh5qGoc8yRHAN7oHt7q1iqT4WuI4wGj/AFRPlKrV5UC2o4OEYiXDOZDiT8yQuL2q5KuLjsnqEtHks2yVJrbJTwxnJdH6pMqZVH2ev38u7s6n7pxmf0E7/wDD8ldadUOAc0gg5gjMFdvgr4XVJx6LU8i1jB7REWwkEREBqV7FObCAeG7n0JUbUsYcHsrNDsQgscJGHhzG+ePQKdWG02cPaQcuBGo5hUzqT1Qwcf2j2ddZHC0USexL+4ZOKmQYaCd4MS13MA55m/7EbVfm6WF/76nk7TvDc8D2PNZrXZBVpvs7mjAWmm6cgMo7uUkjIg9M1yy4LzdYra0uPgqGnU3AjFheemU+SzVy5H+Tjzj7FcpR0hLdeD8TuiL4DK+redgIiIAiIgCIiAIiIAiIgCIiAIiIDzUYCCDoclFChDjjzcNOAG50cTx9IUq94AkkADeclD3hfdCJ7Rpc0EgtBcMokEjKDlv+Sz38uMyeBnBmLpWheVjFYYB4xmHbm9eR4fZaI2nBbIpVQTvIZA5xjk9Oaz2faGgBEvbJzL2nOT4i4S33y6LnSupsThzJ5+aIrxZWbZScxxY8Q4aj68xzXmw37Vs5/o3d39Bzac+G7TUK12+zU7SxpHeLhLHNjTjP6eM/NVG+Lkq0ZxNlv625jz3jzWBcPPh55g9PW5kvjOPvxLJY/wASKURXY5h3loxt355ZxkN29Ttk2ns1TJlopEwTBcAYBiYOcSuPVnqNqGV1quJm17xy32pOt4aT+3r9j9CteDoQV6X5y/MPYSab3NJyJa4tJHDI5rzS2jtNMnDXrCcj/SO+62Rtz0NUO1Yy3ifo+V8XFri/Fm00nAWiK1PfIDX66giB5ELpl3bR07ZSL7O/uZtJiHB0eGDp13g5cVJ2JLJvp4iF3wsz1nuL3FoBbOWcHIAGARGoO9cY2scPzloMQO0dIy89PNdhfawxr3VCGim0ucd2FoJLhygabvQnkez9ldbLxZr36xrP34W48bhy1DZ5rJ8XmYu0lzqFa3b9fk7lYQezZiILsDZI0JgSRyWdfAF9W86oREQBERAEREAREQBERAEReKtQNBc4wACSeAG9AKtUNBc4gAakqu3jtaM20RyxO+g3qFvy/jWJjJjdB0+IqFqWghskZu84mBpy4L53i+0rJPko0Xj/AF8vmUTvjA37TbKlVxxvLmgwZkSdY1iNJgcty1+1Lj3m9waAZgkb41gaDz5LVc8BsUyR8IjcTqSDv1KVLSWtiBkIEacBz+a47hObzJ5fz3MruW7+r6+X0/YzvrTJDu43UHOSNQd4A5792Wfn9oRLqgLTGQ1Gm4jKesfVabi12ENPhB7w17uQHrn5LKakxiiRv3aRMeZU+6j1X9+mUq2Tbaf8r0unTzNyy1nMONrsDzmSzKeAO58TvBUxYtrSDhrtmPjp6jqz6tJ/wqrPaIgQImNcjy3jyXxtSAAOOZJz68ytVE51fC9PDoT9plHCf9l5Fjs9oZ2mClULzhBwtOGTod4cBJM5yFqXnsFZqgPZg0nRkWmR5tOR8oVSpWwsd2lNxa8fE3I8IM5OGZyMjNWK7tuBk20tj/3GCR/EzUfwz0C6NVsJ76MtdtFqxYl5lFv64KtlfgqjIzhePC4ffiFB16U6art15WSlbbM5jXNe1w7r2mQHgS0gjykdQuKvbBg6gwVsWhxeL4X2eacNmRpUvs5fFajVw0HlhqQ0+GDrhnECMj81G2huay3U0mvSA17Sn7OBPsFqwpLUVyakmi1XzelpfSdStBqGm4gkkMcMiHRIGQloyy8KlvwzvizWdzxVdFSoQG1CIaGATh1yMk578l7YZOLcMh9XfT14qr7SUAyo2owYRUBMDeWkd+N04vadVTy8jymbZuUGrVq14nf2unMaL6ucfhdtS582Sq6YbipknOBqzy11+S6OtUZcyydai5XQU0ERFIuCIiAIiIAiIgCIiAKB20tBZZTHxPa09Mz9FPKPv67e3oPpfERLTwcMx9vNVXRcq5RW7TIzTcXg5daKktIMRlM9QsNR5kYSRnOckaHLl5LDXcWOcxwIc0kEHWRIOqwm0L5uNLjofO2WpvU2nVMRBHdcDn75cx/zJfHWiQN2Ynfpn9lqOtCxPtQG9WKopd2M67/c3cfeLp1j24+qOtCjBaXu8DSRx0HkTqvosld36fU/ZT7qK+JolHvGvdizfNZeDXWqbpr/AN3+Y/ZYatjrN1YT0IP+6lGFb2kiM1cv0m660hY3Wr/noos2uDDgQeBBB9CvQrg71f3JklZYuhJ2e9H03Y6T3MdxaYndmNHZfqBUTWoGZBxa65H7fJZcS+F6tinHYr72bWG9CLrUjOYI+XropjZO6i+oazsmU5AMgS4iI6BpOfMLFjXhwB3D0WhW6bGiviOV5aLTbr6osGEvB4tZ3jH6YGk6ZxlKqd63ma9TGcgBDW8B9zv8uCxWhgiQtWVLPMXyvdixsiw7D2sst9nI31GtiYnH3T5d6Y5L9AL813Jb+xtNKqROCox0aSGkEj0C/QNw7Q0rXT7Si7TxNOrTwI+qsrwtDqdmzSi4t65JNERXHWCIiAIiIAiIgCIiAKNv+8+wol4jESGt6nf6AqSVb27oONna9ujKgceha5s+rgqOIlKNUnDfBGb5YtnP72u7tHGo04XnMnUOPEjjz6aqHfYK29oPR33AUrVth3eZOg+/2WvWvDcCObzoOnPz8187TK2Kxv8AU4V8abXzPc0mXXUOpa31cfTL5rco3S0Zu7x/vZx0GnzWL88T3QSGk5POp5AcdczlwXypbcoJy0J47oHP5K6TtkUxVVesUSUNGus+69muAoV1sM5+I5NExlzO45Z+gleTXIBAMuMkkjTn7QByVfs7e5OXFYJk2pY3WtQvbZQ2RxkzPE5eeYXk2szOnETM8xzVi4UofF56khaqbXiDHsfZV+1WEtORj5eikDaea8OqStdSlWZZcRkiS5w19s0bayt6pQBWnVsm9a4yT3ClCW6AtnJfTbOS13USvMHh7/7KzliT7uLM1W0SsMr5hPJfQzzUsJE0kj1TG/0+6t34d3u6lbqQB7tR3ZvHEO09HQfVVLErT+G11OrW+mROGke0ceEaDzOSjjLTLKU3bHHijvARAi0n1IREQBERAEREAREQBal42mm1hFXNrpBGsjettatuu1lUd6Z4hActvy44eTZu/SPwOIxDXKDk5oEb55FVitLMqgPSoC2OWEiD8+a65adjp8D/AF/2WhX2UrAZd4dR8isz4WD20OXdwEZvMXg5ca85F0t4fSd684+J6cunDqr7aNlKmpoNP+W37LRqbOxkaDf/AIx9l57KvExvsyb/AF/b/Sm9uN5BJ9T91lp2aq7wU3nqMPu+JVsZYCzwsDejQPkENF3A+hU1w0erJx7Lj+uTZV/2JXdrgb1dn/pBXr/0vUOtRvo4qylh4L5hKuVUF0NMeBpj0Ky/ZiqNHsP8w+hWtVuW0N0bi5tc35Eg+yt+EphTuoiXA0voUaoajPGxwji0j3K8ttgKvcFYKt3U3+Kmw9Wg/RQdCM0uzIv4WU11Zq16zxuVxfsxRP8AVEdHPHtML43Y6kfgf/M5eKnBWuzpp6P1+xSZXyd29dCs2wzZkUHHqXn2mFM2LYmoPBSazoA33U+Quj2fLqzmljuOtU0YWt/U/uj01PkFddmqJsf7knG6MTt7o0HQSclbrNsK7+seB0zUxYtlKNPMguPPT2U0kjdTwsatVubNyW11SnieM+PFSK8sYAIAgDcF6XhtCIiAIiIAiIgCIiAIiIAiIgC+QvqIDG6g06tB8gvBsNP9DP5Qs6IDTNz0f7NvovLrjon+rat5EBH/ALAof2Y90/YFD+zHupBEGCPFw0NezHusn7Go/wBm30W4iDBriwUxoxvoFlbQaNGgeQXtEAREQBERAEREAREQBERAEREAREQBERAEREAREQBERAEREAREQBERAEREAREQBERAEREAREQBERAf/9k="/>
          <p:cNvSpPr>
            <a:spLocks noChangeAspect="1" noChangeArrowheads="1"/>
          </p:cNvSpPr>
          <p:nvPr/>
        </p:nvSpPr>
        <p:spPr bwMode="auto">
          <a:xfrm>
            <a:off x="307975" y="-8763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Стрелка вправо 27">
            <a:hlinkClick r:id="rId5" action="ppaction://hlinksldjump"/>
          </p:cNvPr>
          <p:cNvSpPr/>
          <p:nvPr/>
        </p:nvSpPr>
        <p:spPr>
          <a:xfrm>
            <a:off x="7924301" y="8572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652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</p:spTree>
    <p:extLst>
      <p:ext uri="{BB962C8B-B14F-4D97-AF65-F5344CB8AC3E}">
        <p14:creationId xmlns:p14="http://schemas.microsoft.com/office/powerpoint/2010/main" val="27356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</p:spTree>
    <p:extLst>
      <p:ext uri="{BB962C8B-B14F-4D97-AF65-F5344CB8AC3E}">
        <p14:creationId xmlns:p14="http://schemas.microsoft.com/office/powerpoint/2010/main" val="27356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</p:spTree>
    <p:extLst>
      <p:ext uri="{BB962C8B-B14F-4D97-AF65-F5344CB8AC3E}">
        <p14:creationId xmlns:p14="http://schemas.microsoft.com/office/powerpoint/2010/main" val="27356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</p:spTree>
    <p:extLst>
      <p:ext uri="{BB962C8B-B14F-4D97-AF65-F5344CB8AC3E}">
        <p14:creationId xmlns:p14="http://schemas.microsoft.com/office/powerpoint/2010/main" val="27356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gipsokarton-dv.ru/images/p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717" y="3429000"/>
            <a:ext cx="2618470" cy="2304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97_small_4c073c7035b1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983" y="3645024"/>
            <a:ext cx="1843405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071538" y="5817269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53218"/>
            <a:ext cx="8229600" cy="727510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cap="all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Aparajita" pitchFamily="34" charset="0"/>
              </a:rPr>
              <a:t>Можно начинать</a:t>
            </a:r>
            <a:endParaRPr lang="ru-RU" sz="3600" cap="all" dirty="0">
              <a:ln w="0"/>
              <a:solidFill>
                <a:schemeClr val="accent4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+mn-lt"/>
              <a:cs typeface="Aparajita" pitchFamily="34" charset="0"/>
            </a:endParaRPr>
          </a:p>
        </p:txBody>
      </p:sp>
      <p:sp>
        <p:nvSpPr>
          <p:cNvPr id="5" name="Пирог 4"/>
          <p:cNvSpPr/>
          <p:nvPr/>
        </p:nvSpPr>
        <p:spPr>
          <a:xfrm>
            <a:off x="1240788" y="1196752"/>
            <a:ext cx="6662424" cy="1285884"/>
          </a:xfrm>
          <a:prstGeom prst="pie">
            <a:avLst>
              <a:gd name="adj1" fmla="val 20355548"/>
              <a:gd name="adj2" fmla="val 1620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Установите связь между рисунками и ответьте на вопрос 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rot="11756212" flipV="1">
            <a:off x="461824" y="694032"/>
            <a:ext cx="731520" cy="1216152"/>
          </a:xfrm>
          <a:prstGeom prst="curvedLef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 rot="11707913" flipH="1" flipV="1">
            <a:off x="8142209" y="717602"/>
            <a:ext cx="744548" cy="1235817"/>
          </a:xfrm>
          <a:prstGeom prst="curvedLef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1346251" y="3113174"/>
            <a:ext cx="7000924" cy="3073983"/>
          </a:xfrm>
          <a:prstGeom prst="snip1Rect">
            <a:avLst/>
          </a:prstGeom>
          <a:ln/>
          <a:effectLst>
            <a:outerShdw blurRad="50800" dist="38100" dir="5400000" rotWithShape="0">
              <a:srgbClr val="000000">
                <a:alpha val="43137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all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Прямой подвес и тяга с подвесом предназначены для крепления потолочных профилей к базовым конструкциям</a:t>
            </a:r>
            <a:endParaRPr lang="ru-RU" sz="2400" b="1" cap="all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8052"/>
            <a:ext cx="1346250" cy="1038210"/>
          </a:xfrm>
          <a:prstGeom prst="rect">
            <a:avLst/>
          </a:prstGeom>
        </p:spPr>
      </p:pic>
      <p:sp>
        <p:nvSpPr>
          <p:cNvPr id="12" name="Пирог 11"/>
          <p:cNvSpPr>
            <a:spLocks/>
          </p:cNvSpPr>
          <p:nvPr/>
        </p:nvSpPr>
        <p:spPr>
          <a:xfrm>
            <a:off x="7180363" y="6498000"/>
            <a:ext cx="1963637" cy="360000"/>
          </a:xfrm>
          <a:prstGeom prst="pie">
            <a:avLst/>
          </a:prstGeom>
          <a:solidFill>
            <a:schemeClr val="accent1">
              <a:lumMod val="50000"/>
            </a:schemeClr>
          </a:solidFill>
          <a:ln w="952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Ответ: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30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 rot="16200000">
            <a:off x="-1131622" y="2866145"/>
            <a:ext cx="3774395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КАРКАСНО-ОБШИВОЧНЫЕ </a:t>
            </a:r>
          </a:p>
          <a:p>
            <a:pPr algn="ctr">
              <a:defRPr/>
            </a:pP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работы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cap="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за </a:t>
            </a:r>
            <a:r>
              <a:rPr lang="ru-RU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5</a:t>
            </a:r>
            <a:r>
              <a:rPr lang="en-US" sz="2000" b="1" cap="all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itchFamily="18" charset="0"/>
              </a:rPr>
              <a:t>0</a:t>
            </a:r>
            <a:endParaRPr lang="en-US" sz="2000" b="1" cap="all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35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45276" y="548680"/>
            <a:ext cx="4257676" cy="943534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cap="all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thur Gothic" pitchFamily="2" charset="0"/>
                <a:cs typeface="Arial" pitchFamily="34" charset="0"/>
              </a:rPr>
              <a:t>Этапы игры</a:t>
            </a:r>
            <a:endParaRPr lang="ru-RU" sz="4000" cap="all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thur Gothic" pitchFamily="2" charset="0"/>
              <a:cs typeface="Arial" pitchFamily="34" charset="0"/>
            </a:endParaRPr>
          </a:p>
        </p:txBody>
      </p:sp>
      <p:sp>
        <p:nvSpPr>
          <p:cNvPr id="5" name="Прямоугольник с двумя вырезанными соседними углами 4">
            <a:hlinkClick r:id="rId2" action="ppaction://hlinksldjump"/>
          </p:cNvPr>
          <p:cNvSpPr/>
          <p:nvPr/>
        </p:nvSpPr>
        <p:spPr>
          <a:xfrm>
            <a:off x="909844" y="1946154"/>
            <a:ext cx="3433548" cy="714380"/>
          </a:xfrm>
          <a:prstGeom prst="snip2SameRect">
            <a:avLst>
              <a:gd name="adj1" fmla="val 50000"/>
              <a:gd name="adj2" fmla="val 0"/>
            </a:avLst>
          </a:prstGeom>
          <a:ln cmpd="dbl">
            <a:solidFill>
              <a:schemeClr val="bg2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МАЛЯРНЫЕ РАБОТЫ</a:t>
            </a:r>
            <a:endParaRPr lang="ru-RU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6172" y="2660534"/>
            <a:ext cx="3414730" cy="7143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ШТУКАТУРНЫЕ РАБОТЫ</a:t>
            </a:r>
            <a:endParaRPr lang="ru-RU" sz="20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928662" y="3374914"/>
            <a:ext cx="3414730" cy="7143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КАРКАСНО-ОБШИВОЧНЫЕ РАБОТЫ</a:t>
            </a:r>
            <a:endParaRPr lang="ru-RU" sz="1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928662" y="4118282"/>
            <a:ext cx="3414730" cy="7143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ИНСТРУМЕНТЫ И ПРИСПОСОБЛЕНИЯ</a:t>
            </a:r>
            <a:endParaRPr lang="ru-RU" sz="2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928688" y="4836622"/>
            <a:ext cx="3414730" cy="71438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ОБЩЕСТРОИТЕЛЬНЫЕ РАБОТЫ</a:t>
            </a:r>
            <a:endParaRPr lang="ru-RU" sz="20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180" y="1552237"/>
            <a:ext cx="3055545" cy="294833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180" y="4844649"/>
            <a:ext cx="1124719" cy="1039214"/>
          </a:xfrm>
          <a:prstGeom prst="rect">
            <a:avLst/>
          </a:prstGeom>
        </p:spPr>
      </p:pic>
      <p:pic>
        <p:nvPicPr>
          <p:cNvPr id="13" name="Рисунок 12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5" y="4832662"/>
            <a:ext cx="1137692" cy="1051201"/>
          </a:xfrm>
          <a:prstGeom prst="rect">
            <a:avLst/>
          </a:prstGeom>
        </p:spPr>
      </p:pic>
      <p:pic>
        <p:nvPicPr>
          <p:cNvPr id="14" name="Рисунок 1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845718"/>
            <a:ext cx="1123562" cy="10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EB5D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EB5D2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EB5D2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EB5D2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EB5D2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248164"/>
            <a:ext cx="7848872" cy="864096"/>
          </a:xfrm>
          <a:prstGeom prst="chord">
            <a:avLst>
              <a:gd name="adj1" fmla="val 765791"/>
              <a:gd name="adj2" fmla="val 16200000"/>
            </a:avLst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СООТВЕТСТВИЕ МАРКИРОВКИ </a:t>
            </a:r>
            <a:b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СВОЙСТВУ НАПОЛЬНОГО ПОКРЫТИЯ </a:t>
            </a:r>
            <a:endParaRPr lang="ru-RU" sz="2000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9" y="1732192"/>
            <a:ext cx="279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ТРУДНОВОС-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ПЛАМЕНЯЕМОСТЬ</a:t>
            </a:r>
            <a:endParaRPr lang="ru-RU" sz="1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8297" y="1740267"/>
            <a:ext cx="3371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УСТОЙЧИВОСТЬ К ВОЗДЕЙСТВИЮ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ТВЕРДЫХ ПРЕДМЕТОВ</a:t>
            </a:r>
            <a:endParaRPr lang="ru-RU" sz="1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1671" y="2483762"/>
            <a:ext cx="2404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ГИГИЕНИЧНОСТЬ</a:t>
            </a:r>
            <a:endParaRPr lang="ru-RU" sz="1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0376" y="2476587"/>
            <a:ext cx="2709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АНТИСТАТИЧНОСТЬ</a:t>
            </a:r>
            <a:endParaRPr lang="ru-RU" sz="1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870" y="3147416"/>
            <a:ext cx="1368152" cy="1390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749" y="4797151"/>
            <a:ext cx="1368152" cy="1437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57" y="3147416"/>
            <a:ext cx="1414936" cy="1390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07" y="4797153"/>
            <a:ext cx="1462086" cy="1437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http://www.peredelka.tv/files/media/2012/07/qFF6iK1hj8Lcj7bIT4Rg6FYIJBiijPd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993" y="0"/>
            <a:ext cx="1627390" cy="138462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7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13506E-6 L -5.55556E-7 0.12326 C -5.55556E-7 0.17853 0.15955 0.24653 0.28958 0.24653 L 0.57969 0.2465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76" y="123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7789E-6 L 0 0.26133 C 0 0.37835 -0.16146 0.52266 -0.29219 0.52266 L -0.58403 0.52266 " pathEditMode="relative" rAng="0" ptsTypes="FfFF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01" y="261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031E-7 L 0.23438 -4.07031E-7 C 0.33941 -4.07031E-7 0.46875 0.11425 0.46875 0.20745 L 0.46875 0.41489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38" y="207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549 -4.07031E-6 L -0.64219 0.04117 C -0.65278 0.04973 -0.65851 0.06268 -0.65851 0.07609 C -0.65851 0.09159 -0.65278 0.10384 -0.64219 0.1124 L -0.59549 0.1538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76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041897" y="187275"/>
            <a:ext cx="7488832" cy="864096"/>
          </a:xfrm>
          <a:prstGeom prst="pie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СООТВЕТСТВИЕ МАРКИРОВКИ </a:t>
            </a:r>
            <a:b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СВОЙСТВУ ПВХ-ПАНЕЛЕЙ</a:t>
            </a:r>
            <a:endParaRPr lang="ru-RU" sz="2000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03" y="2368555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ЭКОЛОГИЧНОСТЬ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940" y="3338278"/>
            <a:ext cx="2808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ДОЛГОВЕЧНОСТЬ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27" y="4162750"/>
            <a:ext cx="3289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ПОЖАРОСТОЙКОСТЬ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944" y="4983082"/>
            <a:ext cx="279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ВЛАГОСТОЙКСТЬ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http://decomax.com.ua/images/materials/statii/vlagostoikos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1412776"/>
            <a:ext cx="1224136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http://decomax.com.ua/images/materials/statii/pojarobezopastnos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01" y="2780928"/>
            <a:ext cx="1224135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://decomax.com.ua/images/materials/statii/nadejnost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622" y="4149080"/>
            <a:ext cx="1255447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http://decomax.com.ua/images/materials/statii/ekologichnost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621" y="5517232"/>
            <a:ext cx="1255447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&amp;Vcy;&amp;scy;&amp;iecy; &amp;ocy; &amp;scy;&amp;tcy;&amp;rcy;&amp;ocy;&amp;icy;&amp;tcy;&amp;iecy;&amp;lcy;&amp;softcy;&amp;scy;&amp;tcy;&amp;vcy;&amp;iecy; &amp;icy; &amp;rcy;&amp;iecy;&amp;mcy;&amp;ocy;&amp;ncy;&amp;tcy;&amp;ie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42903"/>
            <a:ext cx="2190750" cy="219075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трелка вправо 13">
            <a:hlinkClick r:id="rId7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5.64292E-7 L -0.00798 0.513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25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91212E-6 L -0.00017 0.1623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81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4 0.04232 L -0.02327 -0.125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7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11841E-6 L -0.00052 -0.454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2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&amp;Vcy;&amp;icy;&amp;ncy;&amp;icy;&amp;lcy;&amp;ocy;&amp;vcy;&amp;ycy;&amp;iecy; &amp;ocy;&amp;bcy;&amp;ocy;&amp;icy; &amp;icy; &amp;ocy;&amp;bcy;&amp;ocy;&amp;icy; &amp;icy;&amp;zcy; &amp;vcy;&amp;scy;&amp;pcy;&amp;iecy;&amp;ncy;&amp;iecy;&amp;ncy;&amp;ncy;&amp;ocy;&amp;gcy;&amp;ocy; &amp;vcy;&amp;icy;&amp;ncy;&amp;icy;&amp;l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610" y="0"/>
            <a:ext cx="2603390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691680" y="332656"/>
            <a:ext cx="6480720" cy="86409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СООТВЕТСТВИЕ МАРКИРОВКИ </a:t>
            </a:r>
            <a:b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000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СВОЙСТВУ ОБОЕВ</a:t>
            </a:r>
            <a:endParaRPr lang="ru-RU" sz="2000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значо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1465436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значок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9"/>
            <a:ext cx="1465436" cy="1008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значок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89310"/>
            <a:ext cx="1465435" cy="923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значок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373216"/>
            <a:ext cx="1465435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131840" y="1902023"/>
            <a:ext cx="3408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ИЗНОСОСТОЙКИЕ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8462" y="2996952"/>
            <a:ext cx="54062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СМЕЩЕННОЕ ВЫРАВНИВАНИЕ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4320410"/>
            <a:ext cx="3137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СВЕТОСТОЙКИЕ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2" y="5646937"/>
            <a:ext cx="2595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МОЮЩИЕСЯ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трелка вправо 13">
            <a:hlinkClick r:id="rId7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03515E-6 L -0.00122 0.54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74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43293E-6 L 0.00104 0.2016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00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-0.00185 L -0.00469 -0.190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3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30342E-6 L 0.00434 -0.540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270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lkmtorg.ru/templates/lkmtorg/images/bg-right-colum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000" y="4260434"/>
            <a:ext cx="397192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60648"/>
            <a:ext cx="6480720" cy="5715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МАЛЯРНЫЕ РАБОТЫ</a:t>
            </a:r>
            <a:endParaRPr lang="ru-RU" sz="2800" dirty="0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6" descr="http://artmaterials.com.ua/components/com_virtuemart/shop_image/category/_________________4be9801b10ba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018">
            <a:off x="1161911" y="1709251"/>
            <a:ext cx="1964300" cy="152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artmaterials.com.ua/components/com_virtuemart/shop_image/category/_________________4be9801b10ba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0629">
            <a:off x="3597262" y="2630706"/>
            <a:ext cx="2023918" cy="15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artmaterials.com.ua/components/com_virtuemart/shop_image/category/_________________4be9801b10ba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82824">
            <a:off x="6260307" y="1839096"/>
            <a:ext cx="2023918" cy="157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>
            <a:hlinkClick r:id="rId4" action="ppaction://hlinksldjump"/>
          </p:cNvPr>
          <p:cNvSpPr/>
          <p:nvPr/>
        </p:nvSpPr>
        <p:spPr>
          <a:xfrm>
            <a:off x="742280" y="3346034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40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9" name="Овал 8">
            <a:hlinkClick r:id="rId5" action="ppaction://hlinksldjump"/>
          </p:cNvPr>
          <p:cNvSpPr/>
          <p:nvPr/>
        </p:nvSpPr>
        <p:spPr>
          <a:xfrm>
            <a:off x="4152021" y="4518201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50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sp>
        <p:nvSpPr>
          <p:cNvPr id="10" name="Овал 9">
            <a:hlinkClick r:id="rId6" action="ppaction://hlinksldjump"/>
          </p:cNvPr>
          <p:cNvSpPr/>
          <p:nvPr/>
        </p:nvSpPr>
        <p:spPr>
          <a:xfrm>
            <a:off x="7718327" y="3603801"/>
            <a:ext cx="914400" cy="9144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reeze" pitchFamily="34" charset="0"/>
              </a:rPr>
              <a:t>30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reeze" pitchFamily="34" charset="0"/>
            </a:endParaRPr>
          </a:p>
        </p:txBody>
      </p:sp>
      <p:pic>
        <p:nvPicPr>
          <p:cNvPr id="11" name="Picture 2" descr="&amp;kcy;&amp;icy;&amp;scy;&amp;tcy;&amp;icy; &amp;mcy;&amp;acy;&amp;lcy;&amp;yacy;&amp;rcy;&amp;ncy;&amp;ycy;&amp;ie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30994"/>
            <a:ext cx="1887620" cy="142515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>
            <a:hlinkClick r:id="rId8" action="ppaction://hlinksldjump"/>
          </p:cNvPr>
          <p:cNvSpPr/>
          <p:nvPr/>
        </p:nvSpPr>
        <p:spPr>
          <a:xfrm>
            <a:off x="7924301" y="6471444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AC69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8" y="6286500"/>
            <a:ext cx="7715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Макрос создан программистом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Хансом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1">
                    <a:lumMod val="75000"/>
                  </a:schemeClr>
                </a:solidFill>
              </a:rPr>
              <a:t>Хофманом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(Германия)</a:t>
            </a: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1526481" y="188640"/>
            <a:ext cx="651966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7200" b="1" kern="1200">
                <a:ln w="12700"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cap="all" spc="5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Определить  технологическую последовательность операций</a:t>
            </a:r>
            <a:endParaRPr lang="ru-RU" cap="all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1669" y="1786014"/>
            <a:ext cx="5616624" cy="584775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32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очистка </a:t>
            </a:r>
            <a:r>
              <a:rPr lang="ru-RU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снятие старого </a:t>
            </a:r>
            <a:r>
              <a:rPr lang="ru-RU" cap="all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набела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9331" y="2452319"/>
            <a:ext cx="1741439" cy="584775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sz="32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окраска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9331" y="3043875"/>
            <a:ext cx="5888374" cy="584775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32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шлифование </a:t>
            </a:r>
            <a:r>
              <a:rPr lang="ru-RU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подмазанных мест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9331" y="3802270"/>
            <a:ext cx="5073291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подмазка </a:t>
            </a:r>
            <a:r>
              <a:rPr lang="ru-RU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выбоин, трещин 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9331" y="4389181"/>
            <a:ext cx="2944187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смачивание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9331" y="4961414"/>
            <a:ext cx="4616102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sz="28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очистка </a:t>
            </a:r>
            <a:r>
              <a:rPr lang="ru-RU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загрязнения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1669" y="5597077"/>
            <a:ext cx="3261086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sz="28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расшивка </a:t>
            </a:r>
            <a:r>
              <a:rPr lang="ru-RU" cap="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трещин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1669" y="6237312"/>
            <a:ext cx="2003947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sz="2800" cap="all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cap="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грунтовка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20272" y="1900439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1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49758" y="2509532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2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49758" y="3142700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3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49758" y="3855140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4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93277" y="4491064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5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19705" y="5166356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6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39473" y="5758277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7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38257" y="6363291"/>
            <a:ext cx="457200" cy="470350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Breeze" pitchFamily="34" charset="0"/>
              </a:rPr>
              <a:t>8</a:t>
            </a:r>
            <a:endParaRPr lang="ru-RU" sz="4400" dirty="0">
              <a:latin typeface="Breeze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186738" y="1900439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7740352" y="2135614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7734034" y="2744707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7734033" y="3336262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7734032" y="4090315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734031" y="4744087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740352" y="5453026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734030" y="5995466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7740352" y="6586625"/>
            <a:ext cx="305793" cy="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8179502" y="2509531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179502" y="3855140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179502" y="3101087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Ж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186738" y="4477890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186738" y="5126727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204570" y="5758277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240568" y="6351450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300192" y="3188410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300192" y="2573525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00192" y="1981969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300192" y="3802270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00192" y="4508912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300192" y="5166356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300192" y="5818316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300192" y="6421213"/>
            <a:ext cx="457200" cy="470350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Стрелка вправо 53">
            <a:hlinkClick r:id="rId2" action="ppaction://hlinksldjump"/>
          </p:cNvPr>
          <p:cNvSpPr/>
          <p:nvPr/>
        </p:nvSpPr>
        <p:spPr>
          <a:xfrm>
            <a:off x="7595457" y="424423"/>
            <a:ext cx="1112195" cy="359430"/>
          </a:xfrm>
          <a:prstGeom prst="rightArrow">
            <a:avLst>
              <a:gd name="adj1" fmla="val 50000"/>
              <a:gd name="adj2" fmla="val 130249"/>
            </a:avLst>
          </a:prstGeom>
          <a:scene3d>
            <a:camera prst="obliqueTopLef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endParaRPr lang="ru-RU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1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Термический</Template>
  <TotalTime>3800</TotalTime>
  <Words>843</Words>
  <Application>Microsoft Office PowerPoint</Application>
  <PresentationFormat>Экран (4:3)</PresentationFormat>
  <Paragraphs>300</Paragraphs>
  <Slides>31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6" baseType="lpstr">
      <vt:lpstr>a_BosaNovaCps</vt:lpstr>
      <vt:lpstr>a_CampusCmCorner</vt:lpstr>
      <vt:lpstr>Aparajita</vt:lpstr>
      <vt:lpstr>Arial</vt:lpstr>
      <vt:lpstr>Arthur Gothic</vt:lpstr>
      <vt:lpstr>Book Antiqua</vt:lpstr>
      <vt:lpstr>Bookman Old Style</vt:lpstr>
      <vt:lpstr>Breeze</vt:lpstr>
      <vt:lpstr>Calibri</vt:lpstr>
      <vt:lpstr>Comic Sans MS</vt:lpstr>
      <vt:lpstr>Georgia</vt:lpstr>
      <vt:lpstr>Tahoma</vt:lpstr>
      <vt:lpstr>Times New Roman</vt:lpstr>
      <vt:lpstr>Wingdings</vt:lpstr>
      <vt:lpstr>Thermal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355</cp:revision>
  <dcterms:created xsi:type="dcterms:W3CDTF">2011-01-22T20:09:44Z</dcterms:created>
  <dcterms:modified xsi:type="dcterms:W3CDTF">2024-02-12T09:39:36Z</dcterms:modified>
</cp:coreProperties>
</file>