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61" r:id="rId3"/>
    <p:sldId id="260" r:id="rId4"/>
    <p:sldId id="276" r:id="rId5"/>
    <p:sldId id="277" r:id="rId6"/>
    <p:sldId id="280" r:id="rId7"/>
    <p:sldId id="279" r:id="rId8"/>
    <p:sldId id="270" r:id="rId9"/>
    <p:sldId id="299" r:id="rId10"/>
    <p:sldId id="285" r:id="rId11"/>
    <p:sldId id="287" r:id="rId12"/>
    <p:sldId id="298" r:id="rId13"/>
    <p:sldId id="286" r:id="rId14"/>
    <p:sldId id="297" r:id="rId15"/>
    <p:sldId id="291" r:id="rId16"/>
    <p:sldId id="292" r:id="rId17"/>
    <p:sldId id="288" r:id="rId18"/>
    <p:sldId id="289" r:id="rId19"/>
    <p:sldId id="290" r:id="rId20"/>
    <p:sldId id="264" r:id="rId21"/>
    <p:sldId id="266" r:id="rId22"/>
    <p:sldId id="295" r:id="rId23"/>
    <p:sldId id="294" r:id="rId24"/>
    <p:sldId id="284" r:id="rId25"/>
    <p:sldId id="296"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1" d="100"/>
          <a:sy n="91" d="100"/>
        </p:scale>
        <p:origin x="1210"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65B607-F251-4AEA-ABA6-3526816D7DA3}" type="datetimeFigureOut">
              <a:rPr lang="ru-RU" smtClean="0"/>
              <a:pPr/>
              <a:t>11.02.2024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0A5DA2-7CF6-489A-BBAD-7C03EA6807B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11.02.2024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koipkro.kostroma.ru/koiro/RESC/CDODI/test2/DocLib9/%D0%B7%D0%B0%D0%B4%D0%B0%D0%BD%D0%B8%D1%8F%20%D0%B4%D0%BB%D1%8F%20%D0%B2%D0%BD%D0%B5%D0%BA%D0%BB%D0%B0%D1%81%D1%81%D0%BD%D0%BE%D0%B3%D0%BE%20%D1%87%D1%82%D0%B5%D0%BD%D0%B8%D1%8F/3.jpg" TargetMode="Externa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photos.lifeisphoto.ru/71/0/711519.jp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9.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259632" y="404664"/>
            <a:ext cx="7272808" cy="244827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lang="ru-RU" sz="3600" noProof="0" dirty="0" smtClean="0">
              <a:solidFill>
                <a:schemeClr val="accent2">
                  <a:lumMod val="75000"/>
                </a:schemeClr>
              </a:solidFill>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ru-RU" sz="3600" b="1" noProof="0" dirty="0" smtClean="0">
                <a:solidFill>
                  <a:schemeClr val="accent2">
                    <a:lumMod val="75000"/>
                  </a:schemeClr>
                </a:solidFill>
                <a:ea typeface="+mj-ea"/>
                <a:cs typeface="+mj-cs"/>
              </a:rPr>
              <a:t>Проект «Имена прилагательные в  «Сказке о рыбаке и </a:t>
            </a:r>
            <a:r>
              <a:rPr lang="ru-RU" sz="3600" b="1" noProof="0" dirty="0" smtClean="0">
                <a:solidFill>
                  <a:schemeClr val="accent2">
                    <a:lumMod val="75000"/>
                  </a:schemeClr>
                </a:solidFill>
                <a:ea typeface="+mj-ea"/>
                <a:cs typeface="+mj-cs"/>
              </a:rPr>
              <a:t>рыбке </a:t>
            </a:r>
            <a:endParaRPr lang="ru-RU" sz="3600" b="1" noProof="0" dirty="0" smtClean="0">
              <a:solidFill>
                <a:schemeClr val="accent2">
                  <a:lumMod val="75000"/>
                </a:schemeClr>
              </a:solidFill>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ru-RU" sz="3600" b="1" noProof="0" dirty="0" smtClean="0">
                <a:solidFill>
                  <a:schemeClr val="accent2">
                    <a:lumMod val="75000"/>
                  </a:schemeClr>
                </a:solidFill>
                <a:ea typeface="+mj-ea"/>
                <a:cs typeface="+mj-cs"/>
              </a:rPr>
              <a:t>А.С. Пушкина».</a:t>
            </a:r>
            <a:endParaRPr kumimoji="0" lang="ru-RU" sz="3600" b="1" i="0" u="none" strike="noStrike" kern="1200" cap="none" spc="0" normalizeH="0" baseline="0" noProof="0" dirty="0" smtClean="0">
              <a:ln>
                <a:noFill/>
              </a:ln>
              <a:solidFill>
                <a:schemeClr val="accent2">
                  <a:lumMod val="75000"/>
                </a:schemeClr>
              </a:solidFill>
              <a:effectLst/>
              <a:uLnTx/>
              <a:uFillTx/>
              <a:ea typeface="+mj-ea"/>
              <a:cs typeface="+mj-cs"/>
            </a:endParaRPr>
          </a:p>
        </p:txBody>
      </p:sp>
      <p:sp>
        <p:nvSpPr>
          <p:cNvPr id="5" name="Подзаголовок 2"/>
          <p:cNvSpPr>
            <a:spLocks noGrp="1"/>
          </p:cNvSpPr>
          <p:nvPr>
            <p:ph type="subTitle" idx="1"/>
          </p:nvPr>
        </p:nvSpPr>
        <p:spPr>
          <a:xfrm>
            <a:off x="3419872" y="3356992"/>
            <a:ext cx="4824536" cy="1752600"/>
          </a:xfrm>
        </p:spPr>
        <p:txBody>
          <a:bodyPr>
            <a:noAutofit/>
          </a:bodyPr>
          <a:lstStyle/>
          <a:p>
            <a:pPr>
              <a:defRPr/>
            </a:pPr>
            <a:r>
              <a:rPr lang="ru-RU" sz="2400" dirty="0">
                <a:solidFill>
                  <a:prstClr val="black"/>
                </a:solidFill>
                <a:effectLst>
                  <a:outerShdw blurRad="38100" dist="38100" dir="2700000" algn="tl">
                    <a:srgbClr val="000000">
                      <a:alpha val="43137"/>
                    </a:srgbClr>
                  </a:outerShdw>
                </a:effectLst>
                <a:latin typeface="Monotype Corsiva" pitchFamily="66" charset="0"/>
              </a:rPr>
              <a:t>Автор :  </a:t>
            </a:r>
            <a:r>
              <a:rPr lang="ru-RU" sz="2400" dirty="0" err="1" smtClean="0">
                <a:solidFill>
                  <a:prstClr val="black"/>
                </a:solidFill>
                <a:effectLst>
                  <a:outerShdw blurRad="38100" dist="38100" dir="2700000" algn="tl">
                    <a:srgbClr val="000000">
                      <a:alpha val="43137"/>
                    </a:srgbClr>
                  </a:outerShdw>
                </a:effectLst>
                <a:latin typeface="Monotype Corsiva" pitchFamily="66" charset="0"/>
              </a:rPr>
              <a:t>Кохан</a:t>
            </a:r>
            <a:r>
              <a:rPr lang="ru-RU" sz="2400" dirty="0" smtClean="0">
                <a:solidFill>
                  <a:prstClr val="black"/>
                </a:solidFill>
                <a:effectLst>
                  <a:outerShdw blurRad="38100" dist="38100" dir="2700000" algn="tl">
                    <a:srgbClr val="000000">
                      <a:alpha val="43137"/>
                    </a:srgbClr>
                  </a:outerShdw>
                </a:effectLst>
                <a:latin typeface="Monotype Corsiva" pitchFamily="66" charset="0"/>
              </a:rPr>
              <a:t> Елена Владимировна </a:t>
            </a:r>
            <a:endParaRPr lang="ru-RU" sz="2400" dirty="0">
              <a:solidFill>
                <a:prstClr val="black"/>
              </a:solidFill>
              <a:effectLst>
                <a:outerShdw blurRad="38100" dist="38100" dir="2700000" algn="tl">
                  <a:srgbClr val="000000">
                    <a:alpha val="43137"/>
                  </a:srgbClr>
                </a:outerShdw>
              </a:effectLst>
              <a:latin typeface="Monotype Corsiva" pitchFamily="66" charset="0"/>
            </a:endParaRPr>
          </a:p>
          <a:p>
            <a:pPr>
              <a:defRPr/>
            </a:pPr>
            <a:r>
              <a:rPr lang="ru-RU" sz="2400" dirty="0">
                <a:solidFill>
                  <a:prstClr val="black"/>
                </a:solidFill>
                <a:effectLst>
                  <a:outerShdw blurRad="38100" dist="38100" dir="2700000" algn="tl">
                    <a:srgbClr val="000000">
                      <a:alpha val="43137"/>
                    </a:srgbClr>
                  </a:outerShdw>
                </a:effectLst>
                <a:latin typeface="Monotype Corsiva" pitchFamily="66" charset="0"/>
              </a:rPr>
              <a:t>учитель начальных классов</a:t>
            </a:r>
          </a:p>
          <a:p>
            <a:pPr>
              <a:defRPr/>
            </a:pPr>
            <a:r>
              <a:rPr lang="ru-RU" sz="2400" dirty="0">
                <a:solidFill>
                  <a:prstClr val="black"/>
                </a:solidFill>
                <a:effectLst>
                  <a:outerShdw blurRad="38100" dist="38100" dir="2700000" algn="tl">
                    <a:srgbClr val="000000">
                      <a:alpha val="43137"/>
                    </a:srgbClr>
                  </a:outerShdw>
                </a:effectLst>
                <a:latin typeface="Monotype Corsiva" pitchFamily="66" charset="0"/>
              </a:rPr>
              <a:t>МБОУ </a:t>
            </a:r>
            <a:r>
              <a:rPr lang="ru-RU" sz="2400" dirty="0" smtClean="0">
                <a:solidFill>
                  <a:prstClr val="black"/>
                </a:solidFill>
                <a:effectLst>
                  <a:outerShdw blurRad="38100" dist="38100" dir="2700000" algn="tl">
                    <a:srgbClr val="000000">
                      <a:alpha val="43137"/>
                    </a:srgbClr>
                  </a:outerShdw>
                </a:effectLst>
                <a:latin typeface="Monotype Corsiva" pitchFamily="66" charset="0"/>
              </a:rPr>
              <a:t>«СШ №3 </a:t>
            </a:r>
            <a:r>
              <a:rPr lang="ru-RU" sz="2400" dirty="0">
                <a:solidFill>
                  <a:prstClr val="black"/>
                </a:solidFill>
                <a:effectLst>
                  <a:outerShdw blurRad="38100" dist="38100" dir="2700000" algn="tl">
                    <a:srgbClr val="000000">
                      <a:alpha val="43137"/>
                    </a:srgbClr>
                  </a:outerShdw>
                </a:effectLst>
                <a:latin typeface="Monotype Corsiva" pitchFamily="66" charset="0"/>
              </a:rPr>
              <a:t>» </a:t>
            </a:r>
          </a:p>
          <a:p>
            <a:pPr>
              <a:defRPr/>
            </a:pPr>
            <a:r>
              <a:rPr lang="ru-RU" sz="2400" dirty="0" smtClean="0">
                <a:solidFill>
                  <a:prstClr val="black"/>
                </a:solidFill>
                <a:effectLst>
                  <a:outerShdw blurRad="38100" dist="38100" dir="2700000" algn="tl">
                    <a:srgbClr val="000000">
                      <a:alpha val="43137"/>
                    </a:srgbClr>
                  </a:outerShdw>
                </a:effectLst>
                <a:latin typeface="Monotype Corsiva" pitchFamily="66" charset="0"/>
              </a:rPr>
              <a:t>Г. </a:t>
            </a:r>
            <a:r>
              <a:rPr lang="ru-RU" sz="2400" smtClean="0">
                <a:solidFill>
                  <a:prstClr val="black"/>
                </a:solidFill>
                <a:effectLst>
                  <a:outerShdw blurRad="38100" dist="38100" dir="2700000" algn="tl">
                    <a:srgbClr val="000000">
                      <a:alpha val="43137"/>
                    </a:srgbClr>
                  </a:outerShdw>
                </a:effectLst>
                <a:latin typeface="Monotype Corsiva" pitchFamily="66" charset="0"/>
              </a:rPr>
              <a:t>Нижневартовск</a:t>
            </a:r>
            <a:endParaRPr lang="ru-RU" sz="2400" dirty="0">
              <a:solidFill>
                <a:prstClr val="black"/>
              </a:solidFill>
              <a:effectLst>
                <a:outerShdw blurRad="38100" dist="38100" dir="2700000" algn="tl">
                  <a:srgbClr val="000000">
                    <a:alpha val="43137"/>
                  </a:srgbClr>
                </a:outerShdw>
              </a:effectLst>
              <a:latin typeface="Monotype Corsiva" pitchFamily="66" charset="0"/>
            </a:endParaRPr>
          </a:p>
          <a:p>
            <a:pPr>
              <a:defRPr/>
            </a:pPr>
            <a:r>
              <a:rPr lang="ru-RU" sz="2400" dirty="0" smtClean="0">
                <a:solidFill>
                  <a:prstClr val="black"/>
                </a:solidFill>
                <a:effectLst>
                  <a:outerShdw blurRad="38100" dist="38100" dir="2700000" algn="tl">
                    <a:srgbClr val="000000">
                      <a:alpha val="43137"/>
                    </a:srgbClr>
                  </a:outerShdw>
                </a:effectLst>
                <a:latin typeface="Monotype Corsiva" pitchFamily="66" charset="0"/>
              </a:rPr>
              <a:t>2024</a:t>
            </a:r>
            <a:endParaRPr lang="ru-RU" sz="2400" dirty="0">
              <a:solidFill>
                <a:prstClr val="black"/>
              </a:solidFill>
            </a:endParaRPr>
          </a:p>
          <a:p>
            <a:pPr algn="ctr">
              <a:spcBef>
                <a:spcPts val="0"/>
              </a:spcBef>
              <a:buNone/>
            </a:pPr>
            <a:endParaRPr lang="ru-RU" sz="2200" b="1" dirty="0" smtClean="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1337" y="24904"/>
            <a:ext cx="4977193" cy="511437"/>
          </a:xfrm>
        </p:spPr>
        <p:txBody>
          <a:bodyPr>
            <a:normAutofit fontScale="90000"/>
          </a:bodyPr>
          <a:lstStyle/>
          <a:p>
            <a:endParaRPr lang="ru-RU" dirty="0"/>
          </a:p>
        </p:txBody>
      </p:sp>
      <p:pic>
        <p:nvPicPr>
          <p:cNvPr id="1026" name="Picture 2" descr="русский язык 4 класс учебник Канакина 2 часть страница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3874"/>
            <a:ext cx="4575496" cy="602745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6573132" y="4509120"/>
            <a:ext cx="2382667" cy="1944216"/>
          </a:xfrm>
          <a:prstGeom prst="rect">
            <a:avLst/>
          </a:prstGeom>
          <a:noFill/>
          <a:ln w="9525">
            <a:noFill/>
            <a:miter lim="800000"/>
            <a:headEnd/>
            <a:tailEnd/>
          </a:ln>
        </p:spPr>
      </p:pic>
    </p:spTree>
    <p:extLst>
      <p:ext uri="{BB962C8B-B14F-4D97-AF65-F5344CB8AC3E}">
        <p14:creationId xmlns:p14="http://schemas.microsoft.com/office/powerpoint/2010/main" val="3761544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360040"/>
          </a:xfrm>
        </p:spPr>
        <p:txBody>
          <a:bodyPr>
            <a:noAutofit/>
          </a:bodyPr>
          <a:lstStyle/>
          <a:p>
            <a:r>
              <a:rPr lang="ru-RU" sz="2800" dirty="0"/>
              <a:t>ЗАДАНИЕ 1. </a:t>
            </a:r>
            <a:br>
              <a:rPr lang="ru-RU" sz="2800" dirty="0"/>
            </a:br>
            <a:endParaRPr lang="ru-RU" sz="2800" dirty="0"/>
          </a:p>
        </p:txBody>
      </p:sp>
      <p:sp>
        <p:nvSpPr>
          <p:cNvPr id="3" name="Объект 2"/>
          <p:cNvSpPr>
            <a:spLocks noGrp="1"/>
          </p:cNvSpPr>
          <p:nvPr>
            <p:ph idx="1"/>
          </p:nvPr>
        </p:nvSpPr>
        <p:spPr/>
        <p:txBody>
          <a:bodyPr/>
          <a:lstStyle/>
          <a:p>
            <a:pPr marL="0" indent="0" algn="ctr">
              <a:buNone/>
            </a:pPr>
            <a:r>
              <a:rPr lang="ru-RU" dirty="0" smtClean="0"/>
              <a:t>Прочитайте </a:t>
            </a:r>
            <a:r>
              <a:rPr lang="ru-RU" dirty="0"/>
              <a:t>сказку. Выпиши имена прилагательные, которые чаще всего использовал </a:t>
            </a:r>
            <a:endParaRPr lang="ru-RU" dirty="0" smtClean="0"/>
          </a:p>
          <a:p>
            <a:pPr marL="0" indent="0" algn="ctr">
              <a:buNone/>
            </a:pPr>
            <a:r>
              <a:rPr lang="ru-RU" dirty="0" err="1" smtClean="0"/>
              <a:t>А.С.Пушкин</a:t>
            </a:r>
            <a:r>
              <a:rPr lang="ru-RU" dirty="0" smtClean="0"/>
              <a:t> </a:t>
            </a:r>
            <a:r>
              <a:rPr lang="ru-RU" dirty="0"/>
              <a:t>в «Сказке о рыбаке и </a:t>
            </a:r>
            <a:r>
              <a:rPr lang="ru-RU"/>
              <a:t>рыбке</a:t>
            </a:r>
            <a:r>
              <a:rPr lang="ru-RU" smtClean="0"/>
              <a:t>».</a:t>
            </a:r>
            <a:endParaRPr lang="ru-RU" dirty="0"/>
          </a:p>
          <a:p>
            <a:endParaRPr lang="ru-RU" dirty="0"/>
          </a:p>
        </p:txBody>
      </p:sp>
      <p:pic>
        <p:nvPicPr>
          <p:cNvPr id="4" name="Picture 3"/>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3059832" y="4005064"/>
            <a:ext cx="2382667" cy="1540857"/>
          </a:xfrm>
          <a:prstGeom prst="rect">
            <a:avLst/>
          </a:prstGeom>
          <a:noFill/>
          <a:ln w="9525">
            <a:noFill/>
            <a:miter lim="800000"/>
            <a:headEnd/>
            <a:tailEnd/>
          </a:ln>
        </p:spPr>
      </p:pic>
    </p:spTree>
    <p:extLst>
      <p:ext uri="{BB962C8B-B14F-4D97-AF65-F5344CB8AC3E}">
        <p14:creationId xmlns:p14="http://schemas.microsoft.com/office/powerpoint/2010/main" val="8070944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0026"/>
          </a:xfrm>
        </p:spPr>
        <p:txBody>
          <a:bodyPr>
            <a:normAutofit fontScale="90000"/>
          </a:bodyPr>
          <a:lstStyle/>
          <a:p>
            <a:endParaRPr lang="ru-RU" dirty="0"/>
          </a:p>
        </p:txBody>
      </p:sp>
      <p:sp>
        <p:nvSpPr>
          <p:cNvPr id="3" name="Объект 2"/>
          <p:cNvSpPr>
            <a:spLocks noGrp="1"/>
          </p:cNvSpPr>
          <p:nvPr>
            <p:ph idx="1"/>
          </p:nvPr>
        </p:nvSpPr>
        <p:spPr>
          <a:xfrm>
            <a:off x="914400" y="836712"/>
            <a:ext cx="8229600" cy="4525963"/>
          </a:xfrm>
        </p:spPr>
        <p:txBody>
          <a:bodyPr>
            <a:normAutofit/>
          </a:bodyPr>
          <a:lstStyle/>
          <a:p>
            <a:pPr marL="0" indent="0">
              <a:buNone/>
            </a:pPr>
            <a:r>
              <a:rPr lang="ru-RU" dirty="0" smtClean="0"/>
              <a:t>    ветхая </a:t>
            </a:r>
            <a:r>
              <a:rPr lang="ru-RU" dirty="0"/>
              <a:t>новое вольная ласковое золотая дорогой царские синее заморские чёрная</a:t>
            </a:r>
          </a:p>
          <a:p>
            <a:endParaRPr lang="ru-RU" sz="2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204864"/>
            <a:ext cx="4382474"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87212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908720"/>
            <a:ext cx="7560840" cy="364902"/>
          </a:xfrm>
        </p:spPr>
        <p:txBody>
          <a:bodyPr>
            <a:noAutofit/>
          </a:bodyPr>
          <a:lstStyle/>
          <a:p>
            <a:r>
              <a:rPr lang="ru-RU" sz="2000" dirty="0"/>
              <a:t>ЗАДАНИЕ 2. </a:t>
            </a:r>
            <a:r>
              <a:rPr lang="ru-RU" sz="2000" dirty="0" smtClean="0"/>
              <a:t/>
            </a:r>
            <a:br>
              <a:rPr lang="ru-RU" sz="2000" dirty="0" smtClean="0"/>
            </a:br>
            <a:r>
              <a:rPr lang="ru-RU" sz="2000" dirty="0" smtClean="0"/>
              <a:t>Подберите </a:t>
            </a:r>
            <a:r>
              <a:rPr lang="ru-RU" sz="2000" dirty="0"/>
              <a:t>к каждому имени существительному подходящее по смыслу имя прилагательное из сказки. </a:t>
            </a:r>
            <a:br>
              <a:rPr lang="ru-RU" sz="2000" dirty="0"/>
            </a:br>
            <a:endParaRPr lang="ru-RU" sz="2000" dirty="0"/>
          </a:p>
        </p:txBody>
      </p:sp>
      <p:sp>
        <p:nvSpPr>
          <p:cNvPr id="5" name="Объект 4"/>
          <p:cNvSpPr>
            <a:spLocks noGrp="1"/>
          </p:cNvSpPr>
          <p:nvPr>
            <p:ph idx="1"/>
          </p:nvPr>
        </p:nvSpPr>
        <p:spPr/>
        <p:txBody>
          <a:bodyPr>
            <a:normAutofit fontScale="77500" lnSpcReduction="20000"/>
          </a:bodyPr>
          <a:lstStyle/>
          <a:p>
            <a:r>
              <a:rPr lang="ru-RU" dirty="0" smtClean="0"/>
              <a:t>………….. </a:t>
            </a:r>
            <a:r>
              <a:rPr lang="ru-RU" dirty="0"/>
              <a:t>море, ………..…. землянка, …..………. корыто, …………….. трава, …………… рыбка, ………….….. слово, ……………….……. голос, …………..…….. чудо, …………………… корыто, ……………….. баба, ………………. труба, ……………………… вороты, ………… крестьянка, ………………… дворянка, ……………. душегрейка, ………………. кичка, …………….. перстни, …………..…… сапожки, ……………..…. слуги, …………………. царица, ……..………… царство, ……………..…. пряник, ……………..………. вины, …………….….. стража, …………….. невежа, ……………….. палаты, ……………. владычица, …………….. буря, …………….. волны.</a:t>
            </a:r>
          </a:p>
          <a:p>
            <a:endParaRPr lang="ru-RU" sz="1800" dirty="0"/>
          </a:p>
        </p:txBody>
      </p:sp>
    </p:spTree>
    <p:extLst>
      <p:ext uri="{BB962C8B-B14F-4D97-AF65-F5344CB8AC3E}">
        <p14:creationId xmlns:p14="http://schemas.microsoft.com/office/powerpoint/2010/main" val="549169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74042"/>
          </a:xfrm>
        </p:spPr>
        <p:txBody>
          <a:bodyPr>
            <a:normAutofit fontScale="90000"/>
          </a:bodyPr>
          <a:lstStyle/>
          <a:p>
            <a:endParaRPr lang="ru-RU" dirty="0"/>
          </a:p>
        </p:txBody>
      </p:sp>
      <p:sp>
        <p:nvSpPr>
          <p:cNvPr id="3" name="Объект 2"/>
          <p:cNvSpPr>
            <a:spLocks noGrp="1"/>
          </p:cNvSpPr>
          <p:nvPr>
            <p:ph idx="1"/>
          </p:nvPr>
        </p:nvSpPr>
        <p:spPr>
          <a:xfrm>
            <a:off x="482366" y="836712"/>
            <a:ext cx="8208628" cy="4525963"/>
          </a:xfrm>
        </p:spPr>
        <p:txBody>
          <a:bodyPr>
            <a:normAutofit fontScale="92500" lnSpcReduction="10000"/>
          </a:bodyPr>
          <a:lstStyle/>
          <a:p>
            <a:pPr marL="0" indent="0">
              <a:buNone/>
            </a:pPr>
            <a:r>
              <a:rPr lang="ru-RU" sz="3000" i="1" dirty="0" smtClean="0"/>
              <a:t>     Синее </a:t>
            </a:r>
            <a:r>
              <a:rPr lang="ru-RU" sz="3000" i="1" dirty="0"/>
              <a:t>море, ветхая землянка, новое корыто, морская трава, золотая рыбка, ласковое слово, человечий голос, великое чудо, разбитое корыто, сварливая баба, белёная труба, дубовые, тесовые вороты, чёрная крестьянка, столбовая дворянка, соболья душегрейка, парчовая кичка, золотые перстни, красные сапожки, усердные слуги, вольная царица, целое царство, печатный пряник, заморские вины, грозная стража, старый невежа, царские палаты, морская владычица, чёрная буря, сердитые волны.</a:t>
            </a:r>
          </a:p>
          <a:p>
            <a:endParaRPr lang="ru-RU" sz="1800" dirty="0"/>
          </a:p>
        </p:txBody>
      </p:sp>
    </p:spTree>
    <p:extLst>
      <p:ext uri="{BB962C8B-B14F-4D97-AF65-F5344CB8AC3E}">
        <p14:creationId xmlns:p14="http://schemas.microsoft.com/office/powerpoint/2010/main" val="1199939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marL="0" indent="0" algn="ctr">
              <a:buNone/>
            </a:pPr>
            <a:r>
              <a:rPr lang="ru-RU" dirty="0" smtClean="0"/>
              <a:t>    Выпишите </a:t>
            </a:r>
            <a:r>
              <a:rPr lang="ru-RU" dirty="0"/>
              <a:t>из сказки 3 словосочетания, </a:t>
            </a:r>
            <a:endParaRPr lang="ru-RU" dirty="0" smtClean="0"/>
          </a:p>
          <a:p>
            <a:pPr marL="0" indent="0" algn="ctr">
              <a:buNone/>
            </a:pPr>
            <a:r>
              <a:rPr lang="ru-RU" dirty="0" smtClean="0"/>
              <a:t>в </a:t>
            </a:r>
            <a:r>
              <a:rPr lang="ru-RU" dirty="0"/>
              <a:t>которых имена прилагательные употреблены в переносном значении. </a:t>
            </a:r>
          </a:p>
          <a:p>
            <a:endParaRPr lang="ru-RU" sz="1800" dirty="0"/>
          </a:p>
        </p:txBody>
      </p:sp>
      <p:pic>
        <p:nvPicPr>
          <p:cNvPr id="4" name="Picture 3"/>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3059832" y="4005064"/>
            <a:ext cx="2382667" cy="1540857"/>
          </a:xfrm>
          <a:prstGeom prst="rect">
            <a:avLst/>
          </a:prstGeom>
          <a:noFill/>
          <a:ln w="9525">
            <a:noFill/>
            <a:miter lim="800000"/>
            <a:headEnd/>
            <a:tailEnd/>
          </a:ln>
        </p:spPr>
      </p:pic>
    </p:spTree>
    <p:extLst>
      <p:ext uri="{BB962C8B-B14F-4D97-AF65-F5344CB8AC3E}">
        <p14:creationId xmlns:p14="http://schemas.microsoft.com/office/powerpoint/2010/main" val="26011883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147248" cy="652934"/>
          </a:xfrm>
        </p:spPr>
        <p:txBody>
          <a:bodyPr>
            <a:noAutofit/>
          </a:bodyPr>
          <a:lstStyle/>
          <a:p>
            <a:r>
              <a:rPr lang="ru-RU" sz="2800" b="1" dirty="0"/>
              <a:t>Имена прилагательные </a:t>
            </a:r>
            <a:r>
              <a:rPr lang="ru-RU" sz="2800" b="1" dirty="0" smtClean="0"/>
              <a:t/>
            </a:r>
            <a:br>
              <a:rPr lang="ru-RU" sz="2800" b="1" dirty="0" smtClean="0"/>
            </a:br>
            <a:r>
              <a:rPr lang="ru-RU" sz="2800" b="1" dirty="0" smtClean="0"/>
              <a:t>в </a:t>
            </a:r>
            <a:r>
              <a:rPr lang="ru-RU" sz="2800" b="1" dirty="0"/>
              <a:t>переносном значении</a:t>
            </a:r>
            <a:r>
              <a:rPr lang="ru-RU" sz="2800" dirty="0"/>
              <a:t/>
            </a:r>
            <a:br>
              <a:rPr lang="ru-RU" sz="2800" dirty="0"/>
            </a:br>
            <a:endParaRPr lang="ru-RU" sz="2800" dirty="0"/>
          </a:p>
        </p:txBody>
      </p:sp>
      <p:sp>
        <p:nvSpPr>
          <p:cNvPr id="3" name="Объект 2"/>
          <p:cNvSpPr>
            <a:spLocks noGrp="1"/>
          </p:cNvSpPr>
          <p:nvPr>
            <p:ph idx="1"/>
          </p:nvPr>
        </p:nvSpPr>
        <p:spPr/>
        <p:txBody>
          <a:bodyPr>
            <a:normAutofit/>
          </a:bodyPr>
          <a:lstStyle/>
          <a:p>
            <a:r>
              <a:rPr lang="ru-RU" b="1" i="1" dirty="0"/>
              <a:t> </a:t>
            </a:r>
            <a:endParaRPr lang="ru-RU" dirty="0"/>
          </a:p>
          <a:p>
            <a:r>
              <a:rPr lang="ru-RU" dirty="0"/>
              <a:t>Золотая рыбка </a:t>
            </a:r>
          </a:p>
          <a:p>
            <a:r>
              <a:rPr lang="ru-RU" dirty="0"/>
              <a:t>Сердитые волны</a:t>
            </a:r>
          </a:p>
          <a:p>
            <a:r>
              <a:rPr lang="ru-RU" dirty="0"/>
              <a:t>Чёрная </a:t>
            </a:r>
            <a:r>
              <a:rPr lang="ru-RU" dirty="0" smtClean="0"/>
              <a:t>крестьянка</a:t>
            </a:r>
          </a:p>
          <a:p>
            <a:r>
              <a:rPr lang="ru-RU" dirty="0"/>
              <a:t>П</a:t>
            </a:r>
            <a:r>
              <a:rPr lang="ru-RU" dirty="0" smtClean="0"/>
              <a:t>рямой простофиля</a:t>
            </a:r>
            <a:endParaRPr lang="ru-RU" dirty="0"/>
          </a:p>
          <a:p>
            <a:endParaRPr lang="ru-RU" dirty="0"/>
          </a:p>
          <a:p>
            <a:endParaRPr lang="ru-RU" sz="2000" dirty="0"/>
          </a:p>
        </p:txBody>
      </p:sp>
    </p:spTree>
    <p:extLst>
      <p:ext uri="{BB962C8B-B14F-4D97-AF65-F5344CB8AC3E}">
        <p14:creationId xmlns:p14="http://schemas.microsoft.com/office/powerpoint/2010/main" val="35390935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7787208" cy="72008"/>
          </a:xfrm>
        </p:spPr>
        <p:txBody>
          <a:bodyPr>
            <a:normAutofit fontScale="90000"/>
          </a:bodyPr>
          <a:lstStyle/>
          <a:p>
            <a:r>
              <a:rPr lang="ru-RU" b="1" dirty="0"/>
              <a:t>Синонимы</a:t>
            </a:r>
            <a:r>
              <a:rPr lang="ru-RU" dirty="0"/>
              <a:t/>
            </a:r>
            <a:br>
              <a:rPr lang="ru-RU" dirty="0"/>
            </a:br>
            <a:r>
              <a:rPr lang="ru-RU" b="1" dirty="0"/>
              <a:t> </a:t>
            </a:r>
            <a:r>
              <a:rPr lang="ru-RU" dirty="0"/>
              <a:t/>
            </a:r>
            <a:br>
              <a:rPr lang="ru-RU" dirty="0"/>
            </a:br>
            <a:endParaRPr lang="ru-RU" dirty="0"/>
          </a:p>
        </p:txBody>
      </p:sp>
      <p:sp>
        <p:nvSpPr>
          <p:cNvPr id="3" name="Объект 2"/>
          <p:cNvSpPr>
            <a:spLocks noGrp="1"/>
          </p:cNvSpPr>
          <p:nvPr>
            <p:ph idx="1"/>
          </p:nvPr>
        </p:nvSpPr>
        <p:spPr>
          <a:xfrm>
            <a:off x="457200" y="908720"/>
            <a:ext cx="8291264" cy="5217443"/>
          </a:xfrm>
        </p:spPr>
        <p:txBody>
          <a:bodyPr>
            <a:normAutofit/>
          </a:bodyPr>
          <a:lstStyle/>
          <a:p>
            <a:pPr lvl="0"/>
            <a:r>
              <a:rPr lang="ru-RU" i="1" dirty="0" smtClean="0"/>
              <a:t>Ветхая </a:t>
            </a:r>
            <a:r>
              <a:rPr lang="ru-RU" i="1" dirty="0"/>
              <a:t>землянка – старая, дряхлая                                                            </a:t>
            </a:r>
            <a:endParaRPr lang="ru-RU" dirty="0"/>
          </a:p>
          <a:p>
            <a:pPr lvl="0"/>
            <a:r>
              <a:rPr lang="ru-RU" i="1" dirty="0"/>
              <a:t>Золотая рыбка – жёлтая, драгоценная, прекрасная </a:t>
            </a:r>
            <a:endParaRPr lang="ru-RU" dirty="0"/>
          </a:p>
          <a:p>
            <a:pPr lvl="0"/>
            <a:r>
              <a:rPr lang="ru-RU" i="1" dirty="0"/>
              <a:t>Ласковое слово – нежное, доброе</a:t>
            </a:r>
            <a:endParaRPr lang="ru-RU" dirty="0"/>
          </a:p>
          <a:p>
            <a:pPr lvl="0"/>
            <a:r>
              <a:rPr lang="ru-RU" i="1" dirty="0"/>
              <a:t>Великое чудо – большое, знаменитое </a:t>
            </a:r>
            <a:endParaRPr lang="ru-RU" dirty="0"/>
          </a:p>
          <a:p>
            <a:pPr lvl="0"/>
            <a:r>
              <a:rPr lang="ru-RU" i="1" dirty="0"/>
              <a:t>Человеческий голос - людской</a:t>
            </a:r>
            <a:endParaRPr lang="ru-RU" dirty="0"/>
          </a:p>
          <a:p>
            <a:pPr lvl="0"/>
            <a:r>
              <a:rPr lang="ru-RU" i="1" dirty="0"/>
              <a:t>Сварливая, проклятая баба – жадная, скупая                                              </a:t>
            </a:r>
            <a:endParaRPr lang="ru-RU" dirty="0"/>
          </a:p>
          <a:p>
            <a:endParaRPr lang="ru-RU" sz="2000" dirty="0"/>
          </a:p>
        </p:txBody>
      </p:sp>
      <p:pic>
        <p:nvPicPr>
          <p:cNvPr id="4" name="Picture 3"/>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3779912" y="4941168"/>
            <a:ext cx="2382667" cy="1540857"/>
          </a:xfrm>
          <a:prstGeom prst="rect">
            <a:avLst/>
          </a:prstGeom>
          <a:noFill/>
          <a:ln w="9525">
            <a:noFill/>
            <a:miter lim="800000"/>
            <a:headEnd/>
            <a:tailEnd/>
          </a:ln>
        </p:spPr>
      </p:pic>
    </p:spTree>
    <p:extLst>
      <p:ext uri="{BB962C8B-B14F-4D97-AF65-F5344CB8AC3E}">
        <p14:creationId xmlns:p14="http://schemas.microsoft.com/office/powerpoint/2010/main" val="24395981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74638"/>
            <a:ext cx="7715200" cy="850106"/>
          </a:xfrm>
        </p:spPr>
        <p:txBody>
          <a:bodyPr>
            <a:normAutofit/>
          </a:bodyPr>
          <a:lstStyle/>
          <a:p>
            <a:r>
              <a:rPr lang="ru-RU" sz="2800" b="1" dirty="0"/>
              <a:t>Антонимы</a:t>
            </a:r>
            <a:endParaRPr lang="ru-RU" sz="2800" dirty="0"/>
          </a:p>
        </p:txBody>
      </p:sp>
      <p:sp>
        <p:nvSpPr>
          <p:cNvPr id="3" name="Объект 2"/>
          <p:cNvSpPr>
            <a:spLocks noGrp="1"/>
          </p:cNvSpPr>
          <p:nvPr>
            <p:ph idx="1"/>
          </p:nvPr>
        </p:nvSpPr>
        <p:spPr>
          <a:xfrm>
            <a:off x="539552" y="764704"/>
            <a:ext cx="8147248" cy="5361459"/>
          </a:xfrm>
        </p:spPr>
        <p:txBody>
          <a:bodyPr>
            <a:normAutofit fontScale="92500" lnSpcReduction="20000"/>
          </a:bodyPr>
          <a:lstStyle/>
          <a:p>
            <a:r>
              <a:rPr lang="ru-RU" b="1" dirty="0"/>
              <a:t> </a:t>
            </a:r>
            <a:endParaRPr lang="ru-RU" dirty="0"/>
          </a:p>
          <a:p>
            <a:pPr lvl="0"/>
            <a:r>
              <a:rPr lang="ru-RU" i="1" dirty="0"/>
              <a:t>Ветхая землянка – новая землянка      </a:t>
            </a:r>
            <a:endParaRPr lang="ru-RU" dirty="0"/>
          </a:p>
          <a:p>
            <a:pPr lvl="0"/>
            <a:r>
              <a:rPr lang="ru-RU" i="1" dirty="0"/>
              <a:t>Разбитое корыто – новое корыто                                                                                                          </a:t>
            </a:r>
            <a:endParaRPr lang="ru-RU" dirty="0"/>
          </a:p>
          <a:p>
            <a:pPr lvl="0"/>
            <a:r>
              <a:rPr lang="ru-RU" i="1" dirty="0"/>
              <a:t>Ласковое слово – грубое слово</a:t>
            </a:r>
            <a:endParaRPr lang="ru-RU" dirty="0"/>
          </a:p>
          <a:p>
            <a:pPr lvl="0"/>
            <a:r>
              <a:rPr lang="ru-RU" i="1" dirty="0"/>
              <a:t>Великое чудо – малое чудо</a:t>
            </a:r>
            <a:endParaRPr lang="ru-RU" dirty="0"/>
          </a:p>
          <a:p>
            <a:pPr lvl="0"/>
            <a:r>
              <a:rPr lang="ru-RU" i="1" dirty="0"/>
              <a:t>Чёрная крестьянка – белая крестьянка</a:t>
            </a:r>
            <a:endParaRPr lang="ru-RU" dirty="0"/>
          </a:p>
          <a:p>
            <a:pPr lvl="0"/>
            <a:r>
              <a:rPr lang="ru-RU" i="1" dirty="0"/>
              <a:t>Чёрная буря – белая буря</a:t>
            </a:r>
            <a:endParaRPr lang="ru-RU" dirty="0"/>
          </a:p>
          <a:p>
            <a:pPr lvl="0"/>
            <a:r>
              <a:rPr lang="ru-RU" i="1" dirty="0"/>
              <a:t>Старый невежа – молодой невежа</a:t>
            </a:r>
            <a:endParaRPr lang="ru-RU" dirty="0"/>
          </a:p>
          <a:p>
            <a:pPr lvl="0"/>
            <a:r>
              <a:rPr lang="ru-RU" i="1" dirty="0"/>
              <a:t>Сердитые волны – добрые волны</a:t>
            </a:r>
            <a:endParaRPr lang="ru-RU" dirty="0"/>
          </a:p>
          <a:p>
            <a:pPr lvl="0"/>
            <a:r>
              <a:rPr lang="ru-RU" i="1" dirty="0"/>
              <a:t>Грозная стража, грозная царица – миролюбивая царица</a:t>
            </a:r>
            <a:endParaRPr lang="ru-RU" dirty="0"/>
          </a:p>
          <a:p>
            <a:endParaRPr lang="ru-RU" sz="2000" dirty="0"/>
          </a:p>
        </p:txBody>
      </p:sp>
    </p:spTree>
    <p:extLst>
      <p:ext uri="{BB962C8B-B14F-4D97-AF65-F5344CB8AC3E}">
        <p14:creationId xmlns:p14="http://schemas.microsoft.com/office/powerpoint/2010/main" val="1559982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92696"/>
            <a:ext cx="8229600" cy="504056"/>
          </a:xfrm>
        </p:spPr>
        <p:txBody>
          <a:bodyPr>
            <a:noAutofit/>
          </a:bodyPr>
          <a:lstStyle/>
          <a:p>
            <a:r>
              <a:rPr lang="ru-RU" sz="2400" b="1" dirty="0"/>
              <a:t>Устаревшие имена существительные</a:t>
            </a:r>
            <a:r>
              <a:rPr lang="ru-RU" sz="2400" dirty="0"/>
              <a:t/>
            </a:r>
            <a:br>
              <a:rPr lang="ru-RU" sz="2400" dirty="0"/>
            </a:br>
            <a:endParaRPr lang="ru-RU" sz="2400" dirty="0"/>
          </a:p>
        </p:txBody>
      </p:sp>
      <p:sp>
        <p:nvSpPr>
          <p:cNvPr id="3" name="Объект 2"/>
          <p:cNvSpPr>
            <a:spLocks noGrp="1"/>
          </p:cNvSpPr>
          <p:nvPr>
            <p:ph idx="1"/>
          </p:nvPr>
        </p:nvSpPr>
        <p:spPr>
          <a:xfrm>
            <a:off x="647564" y="1124744"/>
            <a:ext cx="7848872" cy="4929411"/>
          </a:xfrm>
        </p:spPr>
        <p:txBody>
          <a:bodyPr>
            <a:normAutofit/>
          </a:bodyPr>
          <a:lstStyle/>
          <a:p>
            <a:pPr lvl="0"/>
            <a:r>
              <a:rPr lang="ru-RU" sz="1800" b="1" dirty="0"/>
              <a:t>Ветхая землянка</a:t>
            </a:r>
            <a:r>
              <a:rPr lang="ru-RU" sz="1800" dirty="0"/>
              <a:t> – углублённое в землю жилище </a:t>
            </a:r>
            <a:r>
              <a:rPr lang="ru-RU" sz="1800" dirty="0" smtClean="0"/>
              <a:t>разрушающаяся</a:t>
            </a:r>
            <a:r>
              <a:rPr lang="ru-RU" sz="1800" dirty="0"/>
              <a:t>, пришедшая в негодность.</a:t>
            </a:r>
          </a:p>
          <a:p>
            <a:pPr lvl="0"/>
            <a:r>
              <a:rPr lang="ru-RU" sz="1800" b="1" dirty="0"/>
              <a:t>Владычица</a:t>
            </a:r>
            <a:r>
              <a:rPr lang="ru-RU" sz="1800" dirty="0"/>
              <a:t> – повелительница, властелина.</a:t>
            </a:r>
          </a:p>
          <a:p>
            <a:pPr lvl="0"/>
            <a:r>
              <a:rPr lang="ru-RU" sz="1800" b="1" dirty="0"/>
              <a:t>Душегрейка</a:t>
            </a:r>
            <a:r>
              <a:rPr lang="ru-RU" sz="1800" dirty="0"/>
              <a:t> – старинная женская одежда в виде короткой женской кофты без рукавов.</a:t>
            </a:r>
          </a:p>
          <a:p>
            <a:pPr lvl="0"/>
            <a:r>
              <a:rPr lang="ru-RU" sz="1800" b="1" dirty="0"/>
              <a:t>Заморский</a:t>
            </a:r>
            <a:r>
              <a:rPr lang="ru-RU" sz="1800" dirty="0"/>
              <a:t> – привезённый из-за моря, из заграницы.</a:t>
            </a:r>
          </a:p>
          <a:p>
            <a:r>
              <a:rPr lang="ru-RU" sz="1800" b="1" dirty="0"/>
              <a:t>Корыто</a:t>
            </a:r>
            <a:r>
              <a:rPr lang="ru-RU" sz="1800" dirty="0"/>
              <a:t> – большой продолговатый открытый сосуд для стирки белья </a:t>
            </a:r>
            <a:endParaRPr lang="ru-RU" sz="1800" dirty="0" smtClean="0"/>
          </a:p>
          <a:p>
            <a:r>
              <a:rPr lang="ru-RU" sz="1800" b="1" dirty="0"/>
              <a:t>Парчовая кичка на маковке</a:t>
            </a:r>
            <a:r>
              <a:rPr lang="ru-RU" sz="1800" dirty="0"/>
              <a:t> – кичка - старинный русский праздничный головной убор замужней женщины</a:t>
            </a:r>
          </a:p>
        </p:txBody>
      </p:sp>
      <p:pic>
        <p:nvPicPr>
          <p:cNvPr id="5" name="Picture 2"/>
          <p:cNvPicPr>
            <a:picLocks noChangeAspect="1" noChangeArrowheads="1"/>
          </p:cNvPicPr>
          <p:nvPr/>
        </p:nvPicPr>
        <p:blipFill>
          <a:blip r:embed="rId2" cstate="email"/>
          <a:srcRect/>
          <a:stretch>
            <a:fillRect/>
          </a:stretch>
        </p:blipFill>
        <p:spPr bwMode="auto">
          <a:xfrm>
            <a:off x="107504" y="4437112"/>
            <a:ext cx="3168352" cy="2215930"/>
          </a:xfrm>
          <a:prstGeom prst="rect">
            <a:avLst/>
          </a:prstGeom>
          <a:ln>
            <a:noFill/>
          </a:ln>
          <a:effectLst>
            <a:outerShdw blurRad="190500" algn="tl" rotWithShape="0">
              <a:srgbClr val="000000">
                <a:alpha val="70000"/>
              </a:srgbClr>
            </a:outerShdw>
          </a:effectLst>
        </p:spPr>
      </p:pic>
      <p:pic>
        <p:nvPicPr>
          <p:cNvPr id="6" name="Рисунок 5" descr="10390237.jpg"/>
          <p:cNvPicPr>
            <a:picLocks noChangeAspect="1"/>
          </p:cNvPicPr>
          <p:nvPr/>
        </p:nvPicPr>
        <p:blipFill>
          <a:blip r:embed="rId3" cstate="email"/>
          <a:stretch>
            <a:fillRect/>
          </a:stretch>
        </p:blipFill>
        <p:spPr>
          <a:xfrm>
            <a:off x="5940152" y="4437111"/>
            <a:ext cx="2880320" cy="2329819"/>
          </a:xfrm>
          <a:prstGeom prst="rect">
            <a:avLst/>
          </a:prstGeom>
          <a:ln>
            <a:noFill/>
          </a:ln>
          <a:effectLst>
            <a:softEdge rad="112500"/>
          </a:effectLst>
        </p:spPr>
      </p:pic>
      <p:pic>
        <p:nvPicPr>
          <p:cNvPr id="7" name="Picture 5" descr="03labhicu12594650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2137" y="4077072"/>
            <a:ext cx="2491734" cy="199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686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solidFill>
                  <a:schemeClr val="accent2">
                    <a:lumMod val="75000"/>
                  </a:schemeClr>
                </a:solidFill>
              </a:rPr>
              <a:t>В какую сказку мы попали?</a:t>
            </a:r>
            <a:endParaRPr lang="ru-RU" i="1" dirty="0">
              <a:solidFill>
                <a:schemeClr val="accent2">
                  <a:lumMod val="75000"/>
                </a:schemeClr>
              </a:solidFill>
            </a:endParaRPr>
          </a:p>
        </p:txBody>
      </p:sp>
      <p:pic>
        <p:nvPicPr>
          <p:cNvPr id="3" name="Picture 3"/>
          <p:cNvPicPr>
            <a:picLocks noChangeAspect="1" noChangeArrowheads="1"/>
          </p:cNvPicPr>
          <p:nvPr/>
        </p:nvPicPr>
        <p:blipFill>
          <a:blip r:embed="rId2" cstate="email"/>
          <a:srcRect/>
          <a:stretch>
            <a:fillRect/>
          </a:stretch>
        </p:blipFill>
        <p:spPr bwMode="auto">
          <a:xfrm>
            <a:off x="683568" y="1484784"/>
            <a:ext cx="4464496" cy="3960440"/>
          </a:xfrm>
          <a:prstGeom prst="rect">
            <a:avLst/>
          </a:prstGeom>
          <a:noFill/>
          <a:ln w="9525">
            <a:noFill/>
            <a:round/>
            <a:headEnd/>
            <a:tailEnd/>
          </a:ln>
        </p:spPr>
      </p:pic>
      <p:sp>
        <p:nvSpPr>
          <p:cNvPr id="4" name="Прямоугольник 3"/>
          <p:cNvSpPr/>
          <p:nvPr/>
        </p:nvSpPr>
        <p:spPr>
          <a:xfrm>
            <a:off x="5580112" y="1556792"/>
            <a:ext cx="2736304" cy="4278094"/>
          </a:xfrm>
          <a:prstGeom prst="rect">
            <a:avLst/>
          </a:prstGeom>
        </p:spPr>
        <p:txBody>
          <a:bodyPr wrap="square">
            <a:spAutoFit/>
          </a:bodyPr>
          <a:lstStyle/>
          <a:p>
            <a:pPr marL="341313" indent="-339725">
              <a:spcBef>
                <a:spcPts val="800"/>
              </a:spcBef>
              <a:buSzPct val="80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ru-RU" sz="2800" dirty="0" smtClean="0">
                <a:solidFill>
                  <a:schemeClr val="accent2">
                    <a:lumMod val="75000"/>
                  </a:schemeClr>
                </a:solidFill>
                <a:effectLst>
                  <a:outerShdw blurRad="38100" dist="38100" dir="2700000" algn="tl">
                    <a:srgbClr val="000000"/>
                  </a:outerShdw>
                </a:effectLst>
                <a:latin typeface="Tahoma" pitchFamily="32" charset="0"/>
              </a:rPr>
              <a:t>Вышли мы на берег моря,</a:t>
            </a:r>
          </a:p>
          <a:p>
            <a:pPr marL="341313" indent="-339725">
              <a:spcBef>
                <a:spcPts val="800"/>
              </a:spcBef>
              <a:buSzPct val="80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ru-RU" sz="2800" dirty="0" smtClean="0">
                <a:solidFill>
                  <a:schemeClr val="accent2">
                    <a:lumMod val="75000"/>
                  </a:schemeClr>
                </a:solidFill>
                <a:effectLst>
                  <a:outerShdw blurRad="38100" dist="38100" dir="2700000" algn="tl">
                    <a:srgbClr val="000000"/>
                  </a:outerShdw>
                </a:effectLst>
                <a:latin typeface="Tahoma" pitchFamily="32" charset="0"/>
              </a:rPr>
              <a:t>ходят волны на просторе,</a:t>
            </a:r>
          </a:p>
          <a:p>
            <a:pPr marL="341313" indent="-339725">
              <a:spcBef>
                <a:spcPts val="800"/>
              </a:spcBef>
              <a:buSzPct val="80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ru-RU" sz="2800" dirty="0" smtClean="0">
                <a:solidFill>
                  <a:schemeClr val="accent2">
                    <a:lumMod val="75000"/>
                  </a:schemeClr>
                </a:solidFill>
                <a:effectLst>
                  <a:outerShdw blurRad="38100" dist="38100" dir="2700000" algn="tl">
                    <a:srgbClr val="000000"/>
                  </a:outerShdw>
                </a:effectLst>
                <a:latin typeface="Tahoma" pitchFamily="32" charset="0"/>
              </a:rPr>
              <a:t>Рыбка в море уплывает,</a:t>
            </a:r>
          </a:p>
          <a:p>
            <a:pPr marL="341313" indent="-339725">
              <a:spcBef>
                <a:spcPts val="800"/>
              </a:spcBef>
              <a:buSzPct val="80000"/>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lang="ru-RU" sz="2800" dirty="0" smtClean="0">
                <a:solidFill>
                  <a:schemeClr val="accent2">
                    <a:lumMod val="75000"/>
                  </a:schemeClr>
                </a:solidFill>
                <a:effectLst>
                  <a:outerShdw blurRad="38100" dist="38100" dir="2700000" algn="tl">
                    <a:srgbClr val="000000"/>
                  </a:outerShdw>
                </a:effectLst>
                <a:latin typeface="Tahoma" pitchFamily="32" charset="0"/>
              </a:rPr>
              <a:t>только хвостиком виляет.</a:t>
            </a:r>
            <a:endParaRPr lang="ru-RU" sz="2800" dirty="0">
              <a:solidFill>
                <a:schemeClr val="accent2">
                  <a:lumMod val="75000"/>
                </a:schemeClr>
              </a:solidFill>
              <a:effectLst>
                <a:outerShdw blurRad="38100" dist="38100" dir="2700000" algn="tl">
                  <a:srgbClr val="000000"/>
                </a:outerShdw>
              </a:effectLst>
              <a:latin typeface="Tahoma" pitchFamily="3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52736"/>
            <a:ext cx="8229600" cy="1224136"/>
          </a:xfrm>
        </p:spPr>
        <p:txBody>
          <a:bodyPr>
            <a:normAutofit fontScale="90000"/>
          </a:bodyPr>
          <a:lstStyle/>
          <a:p>
            <a:pPr marL="342900" indent="-339725">
              <a:spcBef>
                <a:spcPts val="800"/>
              </a:spcBef>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b="1" i="1" dirty="0" smtClean="0">
                <a:solidFill>
                  <a:schemeClr val="accent2">
                    <a:lumMod val="75000"/>
                  </a:schemeClr>
                </a:solidFill>
              </a:rPr>
              <a:t>Невод</a:t>
            </a:r>
            <a:r>
              <a:rPr lang="ru-RU" i="1" dirty="0" smtClean="0">
                <a:solidFill>
                  <a:schemeClr val="accent2">
                    <a:lumMod val="75000"/>
                  </a:schemeClr>
                </a:solidFill>
              </a:rPr>
              <a:t> - большая рыболовная сеть </a:t>
            </a:r>
            <a:br>
              <a:rPr lang="ru-RU" i="1" dirty="0" smtClean="0">
                <a:solidFill>
                  <a:schemeClr val="accent2">
                    <a:lumMod val="75000"/>
                  </a:schemeClr>
                </a:solidFill>
              </a:rPr>
            </a:br>
            <a:r>
              <a:rPr lang="ru-RU" dirty="0" smtClean="0">
                <a:solidFill>
                  <a:srgbClr val="FFFFFF"/>
                </a:solidFill>
                <a:effectLst>
                  <a:outerShdw blurRad="38100" dist="38100" dir="2700000" algn="tl">
                    <a:srgbClr val="000000"/>
                  </a:outerShdw>
                </a:effectLst>
                <a:latin typeface="Tahoma" pitchFamily="32" charset="0"/>
              </a:rPr>
              <a:t/>
            </a:r>
            <a:br>
              <a:rPr lang="ru-RU" dirty="0" smtClean="0">
                <a:solidFill>
                  <a:srgbClr val="FFFFFF"/>
                </a:solidFill>
                <a:effectLst>
                  <a:outerShdw blurRad="38100" dist="38100" dir="2700000" algn="tl">
                    <a:srgbClr val="000000"/>
                  </a:outerShdw>
                </a:effectLst>
                <a:latin typeface="Tahoma" pitchFamily="32" charset="0"/>
              </a:rPr>
            </a:br>
            <a:endParaRPr lang="ru-RU" dirty="0"/>
          </a:p>
        </p:txBody>
      </p:sp>
      <p:pic>
        <p:nvPicPr>
          <p:cNvPr id="3" name="Picture 2" descr="Картинка 2 из 347">
            <a:hlinkClick r:id="rId2"/>
          </p:cNvPr>
          <p:cNvPicPr>
            <a:picLocks noChangeAspect="1" noChangeArrowheads="1"/>
          </p:cNvPicPr>
          <p:nvPr/>
        </p:nvPicPr>
        <p:blipFill>
          <a:blip r:embed="rId3" cstate="email"/>
          <a:srcRect/>
          <a:stretch>
            <a:fillRect/>
          </a:stretch>
        </p:blipFill>
        <p:spPr bwMode="auto">
          <a:xfrm>
            <a:off x="1403648" y="1772816"/>
            <a:ext cx="6883128" cy="396043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52736"/>
            <a:ext cx="8229600" cy="1368152"/>
          </a:xfrm>
        </p:spPr>
        <p:txBody>
          <a:bodyPr>
            <a:normAutofit fontScale="90000"/>
          </a:bodyPr>
          <a:lstStyle/>
          <a:p>
            <a:r>
              <a:rPr lang="ru-RU" b="1" i="1" dirty="0" smtClean="0">
                <a:solidFill>
                  <a:schemeClr val="accent2">
                    <a:lumMod val="75000"/>
                  </a:schemeClr>
                </a:solidFill>
              </a:rPr>
              <a:t>Светёлка</a:t>
            </a:r>
            <a:r>
              <a:rPr lang="ru-RU" i="1" dirty="0" smtClean="0">
                <a:solidFill>
                  <a:schemeClr val="accent2">
                    <a:lumMod val="75000"/>
                  </a:schemeClr>
                </a:solidFill>
              </a:rPr>
              <a:t> (помещение) — небольшая комната, обычно в верхней части жилья.</a:t>
            </a:r>
            <a:r>
              <a:rPr lang="ru-RU" dirty="0" smtClean="0"/>
              <a:t/>
            </a:r>
            <a:br>
              <a:rPr lang="ru-RU" dirty="0" smtClean="0"/>
            </a:br>
            <a:endParaRPr lang="ru-RU" dirty="0"/>
          </a:p>
        </p:txBody>
      </p:sp>
      <p:pic>
        <p:nvPicPr>
          <p:cNvPr id="3" name="Picture 2" descr="Картинка 19 из 26870">
            <a:hlinkClick r:id="rId2"/>
          </p:cNvPr>
          <p:cNvPicPr>
            <a:picLocks noChangeAspect="1" noChangeArrowheads="1"/>
          </p:cNvPicPr>
          <p:nvPr/>
        </p:nvPicPr>
        <p:blipFill>
          <a:blip r:embed="rId3" cstate="email"/>
          <a:srcRect/>
          <a:stretch>
            <a:fillRect/>
          </a:stretch>
        </p:blipFill>
        <p:spPr bwMode="auto">
          <a:xfrm>
            <a:off x="2123728" y="2492896"/>
            <a:ext cx="5760639" cy="360040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1"/>
          <p:cNvSpPr>
            <a:spLocks noGrp="1"/>
          </p:cNvSpPr>
          <p:nvPr>
            <p:ph type="title"/>
          </p:nvPr>
        </p:nvSpPr>
        <p:spPr>
          <a:xfrm>
            <a:off x="468313" y="404813"/>
            <a:ext cx="8229600" cy="1143000"/>
          </a:xfrm>
        </p:spPr>
        <p:txBody>
          <a:bodyPr/>
          <a:lstStyle/>
          <a:p>
            <a:pPr eaLnBrk="1" hangingPunct="1">
              <a:defRPr/>
            </a:pPr>
            <a:r>
              <a:rPr lang="ru-RU" sz="4000" smtClean="0">
                <a:solidFill>
                  <a:srgbClr val="CC0000"/>
                </a:solidFill>
                <a:effectLst>
                  <a:outerShdw blurRad="38100" dist="38100" dir="2700000" algn="tl">
                    <a:srgbClr val="C0C0C0"/>
                  </a:outerShdw>
                </a:effectLst>
              </a:rPr>
              <a:t>Царские палаты</a:t>
            </a:r>
          </a:p>
        </p:txBody>
      </p:sp>
      <p:pic>
        <p:nvPicPr>
          <p:cNvPr id="22531" name="Picture 5" descr="a57t65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628775"/>
            <a:ext cx="7056438"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1548376"/>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1"/>
          <p:cNvSpPr>
            <a:spLocks noGrp="1"/>
          </p:cNvSpPr>
          <p:nvPr>
            <p:ph type="title"/>
          </p:nvPr>
        </p:nvSpPr>
        <p:spPr>
          <a:xfrm>
            <a:off x="468313" y="404813"/>
            <a:ext cx="8229600" cy="1143000"/>
          </a:xfrm>
        </p:spPr>
        <p:txBody>
          <a:bodyPr>
            <a:normAutofit fontScale="90000"/>
          </a:bodyPr>
          <a:lstStyle/>
          <a:p>
            <a:pPr eaLnBrk="1" hangingPunct="1">
              <a:defRPr/>
            </a:pPr>
            <a:r>
              <a:rPr lang="ru-RU" sz="4000" dirty="0" smtClean="0">
                <a:solidFill>
                  <a:srgbClr val="CC0000"/>
                </a:solidFill>
                <a:effectLst>
                  <a:outerShdw blurRad="38100" dist="38100" dir="2700000" algn="tl">
                    <a:srgbClr val="C0C0C0"/>
                  </a:outerShdw>
                </a:effectLst>
              </a:rPr>
              <a:t>Пряник печатный</a:t>
            </a:r>
            <a:br>
              <a:rPr lang="ru-RU" sz="4000" dirty="0" smtClean="0">
                <a:solidFill>
                  <a:srgbClr val="CC0000"/>
                </a:solidFill>
                <a:effectLst>
                  <a:outerShdw blurRad="38100" dist="38100" dir="2700000" algn="tl">
                    <a:srgbClr val="C0C0C0"/>
                  </a:outerShdw>
                </a:effectLst>
              </a:rPr>
            </a:br>
            <a:r>
              <a:rPr lang="ru-RU" sz="4000" dirty="0" smtClean="0">
                <a:solidFill>
                  <a:srgbClr val="CC0000"/>
                </a:solidFill>
                <a:effectLst>
                  <a:outerShdw blurRad="38100" dist="38100" dir="2700000" algn="tl">
                    <a:srgbClr val="C0C0C0"/>
                  </a:outerShdw>
                </a:effectLst>
              </a:rPr>
              <a:t> (пряник с печатным рисунком)</a:t>
            </a:r>
          </a:p>
        </p:txBody>
      </p:sp>
      <p:pic>
        <p:nvPicPr>
          <p:cNvPr id="23555" name="Picture 5" descr="img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628775"/>
            <a:ext cx="4537075" cy="340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63" y="3141663"/>
            <a:ext cx="3381375" cy="325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3779029"/>
      </p:ext>
    </p:extLst>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47664" y="548681"/>
            <a:ext cx="6840760" cy="1323439"/>
          </a:xfrm>
          <a:prstGeom prst="rect">
            <a:avLst/>
          </a:prstGeom>
        </p:spPr>
        <p:txBody>
          <a:bodyPr wrap="square">
            <a:spAutoFit/>
          </a:bodyPr>
          <a:lstStyle/>
          <a:p>
            <a:r>
              <a:rPr lang="ru-RU" sz="4000" b="1" dirty="0" smtClean="0">
                <a:solidFill>
                  <a:schemeClr val="accent2">
                    <a:lumMod val="75000"/>
                  </a:schemeClr>
                </a:solidFill>
                <a:latin typeface="Monotype Corsiva" pitchFamily="66" charset="0"/>
              </a:rPr>
              <a:t>Объясните выражение </a:t>
            </a:r>
          </a:p>
          <a:p>
            <a:r>
              <a:rPr lang="ru-RU" sz="4000" b="1" dirty="0" smtClean="0">
                <a:solidFill>
                  <a:schemeClr val="accent2">
                    <a:lumMod val="75000"/>
                  </a:schemeClr>
                </a:solidFill>
                <a:latin typeface="Monotype Corsiva" pitchFamily="66" charset="0"/>
              </a:rPr>
              <a:t>«остаться  у  разбитого  корыта».</a:t>
            </a:r>
            <a:endParaRPr lang="ru-RU" sz="4000" b="1" dirty="0">
              <a:solidFill>
                <a:schemeClr val="accent2">
                  <a:lumMod val="75000"/>
                </a:schemeClr>
              </a:solidFill>
              <a:latin typeface="Monotype Corsiva" pitchFamily="66" charset="0"/>
            </a:endParaRPr>
          </a:p>
        </p:txBody>
      </p:sp>
      <p:pic>
        <p:nvPicPr>
          <p:cNvPr id="3" name="Picture 3"/>
          <p:cNvPicPr>
            <a:picLocks noChangeAspect="1" noChangeArrowheads="1"/>
          </p:cNvPicPr>
          <p:nvPr/>
        </p:nvPicPr>
        <p:blipFill>
          <a:blip r:embed="rId2" cstate="email"/>
          <a:srcRect/>
          <a:stretch>
            <a:fillRect/>
          </a:stretch>
        </p:blipFill>
        <p:spPr bwMode="auto">
          <a:xfrm>
            <a:off x="2099170" y="1989139"/>
            <a:ext cx="5287467" cy="3960142"/>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roki-risovanie.ru/wp-content/uploads/2022/09/starik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091635">
            <a:off x="247004" y="4522112"/>
            <a:ext cx="3024336" cy="21176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gas-kvas.com/uploads/posts/2023-02/1677020308_gas-kvas-com-p-risunok-na-temu-skazki-pushkina-o-ribake-i-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1917" y="3429000"/>
            <a:ext cx="2109392" cy="295014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gas-kvas.com/uploads/posts/2023-01/1673465329_gas-kvas-com-p-skazka-o-ribake-i-ribke-risunok-detskii-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211312">
            <a:off x="439576" y="1757540"/>
            <a:ext cx="3408313" cy="22500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otvetuznay.ru/wp-content/uploads/2021/06/46b781_0f9ad2a5b80d4b5bbc9fee1aa57d9e3d_mv2_d_2048_1416_s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35093">
            <a:off x="5498241" y="4044265"/>
            <a:ext cx="3480321" cy="240577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404664"/>
            <a:ext cx="8229600" cy="1080120"/>
          </a:xfrm>
        </p:spPr>
        <p:txBody>
          <a:bodyPr>
            <a:normAutofit fontScale="90000"/>
          </a:bodyPr>
          <a:lstStyle/>
          <a:p>
            <a:r>
              <a:rPr lang="ru-RU" sz="2200" dirty="0" smtClean="0"/>
              <a:t>Составьте </a:t>
            </a:r>
            <a:r>
              <a:rPr lang="ru-RU" sz="2200" dirty="0"/>
              <a:t>и запишите предложение </a:t>
            </a:r>
            <a:r>
              <a:rPr lang="ru-RU" sz="2200" dirty="0" smtClean="0"/>
              <a:t/>
            </a:r>
            <a:br>
              <a:rPr lang="ru-RU" sz="2200" dirty="0" smtClean="0"/>
            </a:br>
            <a:r>
              <a:rPr lang="ru-RU" sz="2200" dirty="0" smtClean="0"/>
              <a:t>с </a:t>
            </a:r>
            <a:r>
              <a:rPr lang="ru-RU" sz="2200" dirty="0"/>
              <a:t>любым словосочетанием из сказки.</a:t>
            </a:r>
            <a:br>
              <a:rPr lang="ru-RU" sz="2200" dirty="0"/>
            </a:br>
            <a:r>
              <a:rPr lang="ru-RU" sz="2200" dirty="0"/>
              <a:t>Нарисуйте иллюстрацию к этому </a:t>
            </a:r>
            <a:r>
              <a:rPr lang="ru-RU" sz="2200" dirty="0" smtClean="0"/>
              <a:t>предложению.</a:t>
            </a:r>
            <a:endParaRPr lang="ru-RU" sz="2200" dirty="0">
              <a:effectLst/>
            </a:endParaRPr>
          </a:p>
        </p:txBody>
      </p:sp>
      <p:pic>
        <p:nvPicPr>
          <p:cNvPr id="1034" name="Picture 10" descr="https://img.razrisyika.ru/kart/82/1200/327015-illyustraciya-k-skazke-o-rybake-i-rybke-1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36096" y="1572453"/>
            <a:ext cx="3114362" cy="2382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636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229600" cy="940966"/>
          </a:xfrm>
        </p:spPr>
        <p:txBody>
          <a:bodyPr>
            <a:noAutofit/>
          </a:bodyPr>
          <a:lstStyle/>
          <a:p>
            <a:r>
              <a:rPr lang="ru-RU" sz="2800" i="1" dirty="0" smtClean="0">
                <a:solidFill>
                  <a:schemeClr val="accent2">
                    <a:lumMod val="75000"/>
                  </a:schemeClr>
                </a:solidFill>
              </a:rPr>
              <a:t>Александр Сергеевич Пушкин-</a:t>
            </a:r>
            <a:br>
              <a:rPr lang="ru-RU" sz="2800" i="1" dirty="0" smtClean="0">
                <a:solidFill>
                  <a:schemeClr val="accent2">
                    <a:lumMod val="75000"/>
                  </a:schemeClr>
                </a:solidFill>
              </a:rPr>
            </a:br>
            <a:r>
              <a:rPr lang="ru-RU" sz="2800" i="1" dirty="0" smtClean="0">
                <a:solidFill>
                  <a:schemeClr val="accent2">
                    <a:lumMod val="75000"/>
                  </a:schemeClr>
                </a:solidFill>
              </a:rPr>
              <a:t>великий русский поэт.</a:t>
            </a:r>
            <a:endParaRPr lang="ru-RU" sz="2800" i="1" dirty="0">
              <a:solidFill>
                <a:schemeClr val="accent2">
                  <a:lumMod val="75000"/>
                </a:schemeClr>
              </a:solidFill>
            </a:endParaRPr>
          </a:p>
        </p:txBody>
      </p:sp>
      <p:pic>
        <p:nvPicPr>
          <p:cNvPr id="5" name="Рисунок 4" descr="dd35dcbae4c4.jpg"/>
          <p:cNvPicPr>
            <a:picLocks noChangeAspect="1"/>
          </p:cNvPicPr>
          <p:nvPr/>
        </p:nvPicPr>
        <p:blipFill>
          <a:blip r:embed="rId2" cstate="email"/>
          <a:stretch>
            <a:fillRect/>
          </a:stretch>
        </p:blipFill>
        <p:spPr>
          <a:xfrm>
            <a:off x="4644008" y="1484784"/>
            <a:ext cx="3600400" cy="4400489"/>
          </a:xfrm>
          <a:prstGeom prst="rect">
            <a:avLst/>
          </a:prstGeom>
          <a:ln>
            <a:solidFill>
              <a:schemeClr val="bg2">
                <a:lumMod val="25000"/>
              </a:schemeClr>
            </a:solidFill>
          </a:ln>
          <a:effectLst>
            <a:outerShdw blurRad="292100" dist="139700" dir="2700000" algn="tl" rotWithShape="0">
              <a:srgbClr val="333333">
                <a:alpha val="65000"/>
              </a:srgbClr>
            </a:outerShdw>
          </a:effectLst>
        </p:spPr>
      </p:pic>
      <p:sp>
        <p:nvSpPr>
          <p:cNvPr id="3" name="Прямоугольник 2"/>
          <p:cNvSpPr/>
          <p:nvPr/>
        </p:nvSpPr>
        <p:spPr>
          <a:xfrm>
            <a:off x="755576" y="1844824"/>
            <a:ext cx="3672408" cy="2862322"/>
          </a:xfrm>
          <a:prstGeom prst="rect">
            <a:avLst/>
          </a:prstGeom>
        </p:spPr>
        <p:txBody>
          <a:bodyPr wrap="square">
            <a:spAutoFit/>
          </a:bodyPr>
          <a:lstStyle/>
          <a:p>
            <a:pPr algn="ctr"/>
            <a:r>
              <a:rPr lang="ru-RU" sz="2000" dirty="0"/>
              <a:t>Великий русский поэт </a:t>
            </a:r>
            <a:endParaRPr lang="ru-RU" sz="2000" dirty="0" smtClean="0"/>
          </a:p>
          <a:p>
            <a:pPr algn="ctr"/>
            <a:r>
              <a:rPr lang="ru-RU" sz="2000" dirty="0" smtClean="0"/>
              <a:t>А.С</a:t>
            </a:r>
            <a:r>
              <a:rPr lang="ru-RU" sz="2000" dirty="0"/>
              <a:t>. Пушкин особенно строго от­носился к выбору слов в своих произведениях, в том числе и имён прилагательных. </a:t>
            </a:r>
            <a:endParaRPr lang="ru-RU" sz="2000" dirty="0" smtClean="0"/>
          </a:p>
          <a:p>
            <a:pPr algn="ctr"/>
            <a:r>
              <a:rPr lang="ru-RU" sz="2000" dirty="0" smtClean="0"/>
              <a:t>Именно </a:t>
            </a:r>
            <a:r>
              <a:rPr lang="ru-RU" sz="2000" dirty="0"/>
              <a:t>поэтому его произведения считаются классическими и люди читают их по сей день. </a:t>
            </a:r>
          </a:p>
        </p:txBody>
      </p:sp>
      <p:pic>
        <p:nvPicPr>
          <p:cNvPr id="6" name="Picture 3"/>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2339752" y="4724350"/>
            <a:ext cx="2382667" cy="15408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1224136"/>
          </a:xfrm>
        </p:spPr>
        <p:txBody>
          <a:bodyPr>
            <a:normAutofit fontScale="90000"/>
          </a:bodyPr>
          <a:lstStyle/>
          <a:p>
            <a:r>
              <a:rPr lang="ru-RU" sz="5300" i="1" dirty="0" smtClean="0">
                <a:solidFill>
                  <a:schemeClr val="accent2">
                    <a:lumMod val="75000"/>
                  </a:schemeClr>
                </a:solidFill>
                <a:effectLst>
                  <a:outerShdw blurRad="38100" dist="38100" dir="2700000" algn="tl">
                    <a:srgbClr val="000000"/>
                  </a:outerShdw>
                </a:effectLst>
                <a:latin typeface="Tahoma" pitchFamily="32" charset="0"/>
              </a:rPr>
              <a:t>Продолжите строчки.</a:t>
            </a:r>
            <a:r>
              <a:rPr lang="ru-RU" dirty="0" smtClean="0">
                <a:solidFill>
                  <a:srgbClr val="FFFFCC"/>
                </a:solidFill>
                <a:effectLst>
                  <a:outerShdw blurRad="38100" dist="38100" dir="2700000" algn="tl">
                    <a:srgbClr val="000000"/>
                  </a:outerShdw>
                </a:effectLst>
                <a:latin typeface="Tahoma" pitchFamily="32" charset="0"/>
              </a:rPr>
              <a:t/>
            </a:r>
            <a:br>
              <a:rPr lang="ru-RU" dirty="0" smtClean="0">
                <a:solidFill>
                  <a:srgbClr val="FFFFCC"/>
                </a:solidFill>
                <a:effectLst>
                  <a:outerShdw blurRad="38100" dist="38100" dir="2700000" algn="tl">
                    <a:srgbClr val="000000"/>
                  </a:outerShdw>
                </a:effectLst>
                <a:latin typeface="Tahoma" pitchFamily="32" charset="0"/>
              </a:rPr>
            </a:br>
            <a:endParaRPr lang="ru-RU" dirty="0"/>
          </a:p>
        </p:txBody>
      </p:sp>
      <p:sp>
        <p:nvSpPr>
          <p:cNvPr id="3" name="Прямоугольник 2"/>
          <p:cNvSpPr/>
          <p:nvPr/>
        </p:nvSpPr>
        <p:spPr>
          <a:xfrm>
            <a:off x="755576" y="1484784"/>
            <a:ext cx="6102424" cy="2369880"/>
          </a:xfrm>
          <a:prstGeom prst="rect">
            <a:avLst/>
          </a:prstGeom>
        </p:spPr>
        <p:txBody>
          <a:bodyPr wrap="square">
            <a:spAutoFit/>
          </a:bodyPr>
          <a:lstStyle/>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Жил старик со своею старухой</a:t>
            </a:r>
          </a:p>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У самого........</a:t>
            </a:r>
          </a:p>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Отпустил он рыбку золотую</a:t>
            </a:r>
          </a:p>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И сказал ей:…….</a:t>
            </a:r>
            <a:endParaRPr lang="ru-RU" sz="3200" dirty="0">
              <a:solidFill>
                <a:schemeClr val="accent2">
                  <a:lumMod val="75000"/>
                </a:schemeClr>
              </a:solidFill>
              <a:effectLst>
                <a:outerShdw blurRad="38100" dist="38100" dir="2700000" algn="tl">
                  <a:srgbClr val="000000"/>
                </a:outerShdw>
              </a:effectLst>
              <a:latin typeface="Tahoma" pitchFamily="32" charset="0"/>
            </a:endParaRPr>
          </a:p>
        </p:txBody>
      </p:sp>
      <p:pic>
        <p:nvPicPr>
          <p:cNvPr id="5" name="Picture 3"/>
          <p:cNvPicPr>
            <a:picLocks noChangeAspect="1" noChangeArrowheads="1"/>
          </p:cNvPicPr>
          <p:nvPr/>
        </p:nvPicPr>
        <p:blipFill>
          <a:blip r:embed="rId2" cstate="email"/>
          <a:srcRect/>
          <a:stretch>
            <a:fillRect/>
          </a:stretch>
        </p:blipFill>
        <p:spPr bwMode="auto">
          <a:xfrm>
            <a:off x="5220072" y="3284983"/>
            <a:ext cx="3168352" cy="2448273"/>
          </a:xfrm>
          <a:prstGeom prst="rect">
            <a:avLst/>
          </a:prstGeom>
          <a:noFill/>
          <a:ln w="9525">
            <a:noFill/>
            <a:round/>
            <a:headEnd/>
            <a:tailEnd/>
          </a:ln>
        </p:spPr>
      </p:pic>
      <p:pic>
        <p:nvPicPr>
          <p:cNvPr id="6" name="Рисунок 5" descr="740x485.jpeg"/>
          <p:cNvPicPr>
            <a:picLocks noChangeAspect="1"/>
          </p:cNvPicPr>
          <p:nvPr/>
        </p:nvPicPr>
        <p:blipFill>
          <a:blip r:embed="rId3" cstate="email"/>
          <a:stretch>
            <a:fillRect/>
          </a:stretch>
        </p:blipFill>
        <p:spPr>
          <a:xfrm>
            <a:off x="1403648" y="3861048"/>
            <a:ext cx="3240360" cy="223224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additive="repl">
                                        <p:cTn id="6" dur="1" fill="hold">
                                          <p:stCondLst>
                                            <p:cond delay="0"/>
                                          </p:stCondLst>
                                        </p:cTn>
                                        <p:tgtEl>
                                          <p:spTgt spid="5"/>
                                        </p:tgtEl>
                                        <p:attrNameLst>
                                          <p:attrName>style.visibility</p:attrName>
                                        </p:attrNameLst>
                                      </p:cBhvr>
                                      <p:to>
                                        <p:strVal val="visible"/>
                                      </p:to>
                                    </p:set>
                                    <p:animEffect transition="in" filter="fade">
                                      <p:cBhvr additive="repl">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3608" y="764704"/>
            <a:ext cx="5976664" cy="2267287"/>
          </a:xfrm>
          <a:prstGeom prst="rect">
            <a:avLst/>
          </a:prstGeom>
        </p:spPr>
        <p:txBody>
          <a:bodyPr wrap="square">
            <a:spAutoFit/>
          </a:bodyPr>
          <a:lstStyle/>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Приплыла к нему рыбка. Спросила:……..</a:t>
            </a:r>
          </a:p>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Старик ловил неводом рыбу,</a:t>
            </a:r>
          </a:p>
          <a:p>
            <a:pPr marL="342900" indent="-339725">
              <a:spcBef>
                <a:spcPts val="8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3200" dirty="0" smtClean="0">
                <a:solidFill>
                  <a:schemeClr val="accent2">
                    <a:lumMod val="75000"/>
                  </a:schemeClr>
                </a:solidFill>
                <a:effectLst>
                  <a:outerShdw blurRad="38100" dist="38100" dir="2700000" algn="tl">
                    <a:srgbClr val="000000"/>
                  </a:outerShdw>
                </a:effectLst>
                <a:latin typeface="Tahoma" pitchFamily="32" charset="0"/>
              </a:rPr>
              <a:t>Старуха ……</a:t>
            </a:r>
            <a:endParaRPr lang="ru-RU" sz="3200" dirty="0">
              <a:solidFill>
                <a:schemeClr val="accent2">
                  <a:lumMod val="75000"/>
                </a:schemeClr>
              </a:solidFill>
              <a:effectLst>
                <a:outerShdw blurRad="38100" dist="38100" dir="2700000" algn="tl">
                  <a:srgbClr val="000000"/>
                </a:outerShdw>
              </a:effectLst>
              <a:latin typeface="Tahoma" pitchFamily="32" charset="0"/>
            </a:endParaRPr>
          </a:p>
        </p:txBody>
      </p:sp>
      <p:pic>
        <p:nvPicPr>
          <p:cNvPr id="3" name="Picture 4"/>
          <p:cNvPicPr>
            <a:picLocks noChangeAspect="1" noChangeArrowheads="1"/>
          </p:cNvPicPr>
          <p:nvPr/>
        </p:nvPicPr>
        <p:blipFill>
          <a:blip r:embed="rId2" cstate="email"/>
          <a:srcRect/>
          <a:stretch>
            <a:fillRect/>
          </a:stretch>
        </p:blipFill>
        <p:spPr bwMode="auto">
          <a:xfrm>
            <a:off x="1763687" y="3645025"/>
            <a:ext cx="3240361" cy="2376264"/>
          </a:xfrm>
          <a:prstGeom prst="rect">
            <a:avLst/>
          </a:prstGeom>
          <a:noFill/>
          <a:ln w="9525">
            <a:noFill/>
            <a:round/>
            <a:headEnd/>
            <a:tailEnd/>
          </a:ln>
        </p:spPr>
      </p:pic>
      <p:pic>
        <p:nvPicPr>
          <p:cNvPr id="4" name="Picture 3"/>
          <p:cNvPicPr>
            <a:picLocks noChangeAspect="1" noChangeArrowheads="1"/>
          </p:cNvPicPr>
          <p:nvPr/>
        </p:nvPicPr>
        <p:blipFill>
          <a:blip r:embed="rId3" cstate="email"/>
          <a:srcRect/>
          <a:stretch>
            <a:fillRect/>
          </a:stretch>
        </p:blipFill>
        <p:spPr bwMode="auto">
          <a:xfrm>
            <a:off x="5436097" y="3212976"/>
            <a:ext cx="3024336" cy="2592288"/>
          </a:xfrm>
          <a:prstGeom prst="rect">
            <a:avLst/>
          </a:prstGeom>
          <a:noFill/>
          <a:ln w="9525">
            <a:noFill/>
            <a:round/>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2000"/>
                                        <p:tgtEl>
                                          <p:spTgt spid="3"/>
                                        </p:tgtEl>
                                      </p:cBhvr>
                                    </p:animEffect>
                                  </p:childTnLst>
                                </p:cTn>
                              </p:par>
                            </p:childTnLst>
                          </p:cTn>
                        </p:par>
                        <p:par>
                          <p:cTn id="8" fill="hold">
                            <p:stCondLst>
                              <p:cond delay="2000"/>
                            </p:stCondLst>
                            <p:childTnLst>
                              <p:par>
                                <p:cTn id="9" presetID="10" presetClass="entr" fill="hold" nodeType="afterEffect">
                                  <p:stCondLst>
                                    <p:cond delay="0"/>
                                  </p:stCondLst>
                                  <p:childTnLst>
                                    <p:set>
                                      <p:cBhvr additive="repl">
                                        <p:cTn id="10" dur="1" fill="hold">
                                          <p:stCondLst>
                                            <p:cond delay="0"/>
                                          </p:stCondLst>
                                        </p:cTn>
                                        <p:tgtEl>
                                          <p:spTgt spid="4"/>
                                        </p:tgtEl>
                                        <p:attrNameLst>
                                          <p:attrName>style.visibility</p:attrName>
                                        </p:attrNameLst>
                                      </p:cBhvr>
                                      <p:to>
                                        <p:strVal val="visible"/>
                                      </p:to>
                                    </p:set>
                                    <p:animEffect transition="in" filter="fade">
                                      <p:cBhvr additive="repl">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620688"/>
            <a:ext cx="6696744" cy="1511696"/>
          </a:xfrm>
          <a:prstGeom prst="rect">
            <a:avLst/>
          </a:prstGeom>
        </p:spPr>
        <p:txBody>
          <a:bodyPr wrap="square">
            <a:spAutoFit/>
          </a:bodyPr>
          <a:lstStyle/>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Сколько раз менялось море?                           </a:t>
            </a:r>
          </a:p>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Как в сказке отзывалось море на жадность старухи?</a:t>
            </a:r>
            <a:endParaRPr lang="ru-RU" sz="3200" dirty="0">
              <a:solidFill>
                <a:schemeClr val="accent2">
                  <a:lumMod val="75000"/>
                </a:schemeClr>
              </a:solidFill>
              <a:effectLst>
                <a:outerShdw blurRad="38100" dist="38100" dir="2700000" algn="tl">
                  <a:srgbClr val="000000"/>
                </a:outerShdw>
              </a:effectLst>
              <a:latin typeface="Tahoma" pitchFamily="34" charset="0"/>
            </a:endParaRPr>
          </a:p>
        </p:txBody>
      </p:sp>
      <p:pic>
        <p:nvPicPr>
          <p:cNvPr id="3" name="Picture 3"/>
          <p:cNvPicPr>
            <a:picLocks noChangeAspect="1" noChangeArrowheads="1"/>
          </p:cNvPicPr>
          <p:nvPr/>
        </p:nvPicPr>
        <p:blipFill>
          <a:blip r:embed="rId2" cstate="email"/>
          <a:srcRect/>
          <a:stretch>
            <a:fillRect/>
          </a:stretch>
        </p:blipFill>
        <p:spPr bwMode="auto">
          <a:xfrm>
            <a:off x="755577" y="2204865"/>
            <a:ext cx="3384376" cy="2448271"/>
          </a:xfrm>
          <a:prstGeom prst="rect">
            <a:avLst/>
          </a:prstGeom>
          <a:noFill/>
          <a:ln w="9525">
            <a:noFill/>
            <a:round/>
            <a:headEnd/>
            <a:tailEnd/>
          </a:ln>
        </p:spPr>
      </p:pic>
      <p:pic>
        <p:nvPicPr>
          <p:cNvPr id="5" name="Picture 4"/>
          <p:cNvPicPr>
            <a:picLocks noChangeAspect="1" noChangeArrowheads="1"/>
          </p:cNvPicPr>
          <p:nvPr/>
        </p:nvPicPr>
        <p:blipFill>
          <a:blip r:embed="rId3" cstate="email"/>
          <a:srcRect/>
          <a:stretch>
            <a:fillRect/>
          </a:stretch>
        </p:blipFill>
        <p:spPr bwMode="auto">
          <a:xfrm>
            <a:off x="5364087" y="1844825"/>
            <a:ext cx="2952329" cy="2304255"/>
          </a:xfrm>
          <a:prstGeom prst="rect">
            <a:avLst/>
          </a:prstGeom>
          <a:noFill/>
          <a:ln w="9525">
            <a:noFill/>
            <a:round/>
            <a:headEnd/>
            <a:tailEnd/>
          </a:ln>
        </p:spPr>
      </p:pic>
      <p:pic>
        <p:nvPicPr>
          <p:cNvPr id="6" name="Picture 5"/>
          <p:cNvPicPr>
            <a:picLocks noChangeAspect="1" noChangeArrowheads="1"/>
          </p:cNvPicPr>
          <p:nvPr/>
        </p:nvPicPr>
        <p:blipFill>
          <a:blip r:embed="rId4" cstate="email"/>
          <a:srcRect/>
          <a:stretch>
            <a:fillRect/>
          </a:stretch>
        </p:blipFill>
        <p:spPr bwMode="auto">
          <a:xfrm>
            <a:off x="4499992" y="4365105"/>
            <a:ext cx="2807271" cy="1800199"/>
          </a:xfrm>
          <a:prstGeom prst="rect">
            <a:avLst/>
          </a:prstGeom>
          <a:noFill/>
          <a:ln w="9525">
            <a:noFill/>
            <a:round/>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2000"/>
                                        <p:tgtEl>
                                          <p:spTgt spid="3"/>
                                        </p:tgtEl>
                                      </p:cBhvr>
                                    </p:animEffect>
                                  </p:childTnLst>
                                </p:cTn>
                              </p:par>
                            </p:childTnLst>
                          </p:cTn>
                        </p:par>
                        <p:par>
                          <p:cTn id="8" fill="hold">
                            <p:stCondLst>
                              <p:cond delay="2000"/>
                            </p:stCondLst>
                            <p:childTnLst>
                              <p:par>
                                <p:cTn id="9" presetID="10" presetClass="entr" fill="hold" nodeType="afterEffect">
                                  <p:stCondLst>
                                    <p:cond delay="0"/>
                                  </p:stCondLst>
                                  <p:childTnLst>
                                    <p:set>
                                      <p:cBhvr additive="repl">
                                        <p:cTn id="10" dur="1" fill="hold">
                                          <p:stCondLst>
                                            <p:cond delay="0"/>
                                          </p:stCondLst>
                                        </p:cTn>
                                        <p:tgtEl>
                                          <p:spTgt spid="5"/>
                                        </p:tgtEl>
                                        <p:attrNameLst>
                                          <p:attrName>style.visibility</p:attrName>
                                        </p:attrNameLst>
                                      </p:cBhvr>
                                      <p:to>
                                        <p:strVal val="visible"/>
                                      </p:to>
                                    </p:set>
                                    <p:animEffect transition="in" filter="fade">
                                      <p:cBhvr additive="repl">
                                        <p:cTn id="11" dur="2000"/>
                                        <p:tgtEl>
                                          <p:spTgt spid="5"/>
                                        </p:tgtEl>
                                      </p:cBhvr>
                                    </p:animEffect>
                                  </p:childTnLst>
                                </p:cTn>
                              </p:par>
                            </p:childTnLst>
                          </p:cTn>
                        </p:par>
                        <p:par>
                          <p:cTn id="12" fill="hold">
                            <p:stCondLst>
                              <p:cond delay="4000"/>
                            </p:stCondLst>
                            <p:childTnLst>
                              <p:par>
                                <p:cTn id="13" presetID="10" presetClass="entr" fill="hold" nodeType="afterEffect">
                                  <p:stCondLst>
                                    <p:cond delay="0"/>
                                  </p:stCondLst>
                                  <p:childTnLst>
                                    <p:set>
                                      <p:cBhvr additive="repl">
                                        <p:cTn id="14" dur="1" fill="hold">
                                          <p:stCondLst>
                                            <p:cond delay="0"/>
                                          </p:stCondLst>
                                        </p:cTn>
                                        <p:tgtEl>
                                          <p:spTgt spid="6"/>
                                        </p:tgtEl>
                                        <p:attrNameLst>
                                          <p:attrName>style.visibility</p:attrName>
                                        </p:attrNameLst>
                                      </p:cBhvr>
                                      <p:to>
                                        <p:strVal val="visible"/>
                                      </p:to>
                                    </p:set>
                                    <p:animEffect transition="in" filter="fade">
                                      <p:cBhvr additive="repl">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592" y="548680"/>
            <a:ext cx="7200800" cy="3110595"/>
          </a:xfrm>
          <a:prstGeom prst="rect">
            <a:avLst/>
          </a:prstGeom>
        </p:spPr>
        <p:txBody>
          <a:bodyPr wrap="square">
            <a:spAutoFit/>
          </a:bodyPr>
          <a:lstStyle/>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Сколько раз закидывал старик невод?  </a:t>
            </a:r>
          </a:p>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С чем пришел невод в первый раз?</a:t>
            </a:r>
          </a:p>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С чем пришел невод во второй раз?</a:t>
            </a:r>
          </a:p>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С чем пришел невод в третий раз?</a:t>
            </a:r>
          </a:p>
          <a:p>
            <a:pPr marL="342900" indent="-339725">
              <a:lnSpc>
                <a:spcPct val="90000"/>
              </a:lnSpc>
              <a:spcBef>
                <a:spcPts val="700"/>
              </a:spcBef>
              <a:buSzPct val="80000"/>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ru-RU" sz="3200" dirty="0" smtClean="0">
                <a:solidFill>
                  <a:schemeClr val="accent2">
                    <a:lumMod val="75000"/>
                  </a:schemeClr>
                </a:solidFill>
                <a:effectLst>
                  <a:outerShdw blurRad="38100" dist="38100" dir="2700000" algn="tl">
                    <a:srgbClr val="000000"/>
                  </a:outerShdw>
                </a:effectLst>
                <a:latin typeface="Tahoma" pitchFamily="34" charset="0"/>
              </a:rPr>
              <a:t>                          </a:t>
            </a:r>
            <a:endParaRPr lang="ru-RU" sz="3200" dirty="0">
              <a:solidFill>
                <a:schemeClr val="accent2">
                  <a:lumMod val="75000"/>
                </a:schemeClr>
              </a:solidFill>
              <a:effectLst>
                <a:outerShdw blurRad="38100" dist="38100" dir="2700000" algn="tl">
                  <a:srgbClr val="000000"/>
                </a:outerShdw>
              </a:effectLst>
              <a:latin typeface="Tahoma" pitchFamily="34" charset="0"/>
            </a:endParaRPr>
          </a:p>
        </p:txBody>
      </p:sp>
      <p:pic>
        <p:nvPicPr>
          <p:cNvPr id="3" name="Picture 4"/>
          <p:cNvPicPr>
            <a:picLocks noChangeAspect="1" noChangeArrowheads="1"/>
          </p:cNvPicPr>
          <p:nvPr/>
        </p:nvPicPr>
        <p:blipFill>
          <a:blip r:embed="rId2" cstate="email"/>
          <a:srcRect/>
          <a:stretch>
            <a:fillRect/>
          </a:stretch>
        </p:blipFill>
        <p:spPr bwMode="auto">
          <a:xfrm>
            <a:off x="2555776" y="3212976"/>
            <a:ext cx="4680520" cy="2880320"/>
          </a:xfrm>
          <a:prstGeom prst="rect">
            <a:avLst/>
          </a:prstGeom>
          <a:noFill/>
          <a:ln w="9525">
            <a:noFill/>
            <a:round/>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64704"/>
            <a:ext cx="8229600" cy="864096"/>
          </a:xfrm>
        </p:spPr>
        <p:txBody>
          <a:bodyPr>
            <a:normAutofit fontScale="90000"/>
          </a:bodyPr>
          <a:lstStyle/>
          <a:p>
            <a:r>
              <a:rPr lang="ru-RU" sz="3600" b="1" dirty="0" smtClean="0">
                <a:solidFill>
                  <a:schemeClr val="accent2">
                    <a:lumMod val="75000"/>
                  </a:schemeClr>
                </a:solidFill>
                <a:latin typeface="Monotype Corsiva" pitchFamily="66" charset="0"/>
              </a:rPr>
              <a:t>Исправьте ошибки</a:t>
            </a:r>
            <a:br>
              <a:rPr lang="ru-RU" sz="3600" b="1" dirty="0" smtClean="0">
                <a:solidFill>
                  <a:schemeClr val="accent2">
                    <a:lumMod val="75000"/>
                  </a:schemeClr>
                </a:solidFill>
                <a:latin typeface="Monotype Corsiva" pitchFamily="66" charset="0"/>
              </a:rPr>
            </a:br>
            <a:r>
              <a:rPr lang="ru-RU" sz="3600" b="1" dirty="0" smtClean="0">
                <a:solidFill>
                  <a:schemeClr val="accent2">
                    <a:lumMod val="75000"/>
                  </a:schemeClr>
                </a:solidFill>
                <a:latin typeface="Monotype Corsiva" pitchFamily="66" charset="0"/>
              </a:rPr>
              <a:t> (расположи  желания старухи  по порядку)</a:t>
            </a:r>
            <a:r>
              <a:rPr lang="ru-RU" b="1" dirty="0" smtClean="0">
                <a:solidFill>
                  <a:schemeClr val="accent2">
                    <a:lumMod val="75000"/>
                  </a:schemeClr>
                </a:solidFill>
                <a:latin typeface="Monotype Corsiva" pitchFamily="66" charset="0"/>
              </a:rPr>
              <a:t/>
            </a:r>
            <a:br>
              <a:rPr lang="ru-RU" b="1" dirty="0" smtClean="0">
                <a:solidFill>
                  <a:schemeClr val="accent2">
                    <a:lumMod val="75000"/>
                  </a:schemeClr>
                </a:solidFill>
                <a:latin typeface="Monotype Corsiva" pitchFamily="66" charset="0"/>
              </a:rPr>
            </a:br>
            <a:endParaRPr lang="ru-RU" dirty="0">
              <a:solidFill>
                <a:schemeClr val="accent2">
                  <a:lumMod val="75000"/>
                </a:schemeClr>
              </a:solidFill>
            </a:endParaRPr>
          </a:p>
        </p:txBody>
      </p:sp>
      <p:pic>
        <p:nvPicPr>
          <p:cNvPr id="4" name="Picture 3"/>
          <p:cNvPicPr>
            <a:picLocks noGrp="1" noChangeAspect="1" noChangeArrowheads="1"/>
          </p:cNvPicPr>
          <p:nvPr>
            <p:ph idx="1"/>
          </p:nvPr>
        </p:nvPicPr>
        <p:blipFill>
          <a:blip r:embed="rId2" cstate="email"/>
          <a:srcRect/>
          <a:stretch>
            <a:fillRect/>
          </a:stretch>
        </p:blipFill>
        <p:spPr bwMode="auto">
          <a:xfrm>
            <a:off x="755576" y="1340769"/>
            <a:ext cx="3384375" cy="2376263"/>
          </a:xfrm>
          <a:prstGeom prst="rect">
            <a:avLst/>
          </a:prstGeom>
          <a:noFill/>
          <a:ln w="9525">
            <a:noFill/>
            <a:miter lim="800000"/>
            <a:headEnd/>
            <a:tailEnd/>
          </a:ln>
          <a:effectLst>
            <a:outerShdw algn="tl" rotWithShape="0">
              <a:srgbClr val="000000">
                <a:alpha val="70000"/>
              </a:srgbClr>
            </a:outerShdw>
          </a:effectLst>
        </p:spPr>
      </p:pic>
      <p:pic>
        <p:nvPicPr>
          <p:cNvPr id="5" name="Picture 5"/>
          <p:cNvPicPr>
            <a:picLocks noChangeAspect="1" noChangeArrowheads="1"/>
          </p:cNvPicPr>
          <p:nvPr/>
        </p:nvPicPr>
        <p:blipFill>
          <a:blip r:embed="rId3" cstate="email"/>
          <a:srcRect/>
          <a:stretch>
            <a:fillRect/>
          </a:stretch>
        </p:blipFill>
        <p:spPr bwMode="auto">
          <a:xfrm>
            <a:off x="1187624" y="3861049"/>
            <a:ext cx="2990676" cy="2232248"/>
          </a:xfrm>
          <a:prstGeom prst="rect">
            <a:avLst/>
          </a:prstGeom>
          <a:noFill/>
          <a:ln w="9525">
            <a:noFill/>
            <a:miter lim="800000"/>
            <a:headEnd/>
            <a:tailEnd/>
          </a:ln>
          <a:effectLst>
            <a:outerShdw algn="tl" rotWithShape="0">
              <a:srgbClr val="000000">
                <a:alpha val="70000"/>
              </a:srgbClr>
            </a:outerShdw>
          </a:effectLst>
        </p:spPr>
      </p:pic>
      <p:pic>
        <p:nvPicPr>
          <p:cNvPr id="6" name="Picture 2"/>
          <p:cNvPicPr>
            <a:picLocks noChangeAspect="1" noChangeArrowheads="1"/>
          </p:cNvPicPr>
          <p:nvPr/>
        </p:nvPicPr>
        <p:blipFill>
          <a:blip r:embed="rId4" cstate="email"/>
          <a:srcRect/>
          <a:stretch>
            <a:fillRect/>
          </a:stretch>
        </p:blipFill>
        <p:spPr bwMode="auto">
          <a:xfrm>
            <a:off x="4788024" y="1484785"/>
            <a:ext cx="3186113" cy="2304256"/>
          </a:xfrm>
          <a:prstGeom prst="rect">
            <a:avLst/>
          </a:prstGeom>
          <a:noFill/>
          <a:ln w="9525">
            <a:noFill/>
            <a:miter lim="800000"/>
            <a:headEnd/>
            <a:tailEnd/>
          </a:ln>
          <a:effectLst>
            <a:outerShdw algn="tl" rotWithShape="0">
              <a:srgbClr val="000000">
                <a:alpha val="70000"/>
              </a:srgbClr>
            </a:outerShdw>
          </a:effectLst>
        </p:spPr>
      </p:pic>
      <p:pic>
        <p:nvPicPr>
          <p:cNvPr id="7" name="Picture 4"/>
          <p:cNvPicPr>
            <a:picLocks noChangeAspect="1" noChangeArrowheads="1"/>
          </p:cNvPicPr>
          <p:nvPr/>
        </p:nvPicPr>
        <p:blipFill>
          <a:blip r:embed="rId5" cstate="email"/>
          <a:srcRect/>
          <a:stretch>
            <a:fillRect/>
          </a:stretch>
        </p:blipFill>
        <p:spPr bwMode="auto">
          <a:xfrm>
            <a:off x="4644007" y="4005065"/>
            <a:ext cx="3384377" cy="216024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1.38889E-6 2.59259E-6 L 0.53021 -0.01042 " pathEditMode="relative" rAng="0" ptsTypes="AA">
                                      <p:cBhvr>
                                        <p:cTn id="6" dur="2000" fill="hold"/>
                                        <p:tgtEl>
                                          <p:spTgt spid="4"/>
                                        </p:tgtEl>
                                        <p:attrNameLst>
                                          <p:attrName>ppt_x</p:attrName>
                                          <p:attrName>ppt_y</p:attrName>
                                        </p:attrNameLst>
                                      </p:cBhvr>
                                      <p:rCtr x="265" y="-5"/>
                                    </p:animMotion>
                                  </p:childTnLst>
                                </p:cTn>
                              </p:par>
                            </p:childTnLst>
                          </p:cTn>
                        </p:par>
                      </p:childTnLst>
                    </p:cTn>
                  </p:par>
                </p:childTnLst>
              </p:cTn>
              <p:nextCondLst>
                <p:cond evt="onClick" delay="0">
                  <p:tgtEl>
                    <p:spTgt spid="4"/>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0" presetClass="path" presetSubtype="0" accel="50000" decel="50000" fill="hold" nodeType="clickEffect">
                                  <p:stCondLst>
                                    <p:cond delay="0"/>
                                  </p:stCondLst>
                                  <p:childTnLst>
                                    <p:animMotion origin="layout" path="M 6.38889E-6 4.07407E-6 L 0.48837 4.07407E-6 " pathEditMode="relative" ptsTypes="AA">
                                      <p:cBhvr>
                                        <p:cTn id="11" dur="2000" fill="hold"/>
                                        <p:tgtEl>
                                          <p:spTgt spid="5"/>
                                        </p:tgtEl>
                                        <p:attrNameLst>
                                          <p:attrName>ppt_x</p:attrName>
                                          <p:attrName>ppt_y</p:attrName>
                                        </p:attrNameLst>
                                      </p:cBhvr>
                                    </p:animMotion>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0" presetClass="path" presetSubtype="0" accel="50000" decel="50000" fill="hold" nodeType="clickEffect">
                                  <p:stCondLst>
                                    <p:cond delay="0"/>
                                  </p:stCondLst>
                                  <p:childTnLst>
                                    <p:animMotion origin="layout" path="M -0.11893 -0.0074 L -0.44966 -0.0074 " pathEditMode="relative" rAng="0" ptsTypes="AA">
                                      <p:cBhvr>
                                        <p:cTn id="16" dur="2000" fill="hold"/>
                                        <p:tgtEl>
                                          <p:spTgt spid="6"/>
                                        </p:tgtEl>
                                        <p:attrNameLst>
                                          <p:attrName>ppt_x</p:attrName>
                                          <p:attrName>ppt_y</p:attrName>
                                        </p:attrNameLst>
                                      </p:cBhvr>
                                      <p:rCtr x="-165" y="0"/>
                                    </p:animMotion>
                                  </p:childTnLst>
                                </p:cTn>
                              </p:par>
                            </p:childTnLst>
                          </p:cTn>
                        </p:par>
                      </p:childTnLst>
                    </p:cTn>
                  </p:par>
                </p:childTnLst>
              </p:cTn>
              <p:nextCondLst>
                <p:cond evt="onClick" delay="0">
                  <p:tgtEl>
                    <p:spTgt spid="6"/>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6.38889E-6 1.85185E-6 L -0.48037 1.85185E-6 " pathEditMode="relative" ptsTypes="AA">
                                      <p:cBhvr>
                                        <p:cTn id="21" dur="2000" fill="hold"/>
                                        <p:tgtEl>
                                          <p:spTgt spid="7"/>
                                        </p:tgtEl>
                                        <p:attrNameLst>
                                          <p:attrName>ppt_x</p:attrName>
                                          <p:attrName>ppt_y</p:attrName>
                                        </p:attrNameLst>
                                      </p:cBhvr>
                                    </p:animMotion>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p10_ss852414.jpg"/>
          <p:cNvPicPr>
            <a:picLocks noChangeAspect="1"/>
          </p:cNvPicPr>
          <p:nvPr/>
        </p:nvPicPr>
        <p:blipFill>
          <a:blip r:embed="rId3"/>
          <a:srcRect l="1700" t="1829" r="1573" b="5843"/>
          <a:stretch>
            <a:fillRect/>
          </a:stretch>
        </p:blipFill>
        <p:spPr>
          <a:xfrm>
            <a:off x="2214546" y="3214686"/>
            <a:ext cx="4714908" cy="32861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1214414" y="785794"/>
            <a:ext cx="6786610" cy="2308324"/>
          </a:xfrm>
          <a:prstGeom prst="rect">
            <a:avLst/>
          </a:prstGeom>
          <a:solidFill>
            <a:schemeClr val="bg2">
              <a:lumMod val="90000"/>
            </a:schemeClr>
          </a:solidFill>
        </p:spPr>
        <p:txBody>
          <a:bodyPr wrap="square" rtlCol="0">
            <a:spAutoFit/>
          </a:bodyPr>
          <a:lstStyle/>
          <a:p>
            <a:r>
              <a:rPr lang="ru-RU" sz="3600" dirty="0" smtClean="0"/>
              <a:t>Жил старик со своею старухой</a:t>
            </a:r>
          </a:p>
          <a:p>
            <a:r>
              <a:rPr lang="ru-RU" sz="3600" dirty="0" smtClean="0"/>
              <a:t>У самого синего моря;</a:t>
            </a:r>
          </a:p>
          <a:p>
            <a:r>
              <a:rPr lang="ru-RU" sz="3600" dirty="0" smtClean="0"/>
              <a:t>Жили они в ветхой землянке</a:t>
            </a:r>
          </a:p>
          <a:p>
            <a:r>
              <a:rPr lang="ru-RU" sz="3600" dirty="0" smtClean="0"/>
              <a:t>Ровно тридцать лет и три года.</a:t>
            </a:r>
            <a:endParaRPr lang="ru-RU" sz="3600" dirty="0"/>
          </a:p>
        </p:txBody>
      </p:sp>
      <p:sp>
        <p:nvSpPr>
          <p:cNvPr id="6" name="Номер слайда 5"/>
          <p:cNvSpPr>
            <a:spLocks noGrp="1"/>
          </p:cNvSpPr>
          <p:nvPr>
            <p:ph type="sldNum" sz="quarter" idx="12"/>
          </p:nvPr>
        </p:nvSpPr>
        <p:spPr/>
        <p:txBody>
          <a:bodyPr/>
          <a:lstStyle/>
          <a:p>
            <a:fld id="{83E37ED7-B66E-4C6F-B288-794F79FD10B8}" type="slidenum">
              <a:rPr lang="ru-RU" smtClean="0"/>
              <a:pPr/>
              <a:t>9</a:t>
            </a:fld>
            <a:endParaRPr lang="ru-RU"/>
          </a:p>
        </p:txBody>
      </p:sp>
    </p:spTree>
    <p:custDataLst>
      <p:tags r:id="rId1"/>
    </p:custDataLst>
    <p:extLst>
      <p:ext uri="{BB962C8B-B14F-4D97-AF65-F5344CB8AC3E}">
        <p14:creationId xmlns:p14="http://schemas.microsoft.com/office/powerpoint/2010/main" val="907730915"/>
      </p:ext>
    </p:extLst>
  </p:cSld>
  <p:clrMapOvr>
    <a:masterClrMapping/>
  </p:clrMapOvr>
  <mc:AlternateContent xmlns:mc="http://schemas.openxmlformats.org/markup-compatibility/2006" xmlns:p14="http://schemas.microsoft.com/office/powerpoint/2010/main">
    <mc:Choice Requires="p14">
      <p:transition spd="slow" p14:dur="2000" advTm="13656"/>
    </mc:Choice>
    <mc:Fallback xmlns="">
      <p:transition spd="slow" advTm="136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Тема Office">
  <a:themeElements>
    <a:clrScheme name="Другая 1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FAC08F"/>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TotalTime>
  <Words>576</Words>
  <Application>Microsoft Office PowerPoint</Application>
  <PresentationFormat>Экран (4:3)</PresentationFormat>
  <Paragraphs>85</Paragraphs>
  <Slides>25</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25</vt:i4>
      </vt:variant>
    </vt:vector>
  </HeadingPairs>
  <TitlesOfParts>
    <vt:vector size="31" baseType="lpstr">
      <vt:lpstr>Arial</vt:lpstr>
      <vt:lpstr>Calibri</vt:lpstr>
      <vt:lpstr>Monotype Corsiva</vt:lpstr>
      <vt:lpstr>Tahoma</vt:lpstr>
      <vt:lpstr>Times New Roman</vt:lpstr>
      <vt:lpstr>Тема Office</vt:lpstr>
      <vt:lpstr>Презентация PowerPoint</vt:lpstr>
      <vt:lpstr>В какую сказку мы попали?</vt:lpstr>
      <vt:lpstr>Александр Сергеевич Пушкин- великий русский поэт.</vt:lpstr>
      <vt:lpstr>Продолжите строчки. </vt:lpstr>
      <vt:lpstr>Презентация PowerPoint</vt:lpstr>
      <vt:lpstr>Презентация PowerPoint</vt:lpstr>
      <vt:lpstr>Презентация PowerPoint</vt:lpstr>
      <vt:lpstr>Исправьте ошибки  (расположи  желания старухи  по порядку) </vt:lpstr>
      <vt:lpstr>Презентация PowerPoint</vt:lpstr>
      <vt:lpstr>Презентация PowerPoint</vt:lpstr>
      <vt:lpstr>ЗАДАНИЕ 1.  </vt:lpstr>
      <vt:lpstr>Презентация PowerPoint</vt:lpstr>
      <vt:lpstr>ЗАДАНИЕ 2.  Подберите к каждому имени существительному подходящее по смыслу имя прилагательное из сказки.  </vt:lpstr>
      <vt:lpstr>Презентация PowerPoint</vt:lpstr>
      <vt:lpstr>Презентация PowerPoint</vt:lpstr>
      <vt:lpstr>Имена прилагательные  в переносном значении </vt:lpstr>
      <vt:lpstr>Синонимы   </vt:lpstr>
      <vt:lpstr>Антонимы</vt:lpstr>
      <vt:lpstr>Устаревшие имена существительные </vt:lpstr>
      <vt:lpstr>Невод - большая рыболовная сеть   </vt:lpstr>
      <vt:lpstr>Светёлка (помещение) — небольшая комната, обычно в верхней части жилья. </vt:lpstr>
      <vt:lpstr>Царские палаты</vt:lpstr>
      <vt:lpstr>Пряник печатный  (пряник с печатным рисунком)</vt:lpstr>
      <vt:lpstr>Презентация PowerPoint</vt:lpstr>
      <vt:lpstr>Составьте и запишите предложение  с любым словосочетанием из сказки. Нарисуйте иллюстрацию к этому предложению.</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Елена</cp:lastModifiedBy>
  <cp:revision>43</cp:revision>
  <dcterms:created xsi:type="dcterms:W3CDTF">2013-08-20T23:50:31Z</dcterms:created>
  <dcterms:modified xsi:type="dcterms:W3CDTF">2024-02-11T13:18:00Z</dcterms:modified>
</cp:coreProperties>
</file>