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</p:sldMasterIdLst>
  <p:notesMasterIdLst>
    <p:notesMasterId r:id="rId24"/>
  </p:notesMasterIdLst>
  <p:sldIdLst>
    <p:sldId id="275" r:id="rId2"/>
    <p:sldId id="256" r:id="rId3"/>
    <p:sldId id="328" r:id="rId4"/>
    <p:sldId id="279" r:id="rId5"/>
    <p:sldId id="272" r:id="rId6"/>
    <p:sldId id="278" r:id="rId7"/>
    <p:sldId id="312" r:id="rId8"/>
    <p:sldId id="319" r:id="rId9"/>
    <p:sldId id="329" r:id="rId10"/>
    <p:sldId id="313" r:id="rId11"/>
    <p:sldId id="315" r:id="rId12"/>
    <p:sldId id="316" r:id="rId13"/>
    <p:sldId id="317" r:id="rId14"/>
    <p:sldId id="330" r:id="rId15"/>
    <p:sldId id="322" r:id="rId16"/>
    <p:sldId id="321" r:id="rId17"/>
    <p:sldId id="331" r:id="rId18"/>
    <p:sldId id="257" r:id="rId19"/>
    <p:sldId id="332" r:id="rId20"/>
    <p:sldId id="335" r:id="rId21"/>
    <p:sldId id="333" r:id="rId22"/>
    <p:sldId id="32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B1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9" autoAdjust="0"/>
    <p:restoredTop sz="94660"/>
  </p:normalViewPr>
  <p:slideViewPr>
    <p:cSldViewPr snapToGrid="0">
      <p:cViewPr varScale="1">
        <p:scale>
          <a:sx n="78" d="100"/>
          <a:sy n="78" d="100"/>
        </p:scale>
        <p:origin x="77" y="2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svg"/><Relationship Id="rId1" Type="http://schemas.openxmlformats.org/officeDocument/2006/relationships/image" Target="../media/image17.png"/><Relationship Id="rId4" Type="http://schemas.openxmlformats.org/officeDocument/2006/relationships/image" Target="../media/image26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svg"/><Relationship Id="rId1" Type="http://schemas.openxmlformats.org/officeDocument/2006/relationships/image" Target="../media/image17.png"/><Relationship Id="rId4" Type="http://schemas.openxmlformats.org/officeDocument/2006/relationships/image" Target="../media/image2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E6951B-A130-4357-90D5-26754079BA18}" type="doc">
      <dgm:prSet loTypeId="urn:microsoft.com/office/officeart/2005/8/layout/bList2#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8D5FB00F-7F28-4493-9D3D-51797D5DBCB3}">
      <dgm:prSet phldrT="[Текст]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ru-RU" b="1" dirty="0">
              <a:solidFill>
                <a:schemeClr val="tx1"/>
              </a:solidFill>
            </a:rPr>
            <a:t>Автотрофы</a:t>
          </a:r>
          <a:r>
            <a:rPr lang="ru-RU" dirty="0"/>
            <a:t> </a:t>
          </a:r>
        </a:p>
      </dgm:t>
    </dgm:pt>
    <dgm:pt modelId="{C9A8031D-F33A-48EB-8691-D8BB1ABD8558}" type="parTrans" cxnId="{9BF7566E-471A-43CC-BB3C-8DF056686BBE}">
      <dgm:prSet/>
      <dgm:spPr/>
      <dgm:t>
        <a:bodyPr/>
        <a:lstStyle/>
        <a:p>
          <a:endParaRPr lang="ru-RU"/>
        </a:p>
      </dgm:t>
    </dgm:pt>
    <dgm:pt modelId="{2D2C952E-9E1B-4150-9247-2D03E1C163EC}" type="sibTrans" cxnId="{9BF7566E-471A-43CC-BB3C-8DF056686BBE}">
      <dgm:prSet/>
      <dgm:spPr/>
      <dgm:t>
        <a:bodyPr/>
        <a:lstStyle/>
        <a:p>
          <a:endParaRPr lang="ru-RU"/>
        </a:p>
      </dgm:t>
    </dgm:pt>
    <dgm:pt modelId="{C13D527F-DE1A-40A7-8566-042A0295CA77}">
      <dgm:prSet phldrT="[Текст]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ru-RU" b="1" dirty="0">
              <a:solidFill>
                <a:schemeClr val="tx1"/>
              </a:solidFill>
            </a:rPr>
            <a:t>Гетеротрофы </a:t>
          </a:r>
        </a:p>
      </dgm:t>
    </dgm:pt>
    <dgm:pt modelId="{DF1F16F4-8790-4363-9AE4-114FA3C4392E}" type="parTrans" cxnId="{17D7954A-C348-40C4-8FAF-73A75DB3A6F3}">
      <dgm:prSet/>
      <dgm:spPr/>
      <dgm:t>
        <a:bodyPr/>
        <a:lstStyle/>
        <a:p>
          <a:endParaRPr lang="ru-RU"/>
        </a:p>
      </dgm:t>
    </dgm:pt>
    <dgm:pt modelId="{D4062155-2419-41F3-AFFB-A8B20622F768}" type="sibTrans" cxnId="{17D7954A-C348-40C4-8FAF-73A75DB3A6F3}">
      <dgm:prSet/>
      <dgm:spPr/>
      <dgm:t>
        <a:bodyPr/>
        <a:lstStyle/>
        <a:p>
          <a:endParaRPr lang="ru-RU"/>
        </a:p>
      </dgm:t>
    </dgm:pt>
    <dgm:pt modelId="{D9F899C1-2E43-45C5-ACD2-075AD79367C5}">
      <dgm:prSet custT="1"/>
      <dgm:spPr/>
      <dgm:t>
        <a:bodyPr/>
        <a:lstStyle/>
        <a:p>
          <a:endParaRPr lang="ru-RU" sz="3600" dirty="0"/>
        </a:p>
      </dgm:t>
    </dgm:pt>
    <dgm:pt modelId="{95BFEDD6-11AB-475D-9092-0406F90BB327}" type="parTrans" cxnId="{43A7355E-9B03-4560-8DDA-5BED8237B521}">
      <dgm:prSet/>
      <dgm:spPr/>
      <dgm:t>
        <a:bodyPr/>
        <a:lstStyle/>
        <a:p>
          <a:endParaRPr lang="ru-RU"/>
        </a:p>
      </dgm:t>
    </dgm:pt>
    <dgm:pt modelId="{A7792D55-B0AA-4FE6-80D6-402B103D43A4}" type="sibTrans" cxnId="{43A7355E-9B03-4560-8DDA-5BED8237B521}">
      <dgm:prSet/>
      <dgm:spPr/>
      <dgm:t>
        <a:bodyPr/>
        <a:lstStyle/>
        <a:p>
          <a:endParaRPr lang="ru-RU"/>
        </a:p>
      </dgm:t>
    </dgm:pt>
    <dgm:pt modelId="{35DAC29D-690C-4CD4-AF4B-A14F178EA791}">
      <dgm:prSet custT="1"/>
      <dgm:spPr/>
      <dgm:t>
        <a:bodyPr/>
        <a:lstStyle/>
        <a:p>
          <a:endParaRPr lang="ru-RU" sz="3600" dirty="0"/>
        </a:p>
      </dgm:t>
    </dgm:pt>
    <dgm:pt modelId="{319DF6F3-3488-4FBF-8A3E-DA5D4697E817}" type="parTrans" cxnId="{5539977E-515E-44A5-BF14-5C93530C1F66}">
      <dgm:prSet/>
      <dgm:spPr/>
      <dgm:t>
        <a:bodyPr/>
        <a:lstStyle/>
        <a:p>
          <a:endParaRPr lang="ru-RU"/>
        </a:p>
      </dgm:t>
    </dgm:pt>
    <dgm:pt modelId="{799A64BA-6618-44A7-A0F9-82833C2EB347}" type="sibTrans" cxnId="{5539977E-515E-44A5-BF14-5C93530C1F66}">
      <dgm:prSet/>
      <dgm:spPr/>
      <dgm:t>
        <a:bodyPr/>
        <a:lstStyle/>
        <a:p>
          <a:endParaRPr lang="ru-RU"/>
        </a:p>
      </dgm:t>
    </dgm:pt>
    <dgm:pt modelId="{F2F527BC-4DC4-40F4-BEF3-E21C877A615B}">
      <dgm:prSet custT="1"/>
      <dgm:spPr/>
      <dgm:t>
        <a:bodyPr/>
        <a:lstStyle/>
        <a:p>
          <a:endParaRPr lang="ru-RU" sz="3600" dirty="0"/>
        </a:p>
      </dgm:t>
    </dgm:pt>
    <dgm:pt modelId="{7E40FEBB-1B73-4C6F-A1EB-88E9C205947A}" type="parTrans" cxnId="{BC26E931-7ECF-4999-87C0-947CC2C083FE}">
      <dgm:prSet/>
      <dgm:spPr/>
      <dgm:t>
        <a:bodyPr/>
        <a:lstStyle/>
        <a:p>
          <a:endParaRPr lang="ru-RU"/>
        </a:p>
      </dgm:t>
    </dgm:pt>
    <dgm:pt modelId="{17BAF2C5-B3D0-4916-A9A1-9045928EF093}" type="sibTrans" cxnId="{BC26E931-7ECF-4999-87C0-947CC2C083FE}">
      <dgm:prSet/>
      <dgm:spPr/>
      <dgm:t>
        <a:bodyPr/>
        <a:lstStyle/>
        <a:p>
          <a:endParaRPr lang="ru-RU"/>
        </a:p>
      </dgm:t>
    </dgm:pt>
    <dgm:pt modelId="{B12F42E7-00B0-4DB3-82DC-8631657BAE09}" type="pres">
      <dgm:prSet presAssocID="{3EE6951B-A130-4357-90D5-26754079BA18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93AD42-44DF-4643-B822-B97B609B41FA}" type="pres">
      <dgm:prSet presAssocID="{8D5FB00F-7F28-4493-9D3D-51797D5DBCB3}" presName="compNode" presStyleCnt="0"/>
      <dgm:spPr/>
    </dgm:pt>
    <dgm:pt modelId="{F3E664C5-8935-44B6-B97E-D4D665954998}" type="pres">
      <dgm:prSet presAssocID="{8D5FB00F-7F28-4493-9D3D-51797D5DBCB3}" presName="childRect" presStyleLbl="bgAcc1" presStyleIdx="0" presStyleCnt="2" custScaleX="1170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38B4EC-0B65-4380-BE4A-9B3FB4E5CADC}" type="pres">
      <dgm:prSet presAssocID="{8D5FB00F-7F28-4493-9D3D-51797D5DBCB3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71F65A-8C4F-433A-9051-6D1E7FC8394A}" type="pres">
      <dgm:prSet presAssocID="{8D5FB00F-7F28-4493-9D3D-51797D5DBCB3}" presName="parentRect" presStyleLbl="alignNode1" presStyleIdx="0" presStyleCnt="2" custLinFactY="-100000" custLinFactNeighborX="-1109" custLinFactNeighborY="-126707"/>
      <dgm:spPr/>
      <dgm:t>
        <a:bodyPr/>
        <a:lstStyle/>
        <a:p>
          <a:endParaRPr lang="ru-RU"/>
        </a:p>
      </dgm:t>
    </dgm:pt>
    <dgm:pt modelId="{59801842-D2B9-4238-8CE7-DA4A5390B1E3}" type="pres">
      <dgm:prSet presAssocID="{8D5FB00F-7F28-4493-9D3D-51797D5DBCB3}" presName="adorn" presStyleLbl="fgAccFollowNode1" presStyleIdx="0" presStyleCnt="2" custLinFactNeighborX="-42212" custLinFactNeighborY="-4059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Яблоко"/>
        </a:ext>
      </dgm:extLst>
    </dgm:pt>
    <dgm:pt modelId="{D9202D73-BFCE-4176-95DA-086695414B80}" type="pres">
      <dgm:prSet presAssocID="{2D2C952E-9E1B-4150-9247-2D03E1C163E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70E2D3E-1C98-45C7-B3A5-832B1F4B1987}" type="pres">
      <dgm:prSet presAssocID="{C13D527F-DE1A-40A7-8566-042A0295CA77}" presName="compNode" presStyleCnt="0"/>
      <dgm:spPr/>
    </dgm:pt>
    <dgm:pt modelId="{4456B70E-972E-4C35-B722-BD9B3B2AA0E2}" type="pres">
      <dgm:prSet presAssocID="{C13D527F-DE1A-40A7-8566-042A0295CA77}" presName="childRect" presStyleLbl="bgAcc1" presStyleIdx="1" presStyleCnt="2" custScaleX="1158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333030-6FFC-4D8B-8952-D6E0615F0346}" type="pres">
      <dgm:prSet presAssocID="{C13D527F-DE1A-40A7-8566-042A0295CA7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2AA49E-5B09-4C6F-9A26-B3B3B1EADCD7}" type="pres">
      <dgm:prSet presAssocID="{C13D527F-DE1A-40A7-8566-042A0295CA77}" presName="parentRect" presStyleLbl="alignNode1" presStyleIdx="1" presStyleCnt="2" custLinFactY="-100000" custLinFactNeighborX="-4044" custLinFactNeighborY="-126707"/>
      <dgm:spPr/>
      <dgm:t>
        <a:bodyPr/>
        <a:lstStyle/>
        <a:p>
          <a:endParaRPr lang="ru-RU"/>
        </a:p>
      </dgm:t>
    </dgm:pt>
    <dgm:pt modelId="{A242BD0F-34B9-408A-A3FE-01253F44D8A2}" type="pres">
      <dgm:prSet presAssocID="{C13D527F-DE1A-40A7-8566-042A0295CA77}" presName="adorn" presStyleLbl="fgAccFollowNode1" presStyleIdx="1" presStyleCnt="2" custLinFactNeighborX="13800" custLinFactNeighborY="827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Яблоко"/>
        </a:ext>
      </dgm:extLst>
    </dgm:pt>
  </dgm:ptLst>
  <dgm:cxnLst>
    <dgm:cxn modelId="{CC8AB280-9A05-4F2D-9EA4-53D2650EB77F}" type="presOf" srcId="{C13D527F-DE1A-40A7-8566-042A0295CA77}" destId="{B82AA49E-5B09-4C6F-9A26-B3B3B1EADCD7}" srcOrd="1" destOrd="0" presId="urn:microsoft.com/office/officeart/2005/8/layout/bList2#2"/>
    <dgm:cxn modelId="{716E7224-C7C5-4AEC-9102-9EF44CA41CF3}" type="presOf" srcId="{8D5FB00F-7F28-4493-9D3D-51797D5DBCB3}" destId="{DA38B4EC-0B65-4380-BE4A-9B3FB4E5CADC}" srcOrd="0" destOrd="0" presId="urn:microsoft.com/office/officeart/2005/8/layout/bList2#2"/>
    <dgm:cxn modelId="{AE32F878-0A3B-417C-BF0A-925818987CCB}" type="presOf" srcId="{35DAC29D-690C-4CD4-AF4B-A14F178EA791}" destId="{4456B70E-972E-4C35-B722-BD9B3B2AA0E2}" srcOrd="0" destOrd="0" presId="urn:microsoft.com/office/officeart/2005/8/layout/bList2#2"/>
    <dgm:cxn modelId="{17D7954A-C348-40C4-8FAF-73A75DB3A6F3}" srcId="{3EE6951B-A130-4357-90D5-26754079BA18}" destId="{C13D527F-DE1A-40A7-8566-042A0295CA77}" srcOrd="1" destOrd="0" parTransId="{DF1F16F4-8790-4363-9AE4-114FA3C4392E}" sibTransId="{D4062155-2419-41F3-AFFB-A8B20622F768}"/>
    <dgm:cxn modelId="{063F56AA-5CDF-40C3-A619-90EC5A9AAEA0}" type="presOf" srcId="{3EE6951B-A130-4357-90D5-26754079BA18}" destId="{B12F42E7-00B0-4DB3-82DC-8631657BAE09}" srcOrd="0" destOrd="0" presId="urn:microsoft.com/office/officeart/2005/8/layout/bList2#2"/>
    <dgm:cxn modelId="{43A7355E-9B03-4560-8DDA-5BED8237B521}" srcId="{8D5FB00F-7F28-4493-9D3D-51797D5DBCB3}" destId="{D9F899C1-2E43-45C5-ACD2-075AD79367C5}" srcOrd="0" destOrd="0" parTransId="{95BFEDD6-11AB-475D-9092-0406F90BB327}" sibTransId="{A7792D55-B0AA-4FE6-80D6-402B103D43A4}"/>
    <dgm:cxn modelId="{391594B9-BC8C-497F-90CE-C7B53EC52CA2}" type="presOf" srcId="{2D2C952E-9E1B-4150-9247-2D03E1C163EC}" destId="{D9202D73-BFCE-4176-95DA-086695414B80}" srcOrd="0" destOrd="0" presId="urn:microsoft.com/office/officeart/2005/8/layout/bList2#2"/>
    <dgm:cxn modelId="{F1321AB3-22D9-4E45-9E67-F41D63505E82}" type="presOf" srcId="{C13D527F-DE1A-40A7-8566-042A0295CA77}" destId="{34333030-6FFC-4D8B-8952-D6E0615F0346}" srcOrd="0" destOrd="0" presId="urn:microsoft.com/office/officeart/2005/8/layout/bList2#2"/>
    <dgm:cxn modelId="{C5F742D1-78A4-47CD-9EBE-2222DA17489C}" type="presOf" srcId="{F2F527BC-4DC4-40F4-BEF3-E21C877A615B}" destId="{4456B70E-972E-4C35-B722-BD9B3B2AA0E2}" srcOrd="0" destOrd="1" presId="urn:microsoft.com/office/officeart/2005/8/layout/bList2#2"/>
    <dgm:cxn modelId="{BC26E931-7ECF-4999-87C0-947CC2C083FE}" srcId="{C13D527F-DE1A-40A7-8566-042A0295CA77}" destId="{F2F527BC-4DC4-40F4-BEF3-E21C877A615B}" srcOrd="1" destOrd="0" parTransId="{7E40FEBB-1B73-4C6F-A1EB-88E9C205947A}" sibTransId="{17BAF2C5-B3D0-4916-A9A1-9045928EF093}"/>
    <dgm:cxn modelId="{A36E50A3-1144-42A1-8664-7B8A99CC9DC8}" type="presOf" srcId="{D9F899C1-2E43-45C5-ACD2-075AD79367C5}" destId="{F3E664C5-8935-44B6-B97E-D4D665954998}" srcOrd="0" destOrd="0" presId="urn:microsoft.com/office/officeart/2005/8/layout/bList2#2"/>
    <dgm:cxn modelId="{3941BA31-826D-4964-839B-2E2F1EFEE7C7}" type="presOf" srcId="{8D5FB00F-7F28-4493-9D3D-51797D5DBCB3}" destId="{B471F65A-8C4F-433A-9051-6D1E7FC8394A}" srcOrd="1" destOrd="0" presId="urn:microsoft.com/office/officeart/2005/8/layout/bList2#2"/>
    <dgm:cxn modelId="{5539977E-515E-44A5-BF14-5C93530C1F66}" srcId="{C13D527F-DE1A-40A7-8566-042A0295CA77}" destId="{35DAC29D-690C-4CD4-AF4B-A14F178EA791}" srcOrd="0" destOrd="0" parTransId="{319DF6F3-3488-4FBF-8A3E-DA5D4697E817}" sibTransId="{799A64BA-6618-44A7-A0F9-82833C2EB347}"/>
    <dgm:cxn modelId="{9BF7566E-471A-43CC-BB3C-8DF056686BBE}" srcId="{3EE6951B-A130-4357-90D5-26754079BA18}" destId="{8D5FB00F-7F28-4493-9D3D-51797D5DBCB3}" srcOrd="0" destOrd="0" parTransId="{C9A8031D-F33A-48EB-8691-D8BB1ABD8558}" sibTransId="{2D2C952E-9E1B-4150-9247-2D03E1C163EC}"/>
    <dgm:cxn modelId="{6B83352B-5FB2-4F3E-AB19-3BE65C890B2E}" type="presParOf" srcId="{B12F42E7-00B0-4DB3-82DC-8631657BAE09}" destId="{CA93AD42-44DF-4643-B822-B97B609B41FA}" srcOrd="0" destOrd="0" presId="urn:microsoft.com/office/officeart/2005/8/layout/bList2#2"/>
    <dgm:cxn modelId="{2621DC40-B1EF-4C3A-8F5D-BB3E69598334}" type="presParOf" srcId="{CA93AD42-44DF-4643-B822-B97B609B41FA}" destId="{F3E664C5-8935-44B6-B97E-D4D665954998}" srcOrd="0" destOrd="0" presId="urn:microsoft.com/office/officeart/2005/8/layout/bList2#2"/>
    <dgm:cxn modelId="{F5BCEDF0-2E09-43E4-8A65-5BBBD7CDEB0F}" type="presParOf" srcId="{CA93AD42-44DF-4643-B822-B97B609B41FA}" destId="{DA38B4EC-0B65-4380-BE4A-9B3FB4E5CADC}" srcOrd="1" destOrd="0" presId="urn:microsoft.com/office/officeart/2005/8/layout/bList2#2"/>
    <dgm:cxn modelId="{0CA8B89C-5083-41A2-9D25-5E62F55A3998}" type="presParOf" srcId="{CA93AD42-44DF-4643-B822-B97B609B41FA}" destId="{B471F65A-8C4F-433A-9051-6D1E7FC8394A}" srcOrd="2" destOrd="0" presId="urn:microsoft.com/office/officeart/2005/8/layout/bList2#2"/>
    <dgm:cxn modelId="{453B168E-E9DE-4B30-AB54-4236459BD2B5}" type="presParOf" srcId="{CA93AD42-44DF-4643-B822-B97B609B41FA}" destId="{59801842-D2B9-4238-8CE7-DA4A5390B1E3}" srcOrd="3" destOrd="0" presId="urn:microsoft.com/office/officeart/2005/8/layout/bList2#2"/>
    <dgm:cxn modelId="{1745242F-5A7E-4E4C-B9F4-ABA6B341760B}" type="presParOf" srcId="{B12F42E7-00B0-4DB3-82DC-8631657BAE09}" destId="{D9202D73-BFCE-4176-95DA-086695414B80}" srcOrd="1" destOrd="0" presId="urn:microsoft.com/office/officeart/2005/8/layout/bList2#2"/>
    <dgm:cxn modelId="{5077E60C-A197-4946-9D5E-23C12AA4F1CA}" type="presParOf" srcId="{B12F42E7-00B0-4DB3-82DC-8631657BAE09}" destId="{B70E2D3E-1C98-45C7-B3A5-832B1F4B1987}" srcOrd="2" destOrd="0" presId="urn:microsoft.com/office/officeart/2005/8/layout/bList2#2"/>
    <dgm:cxn modelId="{539E200B-AF76-4155-BBC3-ED311879DE47}" type="presParOf" srcId="{B70E2D3E-1C98-45C7-B3A5-832B1F4B1987}" destId="{4456B70E-972E-4C35-B722-BD9B3B2AA0E2}" srcOrd="0" destOrd="0" presId="urn:microsoft.com/office/officeart/2005/8/layout/bList2#2"/>
    <dgm:cxn modelId="{CDC88E82-44A1-4927-A778-9440E124FBDE}" type="presParOf" srcId="{B70E2D3E-1C98-45C7-B3A5-832B1F4B1987}" destId="{34333030-6FFC-4D8B-8952-D6E0615F0346}" srcOrd="1" destOrd="0" presId="urn:microsoft.com/office/officeart/2005/8/layout/bList2#2"/>
    <dgm:cxn modelId="{EA6908D8-5843-4FE9-A87E-4966EA9EE151}" type="presParOf" srcId="{B70E2D3E-1C98-45C7-B3A5-832B1F4B1987}" destId="{B82AA49E-5B09-4C6F-9A26-B3B3B1EADCD7}" srcOrd="2" destOrd="0" presId="urn:microsoft.com/office/officeart/2005/8/layout/bList2#2"/>
    <dgm:cxn modelId="{0DC6DA62-1A8B-45E3-99F8-4FB1CC9FAC0A}" type="presParOf" srcId="{B70E2D3E-1C98-45C7-B3A5-832B1F4B1987}" destId="{A242BD0F-34B9-408A-A3FE-01253F44D8A2}" srcOrd="3" destOrd="0" presId="urn:microsoft.com/office/officeart/2005/8/layout/bList2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E664C5-8935-44B6-B97E-D4D665954998}">
      <dsp:nvSpPr>
        <dsp:cNvPr id="0" name=""/>
        <dsp:cNvSpPr/>
      </dsp:nvSpPr>
      <dsp:spPr>
        <a:xfrm>
          <a:off x="390401" y="3473"/>
          <a:ext cx="5521044" cy="3521883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/>
        </a:p>
      </dsp:txBody>
      <dsp:txXfrm>
        <a:off x="472923" y="85995"/>
        <a:ext cx="5356000" cy="3439361"/>
      </dsp:txXfrm>
    </dsp:sp>
    <dsp:sp modelId="{B471F65A-8C4F-433A-9051-6D1E7FC8394A}">
      <dsp:nvSpPr>
        <dsp:cNvPr id="0" name=""/>
        <dsp:cNvSpPr/>
      </dsp:nvSpPr>
      <dsp:spPr>
        <a:xfrm>
          <a:off x="739604" y="92083"/>
          <a:ext cx="4717994" cy="1514409"/>
        </a:xfrm>
        <a:prstGeom prst="rect">
          <a:avLst/>
        </a:prstGeom>
        <a:solidFill>
          <a:schemeClr val="accent4">
            <a:lumMod val="20000"/>
            <a:lumOff val="80000"/>
          </a:schemeClr>
        </a:solidFill>
        <a:ln w="1587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0" rIns="43180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>
              <a:solidFill>
                <a:schemeClr val="tx1"/>
              </a:solidFill>
            </a:rPr>
            <a:t>Автотрофы</a:t>
          </a:r>
          <a:r>
            <a:rPr lang="ru-RU" sz="3400" kern="1200" dirty="0"/>
            <a:t> </a:t>
          </a:r>
        </a:p>
      </dsp:txBody>
      <dsp:txXfrm>
        <a:off x="739604" y="92083"/>
        <a:ext cx="3322531" cy="1514409"/>
      </dsp:txXfrm>
    </dsp:sp>
    <dsp:sp modelId="{59801842-D2B9-4238-8CE7-DA4A5390B1E3}">
      <dsp:nvSpPr>
        <dsp:cNvPr id="0" name=""/>
        <dsp:cNvSpPr/>
      </dsp:nvSpPr>
      <dsp:spPr>
        <a:xfrm>
          <a:off x="3550876" y="3698880"/>
          <a:ext cx="1651298" cy="165129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5875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56B70E-972E-4C35-B722-BD9B3B2AA0E2}">
      <dsp:nvSpPr>
        <dsp:cNvPr id="0" name=""/>
        <dsp:cNvSpPr/>
      </dsp:nvSpPr>
      <dsp:spPr>
        <a:xfrm>
          <a:off x="6320544" y="3473"/>
          <a:ext cx="5465513" cy="3521883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hueOff val="-492612"/>
              <a:satOff val="14709"/>
              <a:lumOff val="5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137160" rIns="45720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/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/>
        </a:p>
      </dsp:txBody>
      <dsp:txXfrm>
        <a:off x="6403066" y="85995"/>
        <a:ext cx="5300469" cy="3439361"/>
      </dsp:txXfrm>
    </dsp:sp>
    <dsp:sp modelId="{B82AA49E-5B09-4C6F-9A26-B3B3B1EADCD7}">
      <dsp:nvSpPr>
        <dsp:cNvPr id="0" name=""/>
        <dsp:cNvSpPr/>
      </dsp:nvSpPr>
      <dsp:spPr>
        <a:xfrm>
          <a:off x="6503508" y="92083"/>
          <a:ext cx="4717994" cy="1514409"/>
        </a:xfrm>
        <a:prstGeom prst="rect">
          <a:avLst/>
        </a:prstGeom>
        <a:solidFill>
          <a:schemeClr val="accent4">
            <a:lumMod val="20000"/>
            <a:lumOff val="80000"/>
          </a:schemeClr>
        </a:solidFill>
        <a:ln w="15875" cap="rnd" cmpd="sng" algn="ctr">
          <a:solidFill>
            <a:schemeClr val="accent4">
              <a:hueOff val="-492612"/>
              <a:satOff val="14709"/>
              <a:lumOff val="5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0" rIns="43180" bIns="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>
              <a:solidFill>
                <a:schemeClr val="tx1"/>
              </a:solidFill>
            </a:rPr>
            <a:t>Гетеротрофы </a:t>
          </a:r>
        </a:p>
      </dsp:txBody>
      <dsp:txXfrm>
        <a:off x="6503508" y="92083"/>
        <a:ext cx="3322531" cy="1514409"/>
      </dsp:txXfrm>
    </dsp:sp>
    <dsp:sp modelId="{A242BD0F-34B9-408A-A3FE-01253F44D8A2}">
      <dsp:nvSpPr>
        <dsp:cNvPr id="0" name=""/>
        <dsp:cNvSpPr/>
      </dsp:nvSpPr>
      <dsp:spPr>
        <a:xfrm>
          <a:off x="10378179" y="3769379"/>
          <a:ext cx="1651298" cy="1651298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5875" cap="rnd" cmpd="sng" algn="ctr">
          <a:solidFill>
            <a:schemeClr val="accent4">
              <a:tint val="40000"/>
              <a:alpha val="90000"/>
              <a:hueOff val="-432218"/>
              <a:satOff val="13750"/>
              <a:lumOff val="156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#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CF080-E462-49A9-9019-3F735644BD45}" type="datetimeFigureOut">
              <a:rPr lang="ru-RU" smtClean="0"/>
              <a:pPr/>
              <a:t>16.01.2024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936024-95CA-407E-B9C3-B38500EA1B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951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936024-95CA-407E-B9C3-B38500EA1B5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851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29642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232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939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22327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5758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271318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2673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2444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9706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893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861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727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184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560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462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310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272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795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slide" Target="slide19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learningapps.org/display?v=phdn9f25j22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slide" Target="slide19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pfuCWzQ5NLs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BC65CA4-E0C9-4B02-BFFF-350E3318B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3595" y="395510"/>
            <a:ext cx="8911687" cy="1280890"/>
          </a:xfrm>
        </p:spPr>
        <p:txBody>
          <a:bodyPr/>
          <a:lstStyle/>
          <a:p>
            <a:r>
              <a:rPr lang="ru-RU" dirty="0"/>
              <a:t>О </a:t>
            </a:r>
            <a:r>
              <a:rPr lang="ru-RU" dirty="0" smtClean="0"/>
              <a:t>каких организмах идет речь?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9267FD-F206-41FD-B755-90BE6024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6749" y="1264555"/>
            <a:ext cx="9362941" cy="5473521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Эти организмы появились и распространились на Земле раньше дру­гих.</a:t>
            </a:r>
          </a:p>
          <a:p>
            <a:r>
              <a:rPr lang="ru-RU" sz="3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Они встречаются в почве, в воздухе, в воде, обитают и в телах других организ­мов, найдены в гейзерах, солёных озёрах, таких, как Мёртвое море, в Антарктиде и в Арктике, могут жить даже в реакторах атомных станций. </a:t>
            </a:r>
          </a:p>
          <a:p>
            <a:r>
              <a:rPr lang="ru-RU" sz="3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Являются возбудителями различных заболеваний</a:t>
            </a:r>
            <a:endParaRPr lang="ru-RU" sz="3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00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80B9FEFB-2F53-40B4-AC2F-251843727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1586" y="196727"/>
            <a:ext cx="8911687" cy="1280890"/>
          </a:xfrm>
        </p:spPr>
        <p:txBody>
          <a:bodyPr/>
          <a:lstStyle/>
          <a:p>
            <a:r>
              <a:rPr lang="ru-RU" dirty="0"/>
              <a:t>Типы питания бактерий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E3601AD7-02D6-4033-8781-3CDED7302C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9094518"/>
              </p:ext>
            </p:extLst>
          </p:nvPr>
        </p:nvGraphicFramePr>
        <p:xfrm>
          <a:off x="0" y="1325562"/>
          <a:ext cx="12192000" cy="5420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73186" y="3158609"/>
            <a:ext cx="589390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500" dirty="0"/>
              <a:t>способны образовывать органические вещества из неорганических</a:t>
            </a:r>
            <a:endParaRPr lang="ru-RU" sz="3500" dirty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503503" y="3158609"/>
            <a:ext cx="55261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питаются готовыми веществами</a:t>
            </a:r>
            <a:endParaRPr lang="ru-RU" sz="3600" dirty="0"/>
          </a:p>
          <a:p>
            <a:endParaRPr lang="ru-RU" sz="36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3667539" y="755374"/>
            <a:ext cx="1053548" cy="56993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503503" y="755374"/>
            <a:ext cx="1191903" cy="56993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657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CAA532-13DD-4A53-B2A8-C15C68EC4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0513" y="412824"/>
            <a:ext cx="10972800" cy="1143000"/>
          </a:xfrm>
        </p:spPr>
        <p:txBody>
          <a:bodyPr>
            <a:normAutofit/>
          </a:bodyPr>
          <a:lstStyle/>
          <a:p>
            <a:r>
              <a:rPr lang="ru-RU" sz="4800" dirty="0"/>
              <a:t>Размножение бактерий</a:t>
            </a:r>
            <a:endParaRPr lang="ru-RU" sz="4000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1B1A751-AFB5-4BA4-B35E-891BEA402B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tretch/>
        </p:blipFill>
        <p:spPr>
          <a:xfrm>
            <a:off x="6162261" y="1259717"/>
            <a:ext cx="5267738" cy="52677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291717A-267B-4449-ABFF-451B77B4CB0F}"/>
              </a:ext>
            </a:extLst>
          </p:cNvPr>
          <p:cNvSpPr txBox="1"/>
          <p:nvPr/>
        </p:nvSpPr>
        <p:spPr>
          <a:xfrm>
            <a:off x="2113253" y="1364252"/>
            <a:ext cx="4121241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 smtClean="0"/>
              <a:t>Деление пополам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13496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359B31B7-6B36-436A-9837-C239F2FE34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3320" r="-666"/>
          <a:stretch/>
        </p:blipFill>
        <p:spPr>
          <a:xfrm>
            <a:off x="1780554" y="1614118"/>
            <a:ext cx="9178996" cy="52438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4765" y="0"/>
            <a:ext cx="99571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Как бактерии выживают  в разных условиях?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1560444" y="1351722"/>
            <a:ext cx="63014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Спора бактерий – приспособление к выживанию в неблагоприятных условиях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13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A57F93-7DDE-4287-992E-0C2BEB370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313" y="98979"/>
            <a:ext cx="10972800" cy="1143000"/>
          </a:xfrm>
        </p:spPr>
        <p:txBody>
          <a:bodyPr/>
          <a:lstStyle/>
          <a:p>
            <a:r>
              <a:rPr lang="ru-RU" dirty="0"/>
              <a:t>Проверь себя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763BD7-1C93-490E-9518-EF127B22B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3610" y="970097"/>
            <a:ext cx="10972800" cy="588790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4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.Бактерии не имеют ядра. </a:t>
            </a:r>
            <a:endParaRPr lang="ru-RU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2.У бактерий нет наследственной информации. </a:t>
            </a:r>
            <a:endParaRPr lang="ru-RU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3.Бактерии быстро размножаются путем деления.</a:t>
            </a:r>
            <a:endParaRPr lang="ru-RU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Больше всего бактерий содержится в воздухе </a:t>
            </a:r>
            <a:endParaRPr lang="ru-RU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5.При благоприятных условиях бактерии образуют споры</a:t>
            </a:r>
            <a:endParaRPr lang="ru-RU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6.  При помощи спор бактерии размножаются 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DF8B0D88-426B-457C-A3EF-CBB14A04D565}"/>
              </a:ext>
            </a:extLst>
          </p:cNvPr>
          <p:cNvSpPr/>
          <p:nvPr/>
        </p:nvSpPr>
        <p:spPr>
          <a:xfrm>
            <a:off x="401320" y="993458"/>
            <a:ext cx="558800" cy="5588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13029DE0-7E8B-476A-866A-97D49914D16A}"/>
              </a:ext>
            </a:extLst>
          </p:cNvPr>
          <p:cNvSpPr/>
          <p:nvPr/>
        </p:nvSpPr>
        <p:spPr>
          <a:xfrm>
            <a:off x="433705" y="2392497"/>
            <a:ext cx="558800" cy="5588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3CB02E6B-C3CC-4EF6-BC09-EB60343813E4}"/>
              </a:ext>
            </a:extLst>
          </p:cNvPr>
          <p:cNvSpPr/>
          <p:nvPr/>
        </p:nvSpPr>
        <p:spPr>
          <a:xfrm>
            <a:off x="401320" y="1692977"/>
            <a:ext cx="558800" cy="5588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05F08207-5A92-4150-B402-33582565DA15}"/>
              </a:ext>
            </a:extLst>
          </p:cNvPr>
          <p:cNvSpPr/>
          <p:nvPr/>
        </p:nvSpPr>
        <p:spPr>
          <a:xfrm>
            <a:off x="428625" y="3092016"/>
            <a:ext cx="558800" cy="5588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16293DAF-BDCC-449D-8F46-801811F40EA1}"/>
              </a:ext>
            </a:extLst>
          </p:cNvPr>
          <p:cNvSpPr/>
          <p:nvPr/>
        </p:nvSpPr>
        <p:spPr>
          <a:xfrm>
            <a:off x="467360" y="5017469"/>
            <a:ext cx="558800" cy="5588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8A578A20-E5EB-44B2-B973-D3C93B7A988E}"/>
              </a:ext>
            </a:extLst>
          </p:cNvPr>
          <p:cNvSpPr/>
          <p:nvPr/>
        </p:nvSpPr>
        <p:spPr>
          <a:xfrm>
            <a:off x="428625" y="3767948"/>
            <a:ext cx="558800" cy="5588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34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ruzhniy-center.ru/wp-content/uploads/e/9/5/e956c74404d445f023bb6d7ecbc174ef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41" y="362401"/>
            <a:ext cx="5589242" cy="41919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u.9111s.ru/uploads/202302/17/64596611f33c598e6cefa90d373f3e7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0881" y="2776951"/>
            <a:ext cx="6242522" cy="40810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933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f2.ppt-online.org/files2/slide/t/tzHT8kiKLMahQ62wfgEJ5PW09eVC41IGArBxOsZlu/slide-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2" r="168" b="2969"/>
          <a:stretch/>
        </p:blipFill>
        <p:spPr bwMode="auto">
          <a:xfrm>
            <a:off x="860969" y="0"/>
            <a:ext cx="10329546" cy="6783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64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813B06-860F-48B3-BD52-62A87691E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Вирусы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346FC42-4007-4149-B83E-9909EB3BCB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34129" y="1552575"/>
            <a:ext cx="5010291" cy="4525963"/>
          </a:xfrm>
          <a:prstGeom prst="rect">
            <a:avLst/>
          </a:prstGeom>
        </p:spPr>
      </p:pic>
      <p:sp>
        <p:nvSpPr>
          <p:cNvPr id="5" name="Содержимое 1">
            <a:extLst>
              <a:ext uri="{FF2B5EF4-FFF2-40B4-BE49-F238E27FC236}">
                <a16:creationId xmlns:a16="http://schemas.microsoft.com/office/drawing/2014/main" id="{4FFBF79E-6EC4-48B5-B94D-897D4BDCAB6B}"/>
              </a:ext>
            </a:extLst>
          </p:cNvPr>
          <p:cNvSpPr txBox="1">
            <a:spLocks/>
          </p:cNvSpPr>
          <p:nvPr/>
        </p:nvSpPr>
        <p:spPr>
          <a:xfrm>
            <a:off x="247579" y="1265060"/>
            <a:ext cx="6522871" cy="54081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accent3">
                    <a:lumMod val="50000"/>
                  </a:schemeClr>
                </a:solidFill>
                <a:latin typeface="Constantia" pitchFamily="18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accent3">
                    <a:lumMod val="50000"/>
                  </a:schemeClr>
                </a:solidFill>
                <a:latin typeface="Constantia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accent3">
                    <a:lumMod val="50000"/>
                  </a:schemeClr>
                </a:solidFill>
                <a:latin typeface="Constantia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accent3">
                    <a:lumMod val="50000"/>
                  </a:schemeClr>
                </a:solidFill>
                <a:latin typeface="Constantia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accent3">
                    <a:lumMod val="50000"/>
                  </a:schemeClr>
                </a:solidFill>
                <a:latin typeface="Constantia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3600" dirty="0">
                <a:solidFill>
                  <a:schemeClr val="tx1"/>
                </a:solidFill>
              </a:rPr>
              <a:t>В 50 раз меньше бактерий</a:t>
            </a:r>
          </a:p>
          <a:p>
            <a:r>
              <a:rPr lang="ru-RU" altLang="ru-RU" sz="3600" dirty="0">
                <a:solidFill>
                  <a:schemeClr val="tx1"/>
                </a:solidFill>
              </a:rPr>
              <a:t>Не имеют клеточного строения</a:t>
            </a:r>
          </a:p>
          <a:p>
            <a:r>
              <a:rPr lang="ru-RU" altLang="ru-RU" sz="3600" dirty="0">
                <a:solidFill>
                  <a:schemeClr val="tx1"/>
                </a:solidFill>
              </a:rPr>
              <a:t>Состоят из молекулы наследственной информации и белка</a:t>
            </a:r>
          </a:p>
          <a:p>
            <a:r>
              <a:rPr lang="ru-RU" altLang="ru-RU" sz="3600" dirty="0">
                <a:solidFill>
                  <a:schemeClr val="tx1"/>
                </a:solidFill>
              </a:rPr>
              <a:t>Внутриклеточные паразиты</a:t>
            </a:r>
          </a:p>
          <a:p>
            <a:r>
              <a:rPr lang="ru-RU" altLang="ru-RU" sz="3600" dirty="0">
                <a:solidFill>
                  <a:schemeClr val="tx1"/>
                </a:solidFill>
              </a:rPr>
              <a:t>Не проявляют признаков живого вне клетки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0" y="1261199"/>
            <a:ext cx="7941365" cy="510871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вирусов:</a:t>
            </a:r>
          </a:p>
          <a:p>
            <a:pPr marL="685800" indent="-685800">
              <a:buFont typeface="Wingdings" panose="05000000000000000000" pitchFamily="2" charset="2"/>
              <a:buChar char="v"/>
            </a:pPr>
            <a:r>
              <a:rPr lang="ru-RU" alt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Неклеточного строения</a:t>
            </a:r>
          </a:p>
          <a:p>
            <a:pPr marL="685800" indent="-685800">
              <a:buFont typeface="Wingdings" panose="05000000000000000000" pitchFamily="2" charset="2"/>
              <a:buChar char="v"/>
            </a:pPr>
            <a:r>
              <a:rPr lang="ru-RU" alt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Состоят </a:t>
            </a:r>
            <a:r>
              <a:rPr lang="ru-RU" alt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молекулы наследственной информации и белка</a:t>
            </a:r>
          </a:p>
          <a:p>
            <a:pPr marL="685800" indent="-685800">
              <a:buFont typeface="Wingdings" panose="05000000000000000000" pitchFamily="2" charset="2"/>
              <a:buChar char="v"/>
            </a:pPr>
            <a:r>
              <a:rPr lang="ru-RU" alt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Внутриклеточные паразиты</a:t>
            </a:r>
          </a:p>
        </p:txBody>
      </p:sp>
    </p:spTree>
    <p:extLst>
      <p:ext uri="{BB962C8B-B14F-4D97-AF65-F5344CB8AC3E}">
        <p14:creationId xmlns:p14="http://schemas.microsoft.com/office/powerpoint/2010/main" val="408065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Asus\AppData\Local\Microsoft\Windows\INetCache\Content.MSO\BC45347E.tmp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574" y="1756907"/>
            <a:ext cx="5864085" cy="472340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1411356" y="477080"/>
            <a:ext cx="11231218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помощью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ребусов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расшифруйте,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заболевания вызывают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вирусы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" b="13009"/>
          <a:stretch/>
        </p:blipFill>
        <p:spPr>
          <a:xfrm>
            <a:off x="999707" y="1958503"/>
            <a:ext cx="9923398" cy="4320214"/>
          </a:xfrm>
          <a:prstGeom prst="rect">
            <a:avLst/>
          </a:prstGeom>
        </p:spPr>
      </p:pic>
      <p:pic>
        <p:nvPicPr>
          <p:cNvPr id="6" name="Рисунок 5" descr="C:\Users\Asus\AppData\Local\Microsoft\Windows\INetCache\Content.MSO\19B93AAA.tmp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591" y="1635481"/>
            <a:ext cx="9932514" cy="496625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Облако 6">
            <a:hlinkClick r:id="rId5" action="ppaction://hlinksldjump"/>
          </p:cNvPr>
          <p:cNvSpPr/>
          <p:nvPr/>
        </p:nvSpPr>
        <p:spPr>
          <a:xfrm>
            <a:off x="10813773" y="5963278"/>
            <a:ext cx="1162878" cy="81520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148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68C989-5B7F-4900-A357-9F90E80A1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61" y="290179"/>
            <a:ext cx="10363200" cy="1143000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hlinkClick r:id="rId2"/>
              </a:rPr>
              <a:t>Определи царство живой природы</a:t>
            </a:r>
            <a:endParaRPr lang="ru-RU" sz="6000" b="1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E6EC64C-B545-44A4-8B14-CD6A1F9E41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b="25821"/>
          <a:stretch/>
        </p:blipFill>
        <p:spPr>
          <a:xfrm flipH="1">
            <a:off x="-140276" y="2104104"/>
            <a:ext cx="11997978" cy="3700148"/>
          </a:xfrm>
          <a:prstGeom prst="rect">
            <a:avLst/>
          </a:prstGeom>
        </p:spPr>
      </p:pic>
      <p:sp>
        <p:nvSpPr>
          <p:cNvPr id="3" name="Облако 2">
            <a:hlinkClick r:id="rId4" action="ppaction://hlinksldjump"/>
          </p:cNvPr>
          <p:cNvSpPr/>
          <p:nvPr/>
        </p:nvSpPr>
        <p:spPr>
          <a:xfrm>
            <a:off x="10277061" y="5804252"/>
            <a:ext cx="1162878" cy="81520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11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80322" y="387627"/>
            <a:ext cx="10038521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Домашнее задание: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Параграф 11</a:t>
            </a:r>
          </a:p>
          <a:p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учебника запишите в тетрадь, какую роль играют разные группы бактерий в природе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группы – роль</a:t>
            </a:r>
          </a:p>
          <a:p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</a:t>
            </a:r>
          </a:p>
          <a:p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Бактерии гниения – превращают вещества в перегной</a:t>
            </a:r>
          </a:p>
        </p:txBody>
      </p:sp>
    </p:spTree>
    <p:extLst>
      <p:ext uri="{BB962C8B-B14F-4D97-AF65-F5344CB8AC3E}">
        <p14:creationId xmlns:p14="http://schemas.microsoft.com/office/powerpoint/2010/main" val="182634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E7F0EF-8F55-43EB-995E-57EE2DB285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1" y="2882348"/>
            <a:ext cx="11787916" cy="1327564"/>
          </a:xfrm>
        </p:spPr>
        <p:txBody>
          <a:bodyPr>
            <a:noAutofit/>
          </a:bodyPr>
          <a:lstStyle/>
          <a:p>
            <a:r>
              <a:rPr lang="ru-RU" sz="8800" b="1" dirty="0"/>
              <a:t>Царство </a:t>
            </a:r>
            <a:r>
              <a:rPr lang="ru-RU" sz="8800" b="1" dirty="0" smtClean="0"/>
              <a:t>бактерии, царство </a:t>
            </a:r>
            <a:r>
              <a:rPr lang="ru-RU" sz="8800" b="1" dirty="0"/>
              <a:t>вирусы  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288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28" descr="72b15c1688da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391" y="0"/>
            <a:ext cx="1209260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8"/>
          <p:cNvSpPr txBox="1">
            <a:spLocks noGrp="1"/>
          </p:cNvSpPr>
          <p:nvPr>
            <p:ph type="title"/>
          </p:nvPr>
        </p:nvSpPr>
        <p:spPr>
          <a:xfrm>
            <a:off x="1981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 algn="ctr">
              <a:spcBef>
                <a:spcPts val="0"/>
              </a:spcBef>
              <a:buClr>
                <a:schemeClr val="dk1"/>
              </a:buClr>
              <a:buSzPts val="4800"/>
            </a:pPr>
            <a:r>
              <a:rPr lang="en-US" sz="4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Рефлексия</a:t>
            </a:r>
            <a:endParaRPr/>
          </a:p>
        </p:txBody>
      </p:sp>
      <p:sp>
        <p:nvSpPr>
          <p:cNvPr id="212" name="Google Shape;212;p28"/>
          <p:cNvSpPr txBox="1">
            <a:spLocks noGrp="1"/>
          </p:cNvSpPr>
          <p:nvPr>
            <p:ph type="body" idx="1"/>
          </p:nvPr>
        </p:nvSpPr>
        <p:spPr>
          <a:xfrm>
            <a:off x="1981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Сегодня на уроке я узнал (-а)…</a:t>
            </a:r>
            <a:endParaRPr/>
          </a:p>
          <a:p>
            <a:pPr>
              <a:spcBef>
                <a:spcPts val="640"/>
              </a:spcBef>
              <a:buClr>
                <a:schemeClr val="dk1"/>
              </a:buClr>
              <a:buSzPts val="3200"/>
              <a:buNone/>
            </a:pP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spcBef>
                <a:spcPts val="640"/>
              </a:spcBef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Мне было интересно узнать...</a:t>
            </a:r>
            <a:endParaRPr/>
          </a:p>
          <a:p>
            <a:pPr>
              <a:spcBef>
                <a:spcPts val="640"/>
              </a:spcBef>
              <a:buClr>
                <a:schemeClr val="dk1"/>
              </a:buClr>
              <a:buSzPts val="3200"/>
              <a:buNone/>
            </a:pP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spcBef>
                <a:spcPts val="640"/>
              </a:spcBef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Для меня самым трудным сегодня было…</a:t>
            </a:r>
            <a:endParaRPr/>
          </a:p>
          <a:p>
            <a:pPr>
              <a:spcBef>
                <a:spcPts val="640"/>
              </a:spcBef>
              <a:buClr>
                <a:schemeClr val="dk1"/>
              </a:buClr>
              <a:buSzPts val="3200"/>
              <a:buNone/>
            </a:pP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spcBef>
                <a:spcPts val="640"/>
              </a:spcBef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 сегодня понял(а), что…</a:t>
            </a:r>
            <a:endParaRPr/>
          </a:p>
          <a:p>
            <a:pPr indent="-139700">
              <a:spcBef>
                <a:spcPts val="640"/>
              </a:spcBef>
              <a:buClr>
                <a:schemeClr val="dk1"/>
              </a:buClr>
              <a:buSzPts val="3200"/>
              <a:buNone/>
            </a:pP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1660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bio5-vpr.sdamgia.ru/get_file?id=510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385" y="1629757"/>
            <a:ext cx="3615773" cy="2765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https://bio5-vpr.sdamgia.ru/get_file?id=5109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2947" y="1739347"/>
            <a:ext cx="3717235" cy="2759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https://bio5-vpr.sdamgia.ru/get_file?id=5109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7" r="392"/>
          <a:stretch/>
        </p:blipFill>
        <p:spPr bwMode="auto">
          <a:xfrm>
            <a:off x="4572656" y="3816626"/>
            <a:ext cx="3736734" cy="2494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1505985" y="30540"/>
            <a:ext cx="1055049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Рассмотрите фотографии с изображением представителей различных объектов природы.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Подпишите их названия, используя слова из предложенного списка: </a:t>
            </a:r>
            <a:r>
              <a:rPr kumimoji="0" lang="ru-RU" alt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бактерии, вирусы, растения.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69790" y="4394760"/>
            <a:ext cx="4876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А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9534284" y="4365658"/>
            <a:ext cx="4203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Б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6230869" y="6245056"/>
            <a:ext cx="4203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В</a:t>
            </a:r>
            <a:endParaRPr lang="ru-RU" sz="32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05985" y="4814035"/>
            <a:ext cx="9362249" cy="2043965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Два из изображённых на фотографиях объекта объединены общим признаком. Выпишите название объекта, «выпадающего» из общего ряда. Объясните свой выбор.</a:t>
            </a:r>
          </a:p>
          <a:p>
            <a:pPr algn="ctr"/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3" name="Облако 12">
            <a:hlinkClick r:id="rId5" action="ppaction://hlinksldjump"/>
          </p:cNvPr>
          <p:cNvSpPr/>
          <p:nvPr/>
        </p:nvSpPr>
        <p:spPr>
          <a:xfrm>
            <a:off x="10813773" y="5963278"/>
            <a:ext cx="1162878" cy="81520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11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F9D896-9247-4F73-AE9B-A342410888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637" y="127621"/>
            <a:ext cx="10972800" cy="1143000"/>
          </a:xfrm>
        </p:spPr>
        <p:txBody>
          <a:bodyPr/>
          <a:lstStyle/>
          <a:p>
            <a:r>
              <a:rPr lang="ru-RU" sz="4000" dirty="0"/>
              <a:t>Посчитайте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263193-57EF-4B2D-B41C-438C3E4A4899}"/>
              </a:ext>
            </a:extLst>
          </p:cNvPr>
          <p:cNvSpPr txBox="1"/>
          <p:nvPr/>
        </p:nvSpPr>
        <p:spPr>
          <a:xfrm>
            <a:off x="1451113" y="1123122"/>
            <a:ext cx="10525538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Сколько дней бактерии могут сохранять жизнеспособность в виде спор, если известно, что споры холеры выдерживают неблагоприятные условия 2 дня, чумы в 4 раза, тифа – в 30 раз, туберкулеза – в 15 </a:t>
            </a:r>
            <a:r>
              <a:rPr lang="ru-RU" sz="4000" b="1" dirty="0" smtClean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раз дольше</a:t>
            </a:r>
            <a:endParaRPr lang="ru-RU" sz="40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6EA1EE-3268-4839-BFBB-03995CFAE493}"/>
              </a:ext>
            </a:extLst>
          </p:cNvPr>
          <p:cNvSpPr txBox="1"/>
          <p:nvPr/>
        </p:nvSpPr>
        <p:spPr>
          <a:xfrm>
            <a:off x="2295939" y="4303455"/>
            <a:ext cx="943927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бактерии чумы _____________________ дней</a:t>
            </a:r>
          </a:p>
          <a:p>
            <a:r>
              <a:rPr lang="ru-RU" sz="3200" b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бактерии тифа ___________________ дней</a:t>
            </a:r>
          </a:p>
          <a:p>
            <a:r>
              <a:rPr lang="ru-RU" sz="3200" b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бактерии туберкулеза ___________________ дней</a:t>
            </a:r>
          </a:p>
          <a:p>
            <a:endParaRPr lang="ru-RU" sz="3200" b="1" dirty="0">
              <a:solidFill>
                <a:srgbClr val="000000"/>
              </a:solidFill>
              <a:effectLst/>
              <a:latin typeface="PT Sans" panose="020B0503020203020204" pitchFamily="34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srgbClr val="000000"/>
              </a:solidFill>
              <a:effectLst/>
              <a:latin typeface="PT Sans" panose="020B0503020203020204" pitchFamily="34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лако 6">
            <a:hlinkClick r:id="rId2" action="ppaction://hlinksldjump"/>
          </p:cNvPr>
          <p:cNvSpPr/>
          <p:nvPr/>
        </p:nvSpPr>
        <p:spPr>
          <a:xfrm>
            <a:off x="10813773" y="5963278"/>
            <a:ext cx="1162878" cy="81520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84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90869" y="168965"/>
            <a:ext cx="10946937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latin typeface="PT Sans"/>
              </a:rPr>
              <a:t>Медали царства:</a:t>
            </a:r>
            <a:endParaRPr lang="ru-RU" sz="3200" dirty="0">
              <a:solidFill>
                <a:srgbClr val="000000"/>
              </a:solidFill>
              <a:latin typeface="PT Sans"/>
            </a:endParaRPr>
          </a:p>
          <a:p>
            <a:r>
              <a:rPr lang="ru-RU" sz="3200" b="1" dirty="0">
                <a:solidFill>
                  <a:srgbClr val="000000"/>
                </a:solidFill>
                <a:latin typeface="PT Sans"/>
              </a:rPr>
              <a:t>За древность</a:t>
            </a:r>
            <a:r>
              <a:rPr lang="ru-RU" sz="3200" dirty="0">
                <a:solidFill>
                  <a:srgbClr val="000000"/>
                </a:solidFill>
                <a:latin typeface="PT Sans"/>
              </a:rPr>
              <a:t> - они возникли самыми первыми на планете Земля - примерно 3,5 миллиарда лет тому </a:t>
            </a:r>
            <a:r>
              <a:rPr lang="ru-RU" sz="3200" dirty="0" smtClean="0">
                <a:solidFill>
                  <a:srgbClr val="000000"/>
                </a:solidFill>
                <a:latin typeface="PT Sans"/>
              </a:rPr>
              <a:t>назад</a:t>
            </a:r>
          </a:p>
          <a:p>
            <a:r>
              <a:rPr lang="ru-RU" sz="3200" b="1" dirty="0" smtClean="0">
                <a:solidFill>
                  <a:srgbClr val="000000"/>
                </a:solidFill>
                <a:latin typeface="PT Sans"/>
              </a:rPr>
              <a:t>За </a:t>
            </a:r>
            <a:r>
              <a:rPr lang="ru-RU" sz="3200" b="1" dirty="0">
                <a:solidFill>
                  <a:srgbClr val="000000"/>
                </a:solidFill>
                <a:latin typeface="PT Sans"/>
              </a:rPr>
              <a:t>выносливость</a:t>
            </a:r>
            <a:r>
              <a:rPr lang="ru-RU" sz="3200" dirty="0">
                <a:solidFill>
                  <a:srgbClr val="000000"/>
                </a:solidFill>
                <a:latin typeface="PT Sans"/>
              </a:rPr>
              <a:t> - Они встречаются в самых разнообразных местах: в атмосфере, в воде, во льдах и даже в горячих источниках.</a:t>
            </a:r>
          </a:p>
          <a:p>
            <a:r>
              <a:rPr lang="ru-RU" sz="3200" b="1" dirty="0">
                <a:solidFill>
                  <a:srgbClr val="000000"/>
                </a:solidFill>
                <a:latin typeface="PT Sans"/>
              </a:rPr>
              <a:t>За плодовитость</a:t>
            </a:r>
            <a:r>
              <a:rPr lang="ru-RU" sz="3200" dirty="0">
                <a:solidFill>
                  <a:srgbClr val="000000"/>
                </a:solidFill>
                <a:latin typeface="PT Sans"/>
              </a:rPr>
              <a:t> - Эти </a:t>
            </a:r>
            <a:r>
              <a:rPr lang="ru-RU" sz="3200" dirty="0" smtClean="0">
                <a:solidFill>
                  <a:srgbClr val="000000"/>
                </a:solidFill>
                <a:latin typeface="PT Sans"/>
              </a:rPr>
              <a:t>одноклеточные организмы </a:t>
            </a:r>
            <a:r>
              <a:rPr lang="ru-RU" sz="3200" dirty="0">
                <a:solidFill>
                  <a:srgbClr val="000000"/>
                </a:solidFill>
                <a:latin typeface="PT Sans"/>
              </a:rPr>
              <a:t>размножаются каждые 20 </a:t>
            </a:r>
            <a:r>
              <a:rPr lang="ru-RU" sz="3200" dirty="0" smtClean="0">
                <a:solidFill>
                  <a:srgbClr val="000000"/>
                </a:solidFill>
                <a:latin typeface="PT Sans"/>
              </a:rPr>
              <a:t>минут.</a:t>
            </a:r>
            <a:endParaRPr lang="ru-RU" sz="3200" dirty="0">
              <a:solidFill>
                <a:srgbClr val="000000"/>
              </a:solidFill>
              <a:latin typeface="PT Sans"/>
            </a:endParaRPr>
          </a:p>
          <a:p>
            <a:r>
              <a:rPr lang="ru-RU" sz="3200" b="1" dirty="0">
                <a:solidFill>
                  <a:srgbClr val="000000"/>
                </a:solidFill>
                <a:latin typeface="PT Sans"/>
              </a:rPr>
              <a:t>За всеядность</a:t>
            </a:r>
            <a:r>
              <a:rPr lang="ru-RU" sz="3200" dirty="0">
                <a:solidFill>
                  <a:srgbClr val="000000"/>
                </a:solidFill>
                <a:latin typeface="PT Sans"/>
              </a:rPr>
              <a:t> – питаются всем и опавшими листьями, бумагой, мертвыми организмами, перерабатывают стекло и даже железо.</a:t>
            </a:r>
            <a:endParaRPr lang="ru-RU" sz="3200" b="0" i="0" dirty="0">
              <a:solidFill>
                <a:srgbClr val="000000"/>
              </a:solidFill>
              <a:effectLst/>
              <a:latin typeface="PT Sans"/>
            </a:endParaRPr>
          </a:p>
        </p:txBody>
      </p:sp>
    </p:spTree>
    <p:extLst>
      <p:ext uri="{BB962C8B-B14F-4D97-AF65-F5344CB8AC3E}">
        <p14:creationId xmlns:p14="http://schemas.microsoft.com/office/powerpoint/2010/main" val="281457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9F7759D-5D75-4771-AE24-639433465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4386" y="-68154"/>
            <a:ext cx="8911687" cy="128089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spc="50" dirty="0">
                <a:ln w="11430"/>
                <a:solidFill>
                  <a:schemeClr val="tx1"/>
                </a:solidFill>
              </a:rPr>
              <a:t>Где изображены бактерии? </a:t>
            </a:r>
            <a:br>
              <a:rPr lang="ru-RU" sz="3200" spc="50" dirty="0">
                <a:ln w="11430"/>
                <a:solidFill>
                  <a:schemeClr val="tx1"/>
                </a:solidFill>
              </a:rPr>
            </a:br>
            <a:r>
              <a:rPr lang="ru-RU" sz="3200" spc="50" dirty="0">
                <a:ln w="11430"/>
                <a:solidFill>
                  <a:schemeClr val="tx1"/>
                </a:solidFill>
              </a:rPr>
              <a:t>Укажите цифры.</a:t>
            </a:r>
          </a:p>
        </p:txBody>
      </p:sp>
      <p:pic>
        <p:nvPicPr>
          <p:cNvPr id="13315" name="Picture 2" descr="https://med-heal.ru/wp-content/uploads/2019/09/960.fj5Lz.jpg">
            <a:extLst>
              <a:ext uri="{FF2B5EF4-FFF2-40B4-BE49-F238E27FC236}">
                <a16:creationId xmlns:a16="http://schemas.microsoft.com/office/drawing/2014/main" id="{9C0FF81B-4303-431D-BB1D-F0D13B8048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87" y="1118080"/>
            <a:ext cx="2928275" cy="242340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xtLst/>
        </p:spPr>
      </p:pic>
      <p:pic>
        <p:nvPicPr>
          <p:cNvPr id="13316" name="Рисунок 5" descr="https://nanoporetech.com/sites/default/files/s3/publications-images/E.%20coli%20bacteria.jpeg">
            <a:extLst>
              <a:ext uri="{FF2B5EF4-FFF2-40B4-BE49-F238E27FC236}">
                <a16:creationId xmlns:a16="http://schemas.microsoft.com/office/drawing/2014/main" id="{8FD9E650-0A9A-4DB3-ABCE-C051F5B64C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841" y="1524527"/>
            <a:ext cx="3174124" cy="19044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xtLst/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A99F1D1-1571-49DC-B564-A159D61A1DDF}"/>
              </a:ext>
            </a:extLst>
          </p:cNvPr>
          <p:cNvSpPr/>
          <p:nvPr/>
        </p:nvSpPr>
        <p:spPr>
          <a:xfrm>
            <a:off x="1678854" y="715887"/>
            <a:ext cx="500063" cy="2857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22E2AE2B-5EC6-4E10-9E0F-308221C2384A}"/>
              </a:ext>
            </a:extLst>
          </p:cNvPr>
          <p:cNvSpPr/>
          <p:nvPr/>
        </p:nvSpPr>
        <p:spPr>
          <a:xfrm>
            <a:off x="7355270" y="1972594"/>
            <a:ext cx="571500" cy="3571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FD74E67E-E796-43C6-99BC-102F15BA72F5}"/>
              </a:ext>
            </a:extLst>
          </p:cNvPr>
          <p:cNvSpPr/>
          <p:nvPr/>
        </p:nvSpPr>
        <p:spPr>
          <a:xfrm>
            <a:off x="10211786" y="0"/>
            <a:ext cx="500063" cy="2857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1CB3DAE0-7344-4B89-8CAA-6550F4DAF480}"/>
              </a:ext>
            </a:extLst>
          </p:cNvPr>
          <p:cNvSpPr/>
          <p:nvPr/>
        </p:nvSpPr>
        <p:spPr>
          <a:xfrm>
            <a:off x="1301120" y="6500812"/>
            <a:ext cx="500062" cy="3571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FA62F8EA-4183-4865-AA42-809C30635026}"/>
              </a:ext>
            </a:extLst>
          </p:cNvPr>
          <p:cNvSpPr/>
          <p:nvPr/>
        </p:nvSpPr>
        <p:spPr>
          <a:xfrm>
            <a:off x="5524500" y="6299309"/>
            <a:ext cx="571500" cy="3571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D2CD15F0-EFE0-40BA-AF0F-3DB4D9E16833}"/>
              </a:ext>
            </a:extLst>
          </p:cNvPr>
          <p:cNvSpPr/>
          <p:nvPr/>
        </p:nvSpPr>
        <p:spPr>
          <a:xfrm>
            <a:off x="10314755" y="6308671"/>
            <a:ext cx="571500" cy="3571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6</a:t>
            </a:r>
          </a:p>
        </p:txBody>
      </p:sp>
      <p:pic>
        <p:nvPicPr>
          <p:cNvPr id="4098" name="Picture 2" descr="https://ieducations.ru/wp-content/uploads/5/4/a/54a22ee12a64949231e6790c35f75b6c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5437" y="3341971"/>
            <a:ext cx="2966700" cy="2966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</p:pic>
      <p:pic>
        <p:nvPicPr>
          <p:cNvPr id="4102" name="Picture 6" descr="http://resizer-1.napopravku.ru/iblock/aaf/aaf337057c915f85096b45f1632eca10.jpg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5013" y="361424"/>
            <a:ext cx="2913607" cy="29136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</p:pic>
      <p:pic>
        <p:nvPicPr>
          <p:cNvPr id="4104" name="Picture 8" descr="https://avatars.dzeninfra.ru/get-zen_doc/9662522/pub_649d63d849bad201af73222e_649d6bc0ee56f4750cb5dec1/scale_12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78" y="3657924"/>
            <a:ext cx="2470146" cy="28293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</p:pic>
      <p:pic>
        <p:nvPicPr>
          <p:cNvPr id="1026" name="Picture 2" descr="https://files.askiitians.com/cdn1/cms-content/biologyanimal-kingdomphylum-protozoa_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195" y="4020081"/>
            <a:ext cx="2886075" cy="210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6536ECD-69E5-4AAA-8760-FA52DEA37F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099" y="0"/>
            <a:ext cx="10163175" cy="54451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6000" dirty="0">
                <a:solidFill>
                  <a:schemeClr val="tx1"/>
                </a:solidFill>
                <a:effectLst/>
              </a:rPr>
              <a:t>Где живут бактерии?</a:t>
            </a:r>
          </a:p>
        </p:txBody>
      </p:sp>
      <p:pic>
        <p:nvPicPr>
          <p:cNvPr id="12292" name="Picture 2">
            <a:extLst>
              <a:ext uri="{FF2B5EF4-FFF2-40B4-BE49-F238E27FC236}">
                <a16:creationId xmlns:a16="http://schemas.microsoft.com/office/drawing/2014/main" id="{3C275B96-2104-495F-B0B3-4DD7644B9A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83123" y="1183576"/>
            <a:ext cx="8016863" cy="5674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32D61F0E-B3BA-4A43-8F30-6E2D5EF6E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dirty="0"/>
              <a:t>Проблемная задача</a:t>
            </a:r>
          </a:p>
        </p:txBody>
      </p:sp>
      <p:sp>
        <p:nvSpPr>
          <p:cNvPr id="14338" name="Содержимое 1">
            <a:extLst>
              <a:ext uri="{FF2B5EF4-FFF2-40B4-BE49-F238E27FC236}">
                <a16:creationId xmlns:a16="http://schemas.microsoft.com/office/drawing/2014/main" id="{879BD381-BB28-4630-85D5-C92A7361D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1"/>
            <a:ext cx="8817735" cy="4813478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ru-RU" altLang="ru-RU" sz="3600" dirty="0">
                <a:solidFill>
                  <a:schemeClr val="tx1"/>
                </a:solidFill>
              </a:rPr>
              <a:t>Бактерии появились на Земле более 3,5 </a:t>
            </a:r>
            <a:r>
              <a:rPr lang="ru-RU" altLang="ru-RU" sz="3600" dirty="0" smtClean="0">
                <a:solidFill>
                  <a:schemeClr val="tx1"/>
                </a:solidFill>
              </a:rPr>
              <a:t>млрд. </a:t>
            </a:r>
            <a:r>
              <a:rPr lang="ru-RU" altLang="ru-RU" sz="3600" dirty="0">
                <a:solidFill>
                  <a:schemeClr val="tx1"/>
                </a:solidFill>
              </a:rPr>
              <a:t>лет назад. </a:t>
            </a:r>
          </a:p>
          <a:p>
            <a:pPr marL="0" indent="0" eaLnBrk="1" hangingPunct="1">
              <a:buNone/>
            </a:pPr>
            <a:r>
              <a:rPr lang="ru-RU" altLang="ru-RU" sz="3600" dirty="0">
                <a:solidFill>
                  <a:schemeClr val="tx1"/>
                </a:solidFill>
              </a:rPr>
              <a:t>И до сих пор эта самая древняя  и примитивная группа является  процветающей, наряду с гораздо более  сложными организмами, почему?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2976557-1FF1-4BD4-864E-FEF42EE0EE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809" r="18056"/>
          <a:stretch/>
        </p:blipFill>
        <p:spPr>
          <a:xfrm>
            <a:off x="8832119" y="71930"/>
            <a:ext cx="3359882" cy="32146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ECBEC9F-1944-433B-B22E-DEC0C4151B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7186" y="3571383"/>
            <a:ext cx="3594814" cy="32146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0" y="0"/>
            <a:ext cx="21020688" cy="849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0" y="120252"/>
            <a:ext cx="21020688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8" name="Picture 4" descr="https://img.razrisyika.ru/kart/53/210290-bakterii-2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7" t="17412" r="44342" b="41765"/>
          <a:stretch/>
        </p:blipFill>
        <p:spPr bwMode="auto">
          <a:xfrm>
            <a:off x="6957443" y="1443740"/>
            <a:ext cx="5100088" cy="28682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tatic.tildacdn.info/tild6466-3334-4139-b934-623364376432/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28" y="1356712"/>
            <a:ext cx="5689414" cy="2494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w7.pngwing.com/pngs/565/701/png-transparent-cell-prokaryote-bacteria-eukaryote-microbiology-dost-presentation-biology-cel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53" y="3336656"/>
            <a:ext cx="3325905" cy="35102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85580" y="-7806"/>
            <a:ext cx="1080642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 клетки бактерий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Какие главные части в строении клетки можно отметить?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Зарисуй и подпиши все части бактериальной клетки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CD7307-EEE5-48DE-AE60-851D425EB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Форма бактерий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01844C3-9EF7-4A0D-BFF4-0CA64DDF9F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6112" y="1262666"/>
            <a:ext cx="2676525" cy="27813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98D29E3-3584-4C5C-B1C0-634C38690942}"/>
              </a:ext>
            </a:extLst>
          </p:cNvPr>
          <p:cNvSpPr txBox="1"/>
          <p:nvPr/>
        </p:nvSpPr>
        <p:spPr>
          <a:xfrm>
            <a:off x="834888" y="4149074"/>
            <a:ext cx="15348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Кокки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CB77748-A5DE-484F-833F-7FD4F49A13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5" y="1249038"/>
            <a:ext cx="2833746" cy="279492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7419D4E-0CFB-4A65-8DB6-B55463960748}"/>
              </a:ext>
            </a:extLst>
          </p:cNvPr>
          <p:cNvSpPr txBox="1"/>
          <p:nvPr/>
        </p:nvSpPr>
        <p:spPr>
          <a:xfrm>
            <a:off x="3697774" y="4149074"/>
            <a:ext cx="21749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Бациллы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0BBABD8-628F-4EB3-A44A-963F8DB010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3359" y="1249038"/>
            <a:ext cx="2781299" cy="278129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A39840D-895F-41B3-992E-344E6BE9F241}"/>
              </a:ext>
            </a:extLst>
          </p:cNvPr>
          <p:cNvSpPr txBox="1"/>
          <p:nvPr/>
        </p:nvSpPr>
        <p:spPr>
          <a:xfrm>
            <a:off x="6341165" y="4149074"/>
            <a:ext cx="265854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Вибрионы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67B0416-E49F-4418-9C92-66A11204D9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37674" y="1262666"/>
            <a:ext cx="2666916" cy="279492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1A5413B-B548-421B-99EF-2879D6C871F1}"/>
              </a:ext>
            </a:extLst>
          </p:cNvPr>
          <p:cNvSpPr txBox="1"/>
          <p:nvPr/>
        </p:nvSpPr>
        <p:spPr>
          <a:xfrm>
            <a:off x="9468110" y="4149074"/>
            <a:ext cx="24787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Спириллы </a:t>
            </a:r>
          </a:p>
        </p:txBody>
      </p:sp>
    </p:spTree>
    <p:extLst>
      <p:ext uri="{BB962C8B-B14F-4D97-AF65-F5344CB8AC3E}">
        <p14:creationId xmlns:p14="http://schemas.microsoft.com/office/powerpoint/2010/main" val="213790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2"/>
          </p:cNvPr>
          <p:cNvSpPr/>
          <p:nvPr/>
        </p:nvSpPr>
        <p:spPr>
          <a:xfrm>
            <a:off x="218662" y="934278"/>
            <a:ext cx="11062252" cy="507889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 видеоролик, ответь на вопросы</a:t>
            </a:r>
          </a:p>
        </p:txBody>
      </p:sp>
    </p:spTree>
    <p:extLst>
      <p:ext uri="{BB962C8B-B14F-4D97-AF65-F5344CB8AC3E}">
        <p14:creationId xmlns:p14="http://schemas.microsoft.com/office/powerpoint/2010/main" val="98999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TM02892315[[fn=Легкий дым]]</Template>
  <TotalTime>989</TotalTime>
  <Words>533</Words>
  <Application>Microsoft Office PowerPoint</Application>
  <PresentationFormat>Широкоэкранный</PresentationFormat>
  <Paragraphs>88</Paragraphs>
  <Slides>22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Calibri</vt:lpstr>
      <vt:lpstr>Century Gothic</vt:lpstr>
      <vt:lpstr>Constantia</vt:lpstr>
      <vt:lpstr>PT Sans</vt:lpstr>
      <vt:lpstr>Times New Roman</vt:lpstr>
      <vt:lpstr>Wingdings</vt:lpstr>
      <vt:lpstr>Wingdings 3</vt:lpstr>
      <vt:lpstr>Легкий дым</vt:lpstr>
      <vt:lpstr>О каких организмах идет речь?</vt:lpstr>
      <vt:lpstr>Царство бактерии, царство вирусы  </vt:lpstr>
      <vt:lpstr>Презентация PowerPoint</vt:lpstr>
      <vt:lpstr>Где изображены бактерии?  Укажите цифры.</vt:lpstr>
      <vt:lpstr>Где живут бактерии?</vt:lpstr>
      <vt:lpstr>Проблемная задача</vt:lpstr>
      <vt:lpstr>Презентация PowerPoint</vt:lpstr>
      <vt:lpstr>Форма бактерий </vt:lpstr>
      <vt:lpstr>Презентация PowerPoint</vt:lpstr>
      <vt:lpstr>Типы питания бактерий</vt:lpstr>
      <vt:lpstr>Размножение бактерий</vt:lpstr>
      <vt:lpstr>Презентация PowerPoint</vt:lpstr>
      <vt:lpstr>Проверь себя</vt:lpstr>
      <vt:lpstr>Презентация PowerPoint</vt:lpstr>
      <vt:lpstr>Презентация PowerPoint</vt:lpstr>
      <vt:lpstr>Вирусы </vt:lpstr>
      <vt:lpstr>Презентация PowerPoint</vt:lpstr>
      <vt:lpstr>Определи царство живой природы</vt:lpstr>
      <vt:lpstr>Презентация PowerPoint</vt:lpstr>
      <vt:lpstr>Рефлексия</vt:lpstr>
      <vt:lpstr>Презентация PowerPoint</vt:lpstr>
      <vt:lpstr>Посчитайте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Царство бактерии</dc:title>
  <dc:creator>Светлана Лобес</dc:creator>
  <cp:lastModifiedBy>Asus</cp:lastModifiedBy>
  <cp:revision>102</cp:revision>
  <dcterms:created xsi:type="dcterms:W3CDTF">2021-11-30T14:44:26Z</dcterms:created>
  <dcterms:modified xsi:type="dcterms:W3CDTF">2024-01-16T19:43:18Z</dcterms:modified>
</cp:coreProperties>
</file>