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60" r:id="rId3"/>
    <p:sldId id="297" r:id="rId4"/>
    <p:sldId id="286" r:id="rId5"/>
    <p:sldId id="278" r:id="rId6"/>
    <p:sldId id="284" r:id="rId7"/>
    <p:sldId id="265" r:id="rId8"/>
    <p:sldId id="280" r:id="rId9"/>
    <p:sldId id="263" r:id="rId10"/>
    <p:sldId id="264" r:id="rId11"/>
    <p:sldId id="266" r:id="rId12"/>
    <p:sldId id="267" r:id="rId13"/>
    <p:sldId id="268" r:id="rId14"/>
    <p:sldId id="269" r:id="rId15"/>
    <p:sldId id="299" r:id="rId16"/>
    <p:sldId id="270" r:id="rId17"/>
    <p:sldId id="271" r:id="rId18"/>
    <p:sldId id="282" r:id="rId19"/>
    <p:sldId id="273" r:id="rId20"/>
    <p:sldId id="272" r:id="rId21"/>
    <p:sldId id="285" r:id="rId22"/>
    <p:sldId id="274" r:id="rId23"/>
    <p:sldId id="276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1304" autoAdjust="0"/>
  </p:normalViewPr>
  <p:slideViewPr>
    <p:cSldViewPr snapToGrid="0">
      <p:cViewPr>
        <p:scale>
          <a:sx n="87" d="100"/>
          <a:sy n="87" d="100"/>
        </p:scale>
        <p:origin x="-1219" y="1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593940-5195-4A8A-BE31-864C98104B83}" type="datetimeFigureOut">
              <a:rPr lang="ru-RU" smtClean="0"/>
              <a:pPr/>
              <a:t>03.09.2023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06FC52-A090-4CAF-AFF1-ACD8066DEA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1598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03.09.2023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03.09.2023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03.09.2023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03.09.2023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03.09.2023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03.09.2023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03.09.2023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03.09.2023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03.09.2023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03.09.2023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03.09.2023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03.09.2023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413396" y="1945377"/>
            <a:ext cx="36580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ru-RU" sz="4800" b="1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83598" y="3953086"/>
            <a:ext cx="686755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Техника безопасности на уроках физической культуры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28012" y="327259"/>
            <a:ext cx="76159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Учитель физической культуры </a:t>
            </a:r>
          </a:p>
          <a:p>
            <a:pPr algn="ctr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МБОУ «Лицей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№ 21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» г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. Курска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Уварова Елизавета Сергеевна</a:t>
            </a: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://detsad-katusha.ru/wp-content/uploads/2015/06/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94397" y="1456658"/>
            <a:ext cx="4030133" cy="251530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0963176" y="1335505"/>
            <a:ext cx="45719" cy="553998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38607" y="559189"/>
            <a:ext cx="76262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998483"/>
            <a:ext cx="7164371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207911" y="259645"/>
            <a:ext cx="793608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во время  занятий лёгкой атлетикой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309510" y="1482811"/>
            <a:ext cx="736493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Бег       </a:t>
            </a:r>
          </a:p>
          <a:p>
            <a:pPr>
              <a:lnSpc>
                <a:spcPct val="150000"/>
              </a:lnSpc>
              <a:defRPr/>
            </a:pP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Учащийся должен: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совместном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старте на короткие дистанции бежать  по  своей дорожке;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во время бега смотреть на свою дорожку;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после выполнения беговых упражнений пробегать по  инерции 5-10 м;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возвращаться на старт сбоку от дорожки.</a:t>
            </a:r>
          </a:p>
        </p:txBody>
      </p:sp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38607" y="559189"/>
            <a:ext cx="76262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998483"/>
            <a:ext cx="7164371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902369" y="372533"/>
            <a:ext cx="781265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во время занятий лёгкой атлетикой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11112" y="1794933"/>
            <a:ext cx="48655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Бег       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07975" y="2057401"/>
            <a:ext cx="5078663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Запрещается: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при старте на дистанции ставить подножки;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задерживать соперников руками; 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в беге на длинные дистанции  толкать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бегущих впереди товарищей.</a:t>
            </a:r>
          </a:p>
          <a:p>
            <a:pPr>
              <a:buFont typeface="Wingdings" pitchFamily="2" charset="2"/>
              <a:buChar char="ü"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  <a:defRPr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6" name="AutoShape 2" descr="http://tr.stockfresh.com/thumbs/lenm/354269_%C3%A7al%C4%B1%C5%9Fma-yar%C4%B1%C5%9F-%C3%A7ocuklar-yol-sanat-%C3%96%C4%9Frencile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68" name="AutoShape 4" descr="http://tr.stockfresh.com/thumbs/lenm/354269_%C3%A7al%C4%B1%C5%9Fma-yar%C4%B1%C5%9F-%C3%A7ocuklar-yol-sanat-%C3%96%C4%9Frencile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0" name="AutoShape 6" descr="http://tr.stockfresh.com/thumbs/lenm/354269_%C3%A7al%C4%B1%C5%9Fma-yar%C4%B1%C5%9F-%C3%A7ocuklar-yol-sanat-%C3%96%C4%9Frencile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2" name="AutoShape 8" descr="http://tr.stockfresh.com/thumbs/lenm/354269_%C3%A7al%C4%B1%C5%9Fma-yar%C4%B1%C5%9F-%C3%A7ocuklar-yol-sanat-%C3%96%C4%9Frencile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6" name="AutoShape 12" descr="http://tr.stockfresh.com/thumbs/lenm/354269_%C3%A7al%C4%B1%C5%9Fma-yar%C4%B1%C5%9F-%C3%A7ocuklar-yol-sanat-%C3%96%C4%9Frencile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8" name="AutoShape 14" descr="http://tr.stockfresh.com/thumbs/lenm/354269_%C3%A7al%C4%B1%C5%9Fma-yar%C4%B1%C5%9F-%C3%A7ocuklar-yol-sanat-%C3%96%C4%9Frencile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80" name="AutoShape 16" descr="http://tr.stockfresh.com/thumbs/lenm/354269_%C3%A7al%C4%B1%C5%9Fma-yar%C4%B1%C5%9F-%C3%A7ocuklar-yol-sanat-%C3%96%C4%9Frencile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" name="Picture 2" descr="http://www.aisia.net/bloga/wp-content/uploads/2012/09/karrer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86638" y="2749899"/>
            <a:ext cx="3324225" cy="24098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86589" y="327379"/>
            <a:ext cx="797830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во время занятий лёгкой атлетикой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998483"/>
            <a:ext cx="7164371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743199" y="1749778"/>
            <a:ext cx="41543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Прыжки</a:t>
            </a: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19726" y="2129589"/>
            <a:ext cx="55680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Учащийся должен: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выполнять прыжки, когда учитель дал разрешение;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выполнять прыжки поочерёдно;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после выполнения прыжка быстро вернуться на своё место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с правой или левой стороны дорожки для разбега.</a:t>
            </a:r>
          </a:p>
        </p:txBody>
      </p:sp>
      <p:pic>
        <p:nvPicPr>
          <p:cNvPr id="11" name="Picture 2" descr="http://www.hareketligifler.net/data/media/1862/uzun-atlama-hareketli-resim-001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9308" y="3514901"/>
            <a:ext cx="2452159" cy="20193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14400" y="237067"/>
            <a:ext cx="805049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во время занятий лёгкой атлетикой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998483"/>
            <a:ext cx="7164371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227222" y="2043289"/>
            <a:ext cx="501716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Запрещается: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выполнять прыжки на неровной и скользкой поверхности;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перебегать дорожку для разбега  во время выполнения попытки  другим учащимся;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приземляться на руки.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94844" y="1696453"/>
            <a:ext cx="40414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Прыжки</a:t>
            </a: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10244" name="Picture 4" descr="http://gsk-nps.kz/wp-content/uploads/2016/10/jump-300x256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45404" y="4191000"/>
            <a:ext cx="2857500" cy="2438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100-bal.ru/pars_docs/refs/48/47806/47806_html_m15335df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3885" y="4067175"/>
            <a:ext cx="4333875" cy="2790825"/>
          </a:xfrm>
          <a:prstGeom prst="rect">
            <a:avLst/>
          </a:prstGeom>
          <a:noFill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38607" y="559189"/>
            <a:ext cx="76262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7333" y="2133950"/>
            <a:ext cx="7164371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33926" y="270933"/>
            <a:ext cx="812131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во время занятий лёгкой атлетикой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214313" y="1388533"/>
            <a:ext cx="8472487" cy="745067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Метание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400" b="0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49866" y="2122311"/>
            <a:ext cx="579120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Перед метанием убедиться, что в направлении броска никого нет.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При групповом метании стоять с левой стороны от   метающего.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Находясь вблизи зоны метания, следить за тем, чтобы  выполняющий бросок был в поле зрения.</a:t>
            </a:r>
          </a:p>
        </p:txBody>
      </p:sp>
      <p:pic>
        <p:nvPicPr>
          <p:cNvPr id="12" name="Picture 4" descr="http://all4design.ru/uploads/images/Kids/preview/Kids_277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73334" y="2602090"/>
            <a:ext cx="2133600" cy="2857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100-bal.ru/pars_docs/refs/48/47806/47806_html_m15335df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3885" y="4067175"/>
            <a:ext cx="4333875" cy="2790825"/>
          </a:xfrm>
          <a:prstGeom prst="rect">
            <a:avLst/>
          </a:prstGeom>
          <a:noFill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38607" y="559189"/>
            <a:ext cx="76262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7333" y="2133950"/>
            <a:ext cx="7164371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33926" y="270933"/>
            <a:ext cx="812131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во время занятий лёгкой атлетикой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214313" y="1388533"/>
            <a:ext cx="8472487" cy="745067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Метание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400" b="0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896853" y="2551837"/>
            <a:ext cx="399448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После броска идти за снарядом только с разрешения учителя.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При метании в цель предусмотреть опасность при отскоке  снаряда. </a:t>
            </a:r>
            <a:endParaRPr lang="ru-RU" sz="2400" dirty="0"/>
          </a:p>
        </p:txBody>
      </p:sp>
      <p:pic>
        <p:nvPicPr>
          <p:cNvPr id="14" name="Picture 2" descr="http://100-bal.ru/pars_docs/refs/48/47806/47806_html_m15335df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7380" y="2912143"/>
            <a:ext cx="3487559" cy="27908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38607" y="559189"/>
            <a:ext cx="76262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580445"/>
            <a:ext cx="7164371" cy="579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Метание</a:t>
            </a:r>
            <a:endParaRPr lang="ru-RU" sz="2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82052" y="270934"/>
            <a:ext cx="821756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во время занятий лёгкой атлетикой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693696" y="2153653"/>
            <a:ext cx="492091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Запрещается: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метать снаряд в  необорудованных  для этого местах;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производить произвольные метания;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передавать снаряд друг другу  броском;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пересекать зону метания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8" name="Picture 6" descr="http://classroomclipart.com/images/gallery/Clipart/Recreation/TN_girl-throwing-a-dodge-ba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9015" y="2536924"/>
            <a:ext cx="1762125" cy="18573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17689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38607" y="559189"/>
            <a:ext cx="76262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998483"/>
            <a:ext cx="7164371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72979" y="259645"/>
            <a:ext cx="862426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во время занятий подвижными играми 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75348" y="2237874"/>
            <a:ext cx="624439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Смотреть в направлении своего движения.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Исключить резкие стопорящие остановки.</a:t>
            </a:r>
            <a:endParaRPr lang="ru-RU" sz="2400" b="1" i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defRPr/>
            </a:pP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Запрещается: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Толкать в спину впереди бегущих;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Резко изменять направление  своего движения.</a:t>
            </a:r>
          </a:p>
        </p:txBody>
      </p:sp>
      <p:pic>
        <p:nvPicPr>
          <p:cNvPr id="7170" name="Picture 2" descr="https://www.tucsonaz.gov/files/wellness/physical_activity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71409" y="4981074"/>
            <a:ext cx="2225843" cy="1876926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2514600" y="1660359"/>
            <a:ext cx="35132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Игры с догонялками</a:t>
            </a:r>
          </a:p>
        </p:txBody>
      </p:sp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17689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38607" y="559189"/>
            <a:ext cx="76262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998483"/>
            <a:ext cx="7164371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93295" y="372533"/>
            <a:ext cx="850395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во время занятий подвижными играми 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74045" y="1806222"/>
            <a:ext cx="5802488" cy="579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 descr="http://lusana.ru/files/1952/573/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4889" y="1884186"/>
            <a:ext cx="5757333" cy="43924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01579" y="1"/>
            <a:ext cx="83633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во время занятий подвижными играми 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998483"/>
            <a:ext cx="7164371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98621" y="1900989"/>
            <a:ext cx="6148137" cy="5069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Учащийся должен :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соизмерять силу броска мячом в игроков.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defRPr/>
            </a:pP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Запрещается: 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бросать мяч в голову играющим;                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вырывать мяч у игрока, первым овладевшим им;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падать и  ложиться на пол, </a:t>
            </a:r>
          </a:p>
          <a:p>
            <a:pPr>
              <a:lnSpc>
                <a:spcPct val="150000"/>
              </a:lnSpc>
              <a:defRPr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уворачиваясь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от мяча;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забегать на скамейки.   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01333" y="1371601"/>
            <a:ext cx="41881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Игры с мячом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4" descr="https://cdn.vectorstock.com/i/thumb-large/42/23/7742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35397" y="1792110"/>
            <a:ext cx="2266950" cy="2381250"/>
          </a:xfrm>
          <a:prstGeom prst="rect">
            <a:avLst/>
          </a:prstGeom>
          <a:noFill/>
        </p:spPr>
      </p:pic>
      <p:pic>
        <p:nvPicPr>
          <p:cNvPr id="5126" name="Picture 6" descr="http://blueribbonnews.com/wp-content/uploads/2015/06/29840371_m-300x25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81986" y="4427620"/>
            <a:ext cx="2857500" cy="22138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65484" y="228601"/>
            <a:ext cx="839940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Общие требования безопасности</a:t>
            </a:r>
          </a:p>
          <a:p>
            <a:pPr algn="r"/>
            <a:r>
              <a:rPr lang="ru-RU" sz="4000" dirty="0" smtClean="0"/>
              <a:t> </a:t>
            </a:r>
            <a:endParaRPr lang="ru-RU" sz="4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11729" y="935455"/>
            <a:ext cx="31862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Учащийся должен:</a:t>
            </a:r>
            <a:endParaRPr lang="ru-RU" sz="2400" b="1" i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94560" y="1334903"/>
            <a:ext cx="656382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иметь опрятную спортивную форму, (шорты, футболку, костюм), чистую спортивную обувь,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подходящую по размеру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плотно облегающую ногу;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заходить в спортзал по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звонку с учителем;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после болезни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предоставить учителю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справку от врача;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Без названия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5997" y="3153727"/>
            <a:ext cx="2844165" cy="3382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33926" y="349957"/>
            <a:ext cx="823096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во время занятий подвижными играми 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998483"/>
            <a:ext cx="7164371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 rot="10800000" flipV="1">
            <a:off x="983844" y="1738489"/>
            <a:ext cx="6907085" cy="55315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Эстафеты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b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643450" y="2644346"/>
            <a:ext cx="65084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Учащийся должен: 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выполнять эстафету по своей дорожке;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после передачи эстафеты встать в конец своей команды;</a:t>
            </a:r>
          </a:p>
        </p:txBody>
      </p:sp>
      <p:pic>
        <p:nvPicPr>
          <p:cNvPr id="4104" name="Picture 8" descr="http://uvao.mos.ru/upload/news_photo/18.01_estafet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7157" y="3400424"/>
            <a:ext cx="4247147" cy="3457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73768" y="349957"/>
            <a:ext cx="829112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во время занятий подвижными играми 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998483"/>
            <a:ext cx="7164371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 rot="10800000" flipV="1">
            <a:off x="983844" y="1738489"/>
            <a:ext cx="6907085" cy="55315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Эстафеты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b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14399" y="1997244"/>
            <a:ext cx="736462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Запрещается: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начинать эстафету без сигнала учителя;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во время эстафеты выходить из  строя;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продолжать эстафету до того, как впереди стоящий игрок  передал вам  эстафету  касанием руки;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садиться на пол или залазить на спортивное оборудование.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 descr="http://www.stihi.ru/pics/2014/05/22/50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40285" y="1581664"/>
            <a:ext cx="2237874" cy="23107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38607" y="559189"/>
            <a:ext cx="76262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998483"/>
            <a:ext cx="7164371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6350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4379" y="180622"/>
            <a:ext cx="88552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при несчастных случаях и экстремальных ситуациях.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07696" y="2394284"/>
            <a:ext cx="5871409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Учащийся должен: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 получении травмы или ухудшения самочувствия прекратить занятия и поставить в известность учителя физкультуры;</a:t>
            </a:r>
          </a:p>
          <a:p>
            <a:pPr>
              <a:lnSpc>
                <a:spcPct val="150000"/>
              </a:lnSpc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8" name="Picture 6" descr="http://www.zhivicaplus.ru/assets/images/nevrologde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5921" y="4590966"/>
            <a:ext cx="1853700" cy="22670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40296" y="491456"/>
            <a:ext cx="76262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998483"/>
            <a:ext cx="7164371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30578" y="541867"/>
            <a:ext cx="81957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659467" y="2652888"/>
            <a:ext cx="57460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444978" y="936979"/>
            <a:ext cx="71684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98621" y="609601"/>
            <a:ext cx="777284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Безопасность на уроке</a:t>
            </a:r>
          </a:p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физической культуры –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это знание и выполнение правил!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hovrashok.com.ua/images/Dec/01/9477e3b56292f1de2c0df4466771500f/mini_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74508" y="3238500"/>
            <a:ext cx="4857750" cy="3619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65484" y="228601"/>
            <a:ext cx="839940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Общие требования безопасности</a:t>
            </a:r>
          </a:p>
          <a:p>
            <a:pPr algn="r"/>
            <a:r>
              <a:rPr lang="ru-RU" sz="4000" dirty="0" smtClean="0"/>
              <a:t> </a:t>
            </a:r>
            <a:endParaRPr lang="ru-RU" sz="4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40279" y="924025"/>
            <a:ext cx="31862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Учащийся должен:</a:t>
            </a:r>
            <a:endParaRPr lang="ru-RU" sz="2400" b="1" i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05940" y="1537959"/>
            <a:ext cx="77952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случае освобождения от занятий после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болезни присутствовать на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уроке;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бережно относиться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 спортивному инвентарю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использовать его по назначению;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знать и выполнять инструкцию по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мерам безопасности. </a:t>
            </a:r>
          </a:p>
          <a:p>
            <a:pPr>
              <a:lnSpc>
                <a:spcPct val="150000"/>
              </a:lnSpc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0_1732ff_6e01e185_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6529" y="2455085"/>
            <a:ext cx="2171493" cy="4159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38607" y="559189"/>
            <a:ext cx="76262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80009" y="1404595"/>
            <a:ext cx="31862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i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03947" y="336885"/>
            <a:ext cx="682190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перед началом занятий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383632" y="1696453"/>
            <a:ext cx="677182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Надеть на себя спортивную форму и обувь. </a:t>
            </a:r>
          </a:p>
          <a:p>
            <a:pPr algn="ctr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Снять с себя предметы, представляющие опасность (серьги, часы, браслеты и т.д.).</a:t>
            </a:r>
          </a:p>
          <a:p>
            <a:pPr algn="ctr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Убрать из карманов спортивной формы колющие предметы и мобильные телефоны.</a:t>
            </a:r>
          </a:p>
          <a:p>
            <a:pPr algn="ctr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По команде учителя встать в строй.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ttp://www.movimentoforense.it/media/images/sodalizi/2014/1-Acquisizione%20a%20schermo%20intero%2013052014%201716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21242" y="4993104"/>
            <a:ext cx="3048000" cy="18648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19753" y="521481"/>
            <a:ext cx="76262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80009" y="1753386"/>
            <a:ext cx="31862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376313" y="433137"/>
            <a:ext cx="677787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перед началом занятий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27142" y="2149311"/>
            <a:ext cx="65139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2" name="Picture 4" descr="https://i.ytimg.com/vi/s2iFz4CD_7s/maxresdefaul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2533" y="2020711"/>
            <a:ext cx="8376356" cy="45268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19753" y="521481"/>
            <a:ext cx="76262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80009" y="1753386"/>
            <a:ext cx="31862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376313" y="336885"/>
            <a:ext cx="677787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перед началом занятий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2" name="Picture 2" descr="https://fs00.infourok.ru/images/doc/134/155936/640/img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91643" y="1975556"/>
            <a:ext cx="5732287" cy="41824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38607" y="559189"/>
            <a:ext cx="76262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998483"/>
            <a:ext cx="7164371" cy="5871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Учащийся должен:</a:t>
            </a:r>
            <a:r>
              <a:rPr lang="ru-RU" sz="2400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524000" y="372533"/>
            <a:ext cx="713457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во 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время занятий 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9777" y="2136339"/>
            <a:ext cx="431280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внимательно слушать и чётко выполнять задания учителя;</a:t>
            </a:r>
          </a:p>
          <a:p>
            <a:pPr>
              <a:buFont typeface="Wingdings" pitchFamily="2" charset="2"/>
              <a:buChar char="ü"/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брать спортивный инвентарь и выполнять упражнения с разрешения учителя;</a:t>
            </a:r>
          </a:p>
          <a:p>
            <a:pPr>
              <a:buFont typeface="Wingdings" pitchFamily="2" charset="2"/>
              <a:buChar char="ü"/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во время передвижений смотреть вперёд, соблюдать достаточные интервал и дистанцию, избегать столкновений.</a:t>
            </a:r>
          </a:p>
        </p:txBody>
      </p:sp>
      <p:pic>
        <p:nvPicPr>
          <p:cNvPr id="14340" name="Picture 4" descr="http://ped-kopilka.ru/upload/blogs2/2016/3/31439_7276637e79874dec3240ec26931a357e.jp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6951" y="3194225"/>
            <a:ext cx="1865137" cy="23260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38607" y="559189"/>
            <a:ext cx="76262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806222"/>
            <a:ext cx="71643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Учащийся должен:</a:t>
            </a:r>
            <a:r>
              <a:rPr lang="ru-RU" sz="2400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524000" y="372533"/>
            <a:ext cx="713457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во 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время занятий 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http://lusana.ru/files/1952/573/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2356" y="2325511"/>
            <a:ext cx="6276622" cy="40946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38607" y="559189"/>
            <a:ext cx="76262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/>
              <a:t> </a:t>
            </a:r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1155" y="1998483"/>
            <a:ext cx="7164371" cy="498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7253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59556" y="144379"/>
            <a:ext cx="759742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безопасности во 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время занятий 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68442" y="1816768"/>
            <a:ext cx="30078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Учащимся нельзя: </a:t>
            </a:r>
            <a:endParaRPr lang="ru-RU" sz="2400" b="1" i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380875" y="1780675"/>
            <a:ext cx="542624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покидать место проведения занятия без разрешения учителя;</a:t>
            </a:r>
          </a:p>
          <a:p>
            <a:pPr>
              <a:buFont typeface="Wingdings" pitchFamily="2" charset="2"/>
              <a:buChar char="ü"/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толкаться, ставить подножки в строю и в движении;</a:t>
            </a:r>
          </a:p>
          <a:p>
            <a:pPr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мешать и отвлекать при объяснении заданий и выполнении упражнений;</a:t>
            </a:r>
          </a:p>
          <a:p>
            <a:pPr>
              <a:buFont typeface="Wingdings" pitchFamily="2" charset="2"/>
              <a:buChar char="ü"/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резко изменять направление</a:t>
            </a:r>
          </a:p>
          <a:p>
            <a:pPr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своего движения;</a:t>
            </a:r>
          </a:p>
          <a:p>
            <a:pPr>
              <a:buFont typeface="Wingdings" pitchFamily="2" charset="2"/>
              <a:buChar char="ü"/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жевать жевательную резинку.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3" name="Picture 1" descr="C:\Users\admin\Downloads\unnamed (1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641915"/>
            <a:ext cx="3028572" cy="30285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978051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919</TotalTime>
  <Words>825</Words>
  <Application>Microsoft Office PowerPoint</Application>
  <PresentationFormat>Экран (4:3)</PresentationFormat>
  <Paragraphs>201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илья</cp:lastModifiedBy>
  <cp:revision>98</cp:revision>
  <dcterms:created xsi:type="dcterms:W3CDTF">2013-11-19T05:52:05Z</dcterms:created>
  <dcterms:modified xsi:type="dcterms:W3CDTF">2023-09-03T18:42:58Z</dcterms:modified>
</cp:coreProperties>
</file>