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256" r:id="rId2"/>
    <p:sldId id="285" r:id="rId3"/>
    <p:sldId id="287" r:id="rId4"/>
    <p:sldId id="257" r:id="rId5"/>
    <p:sldId id="258" r:id="rId6"/>
    <p:sldId id="259" r:id="rId7"/>
    <p:sldId id="260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5" r:id="rId19"/>
    <p:sldId id="274" r:id="rId20"/>
    <p:sldId id="276" r:id="rId21"/>
    <p:sldId id="277" r:id="rId22"/>
    <p:sldId id="278" r:id="rId23"/>
    <p:sldId id="282" r:id="rId24"/>
    <p:sldId id="280" r:id="rId25"/>
    <p:sldId id="28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4" autoAdjust="0"/>
    <p:restoredTop sz="94709" autoAdjust="0"/>
  </p:normalViewPr>
  <p:slideViewPr>
    <p:cSldViewPr>
      <p:cViewPr varScale="1">
        <p:scale>
          <a:sx n="71" d="100"/>
          <a:sy n="71" d="100"/>
        </p:scale>
        <p:origin x="135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A50B1-93BD-4E15-A454-B1F7999F507C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FD9403-E7EC-4757-85A8-F62859767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D9403-E7EC-4757-85A8-F62859767971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D9403-E7EC-4757-85A8-F62859767971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D9403-E7EC-4757-85A8-F62859767971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7653C-9B2F-4C24-9EFE-F87DE8051CCF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294C4-49D4-49FB-8E1C-0C475E7B8F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7653C-9B2F-4C24-9EFE-F87DE8051CCF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294C4-49D4-49FB-8E1C-0C475E7B8F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7653C-9B2F-4C24-9EFE-F87DE8051CCF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294C4-49D4-49FB-8E1C-0C475E7B8F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7653C-9B2F-4C24-9EFE-F87DE8051CCF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294C4-49D4-49FB-8E1C-0C475E7B8F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7653C-9B2F-4C24-9EFE-F87DE8051CCF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294C4-49D4-49FB-8E1C-0C475E7B8F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7653C-9B2F-4C24-9EFE-F87DE8051CCF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294C4-49D4-49FB-8E1C-0C475E7B8F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7653C-9B2F-4C24-9EFE-F87DE8051CCF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294C4-49D4-49FB-8E1C-0C475E7B8F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7653C-9B2F-4C24-9EFE-F87DE8051CCF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0D294C4-49D4-49FB-8E1C-0C475E7B8F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7653C-9B2F-4C24-9EFE-F87DE8051CCF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294C4-49D4-49FB-8E1C-0C475E7B8F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7653C-9B2F-4C24-9EFE-F87DE8051CCF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30D294C4-49D4-49FB-8E1C-0C475E7B8F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8107653C-9B2F-4C24-9EFE-F87DE8051CCF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294C4-49D4-49FB-8E1C-0C475E7B8F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107653C-9B2F-4C24-9EFE-F87DE8051CCF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30D294C4-49D4-49FB-8E1C-0C475E7B8F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6;&#1072;&#1073;&#1086;&#1095;&#1080;&#1081;%20&#1089;&#1090;&#1086;&#1083;\russkaya_narodnaya_-_vstavai,_strana_ogromnaya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37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shade val="40000"/>
                <a:satMod val="150000"/>
              </a:schemeClr>
            </a:gs>
            <a:gs pos="30000">
              <a:schemeClr val="bg2">
                <a:shade val="60000"/>
                <a:satMod val="150000"/>
              </a:schemeClr>
            </a:gs>
            <a:gs pos="92000">
              <a:srgbClr val="FFC000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avatars.mds.yandex.net/i?id=76890192e0509229d87535236985b213ba9c8108-12627914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182" y="-90000"/>
            <a:ext cx="9271182" cy="69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188640"/>
            <a:ext cx="6696744" cy="5976664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</p:spTree>
  </p:cSld>
  <p:clrMapOvr>
    <a:masterClrMapping/>
  </p:clrMapOvr>
  <p:transition spd="slow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90" y="24747"/>
            <a:ext cx="9127178" cy="684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43644"/>
            <a:ext cx="7772400" cy="1143008"/>
          </a:xfr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Пулемёт Дегтярёва   образца 1939 года</a:t>
            </a:r>
            <a:endParaRPr lang="ru-RU" sz="2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357299"/>
            <a:ext cx="7844408" cy="4952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2" y="18000"/>
            <a:ext cx="9127178" cy="684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16631"/>
            <a:ext cx="8247290" cy="1627305"/>
          </a:xfr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pPr algn="l"/>
            <a:r>
              <a:rPr lang="ru-RU" sz="3100" dirty="0" smtClean="0">
                <a:solidFill>
                  <a:schemeClr val="tx1"/>
                </a:solidFill>
              </a:rPr>
              <a:t>           Ручная артиллерия Оборонительная</a:t>
            </a:r>
            <a:r>
              <a:rPr lang="en-US" sz="3100" dirty="0" smtClean="0">
                <a:solidFill>
                  <a:schemeClr val="tx1"/>
                </a:solidFill>
              </a:rPr>
              <a:t/>
            </a:r>
            <a:br>
              <a:rPr lang="en-US" sz="3100" dirty="0" smtClean="0">
                <a:solidFill>
                  <a:schemeClr val="tx1"/>
                </a:solidFill>
              </a:rPr>
            </a:br>
            <a:r>
              <a:rPr lang="ru-RU" sz="2700" dirty="0" smtClean="0">
                <a:solidFill>
                  <a:schemeClr val="tx1"/>
                </a:solidFill>
              </a:rPr>
              <a:t>  граната Ф -1(лимонка</a:t>
            </a:r>
            <a:r>
              <a:rPr lang="ru-RU" sz="2200" dirty="0" smtClean="0">
                <a:solidFill>
                  <a:schemeClr val="tx1"/>
                </a:solidFill>
              </a:rPr>
              <a:t>). 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Ручная наступательная граната,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 РГ –42  образца 1942</a:t>
            </a:r>
            <a:r>
              <a:rPr lang="ru-RU" sz="1800" dirty="0" smtClean="0">
                <a:solidFill>
                  <a:schemeClr val="tx1"/>
                </a:solidFill>
              </a:rPr>
              <a:t/>
            </a:r>
            <a:br>
              <a:rPr lang="ru-RU" sz="1800" dirty="0" smtClean="0">
                <a:solidFill>
                  <a:schemeClr val="tx1"/>
                </a:solidFill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6314" y="5294928"/>
            <a:ext cx="4131213" cy="798368"/>
          </a:xfrm>
          <a:solidFill>
            <a:schemeClr val="bg2"/>
          </a:solidFill>
          <a:ln>
            <a:solidFill>
              <a:srgbClr val="C0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РПГ 40 противотанковая граната образца 1940г.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841" y="1844824"/>
            <a:ext cx="4500562" cy="3450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10662" t="8621" r="7085" b="6897"/>
          <a:stretch>
            <a:fillRect/>
          </a:stretch>
        </p:blipFill>
        <p:spPr bwMode="auto">
          <a:xfrm>
            <a:off x="5059875" y="1743937"/>
            <a:ext cx="385765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29256" y="0"/>
            <a:ext cx="3714744" cy="1428736"/>
          </a:xfr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Огневая позиция 82 мм миномёта образца 1941года.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429256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4557" y="1428736"/>
            <a:ext cx="3729443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15" y="18000"/>
            <a:ext cx="9127178" cy="684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424936" cy="953774"/>
          </a:xfr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sz="2400" dirty="0" smtClean="0"/>
              <a:t>Однозарядное противотанковое ружьё Дегтярёва(ПТРД)</a:t>
            </a:r>
            <a:br>
              <a:rPr lang="ru-RU" sz="2400" dirty="0" smtClean="0"/>
            </a:br>
            <a:r>
              <a:rPr lang="ru-RU" sz="2400" dirty="0" smtClean="0"/>
              <a:t>образца 1941года.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245671"/>
            <a:ext cx="792088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1251"/>
            <a:ext cx="9127178" cy="684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16632"/>
            <a:ext cx="7387144" cy="124066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Катюша  гвардейский реактивный миномёт образца 1941г.</a:t>
            </a:r>
            <a:br>
              <a:rPr lang="ru-RU" sz="2400" dirty="0" smtClean="0"/>
            </a:br>
            <a:r>
              <a:rPr lang="ru-RU" sz="2400" dirty="0" smtClean="0"/>
              <a:t>БМ -8 (82 мм),БМ -13 (132мм), БМ -31 (310 мм)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1462679"/>
            <a:ext cx="7891200" cy="4932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6932"/>
            <a:ext cx="9127178" cy="684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14290"/>
            <a:ext cx="7560840" cy="1143008"/>
          </a:xfr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Средний танк Т-34 образца 1940года.</a:t>
            </a:r>
            <a:br>
              <a:rPr lang="ru-RU" sz="2800" dirty="0" smtClean="0"/>
            </a:br>
            <a:r>
              <a:rPr lang="ru-RU" sz="2800" dirty="0" smtClean="0"/>
              <a:t>лучший танк </a:t>
            </a:r>
            <a:r>
              <a:rPr lang="en-US" sz="2800" dirty="0" smtClean="0"/>
              <a:t>II</a:t>
            </a:r>
            <a:r>
              <a:rPr lang="ru-RU" sz="2800" dirty="0" smtClean="0"/>
              <a:t> –мировой войны.</a:t>
            </a:r>
            <a:endParaRPr lang="ru-RU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0080" y="1357298"/>
            <a:ext cx="777240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9127178" cy="684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20102" y="214290"/>
            <a:ext cx="7772377" cy="1051066"/>
          </a:xfr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Тяжёлый танк Иосиф Сталин ИС -1, ИС -2 образца 1943года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20101" y="5589240"/>
            <a:ext cx="7772377" cy="983032"/>
          </a:xfr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Танк прорыва: за что ИС-2 прозвали "гвардейской кувалдой" </a:t>
            </a:r>
            <a:r>
              <a:rPr lang="ru-RU" sz="2400" b="1" dirty="0" smtClean="0"/>
              <a:t> Разработаны и выпускались в Челябинске.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0103" y="1265356"/>
            <a:ext cx="7772375" cy="432388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61" y="0"/>
            <a:ext cx="9175216" cy="6876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214290"/>
            <a:ext cx="7704856" cy="1285884"/>
          </a:xfr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Тяжёлая самоходная установка ИСУ -152 образца 1943года (зверобой)</a:t>
            </a:r>
            <a:br>
              <a:rPr lang="ru-RU" sz="2800" dirty="0" smtClean="0"/>
            </a:br>
            <a:r>
              <a:rPr lang="ru-RU" sz="2800" dirty="0" smtClean="0"/>
              <a:t>Выпускалась в Челябинске</a:t>
            </a:r>
            <a:endParaRPr lang="ru-RU" sz="28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 b="12196"/>
          <a:stretch>
            <a:fillRect/>
          </a:stretch>
        </p:blipFill>
        <p:spPr bwMode="auto">
          <a:xfrm>
            <a:off x="1043608" y="1476310"/>
            <a:ext cx="7952964" cy="50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31" y="10993"/>
            <a:ext cx="9175216" cy="6876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78212" y="116632"/>
            <a:ext cx="4180001" cy="758980"/>
          </a:xfr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Советские истребители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302405"/>
            <a:ext cx="6786578" cy="42862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ЯК -3,ЯК -7, ЯК -9                   МИГ -  3</a:t>
            </a:r>
            <a:endParaRPr lang="ru-RU" sz="2400" b="1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8212" y="1104609"/>
            <a:ext cx="4896000" cy="163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4714876" y="2143116"/>
            <a:ext cx="44291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prstClr val="black">
                    <a:tint val="75000"/>
                  </a:prstClr>
                </a:solidFill>
              </a:rPr>
              <a:t>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076056" y="2543226"/>
            <a:ext cx="30243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black">
                    <a:tint val="75000"/>
                  </a:prstClr>
                </a:solidFill>
              </a:rPr>
              <a:t> </a:t>
            </a:r>
          </a:p>
          <a:p>
            <a:pPr algn="ctr"/>
            <a:r>
              <a:rPr lang="ru-RU" sz="2400" b="1" dirty="0" smtClean="0"/>
              <a:t>ЛАГГ - 3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7510"/>
          <a:stretch/>
        </p:blipFill>
        <p:spPr>
          <a:xfrm>
            <a:off x="611559" y="664148"/>
            <a:ext cx="3545365" cy="25810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t="8159"/>
          <a:stretch/>
        </p:blipFill>
        <p:spPr>
          <a:xfrm>
            <a:off x="2641276" y="3679062"/>
            <a:ext cx="4869560" cy="264504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russkaya_narodnaya_-_vstavai,_strana_ogromna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Рисунок 9" descr="6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52562" y="1400175"/>
            <a:ext cx="6238875" cy="4057650"/>
          </a:xfrm>
          <a:prstGeom prst="rect">
            <a:avLst/>
          </a:prstGeom>
        </p:spPr>
      </p:pic>
      <p:pic>
        <p:nvPicPr>
          <p:cNvPr id="24" name="Рисунок 23" descr="index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5170" y="1000108"/>
            <a:ext cx="7072362" cy="4500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8" y="0"/>
            <a:ext cx="9137032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9653" y="85683"/>
            <a:ext cx="4356882" cy="668663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3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8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8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36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8" presetClass="exit" presetSubtype="16" fill="hold" nodeType="withEffect">
                                  <p:stCondLst>
                                    <p:cond delay="383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9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75216" cy="6876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306687"/>
            <a:ext cx="5126326" cy="1143008"/>
          </a:xfr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> </a:t>
            </a:r>
            <a:r>
              <a:rPr lang="ru-RU" sz="2800" dirty="0" smtClean="0"/>
              <a:t> Советский штурмовик  ИЛ -2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2066" y="4929198"/>
            <a:ext cx="3929090" cy="857256"/>
          </a:xfr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endParaRPr lang="ru-RU" sz="2800" b="1" dirty="0" smtClean="0"/>
          </a:p>
          <a:p>
            <a:endParaRPr lang="ru-RU" sz="2800" b="1" dirty="0"/>
          </a:p>
          <a:p>
            <a:endParaRPr lang="ru-RU" sz="2800" b="1" dirty="0" smtClean="0"/>
          </a:p>
          <a:p>
            <a:r>
              <a:rPr lang="ru-RU" sz="2800" b="1" dirty="0" smtClean="0"/>
              <a:t>Советский пикирующий бомбардировщик  ПЕ -2</a:t>
            </a: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2921"/>
          <a:stretch/>
        </p:blipFill>
        <p:spPr>
          <a:xfrm>
            <a:off x="4895528" y="1700807"/>
            <a:ext cx="4248471" cy="290072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2016" b="9925"/>
          <a:stretch/>
        </p:blipFill>
        <p:spPr>
          <a:xfrm>
            <a:off x="0" y="1700808"/>
            <a:ext cx="4895528" cy="290072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742"/>
            <a:ext cx="9175216" cy="6876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14290"/>
            <a:ext cx="8134672" cy="1143008"/>
          </a:xfr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   </a:t>
            </a:r>
            <a:br>
              <a:rPr lang="ru-RU" sz="2800" dirty="0" smtClean="0"/>
            </a:br>
            <a:r>
              <a:rPr lang="ru-RU" sz="2800" dirty="0" smtClean="0"/>
              <a:t>         Медали Великой Отечественной войны.</a:t>
            </a:r>
            <a:endParaRPr lang="ru-RU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12984"/>
            <a:ext cx="2500298" cy="457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72932" y="1712984"/>
            <a:ext cx="2643206" cy="456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1968" y="1712985"/>
            <a:ext cx="4567135" cy="456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000" y="3865"/>
            <a:ext cx="9168000" cy="6876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14290"/>
            <a:ext cx="7560840" cy="1143008"/>
          </a:xfr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Ордена Отечественной войны. Красной звезды. Боевого Красного знамени 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571612"/>
            <a:ext cx="289115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9" y="1571612"/>
            <a:ext cx="315752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 l="30029" t="2573" r="20898" b="4779"/>
          <a:stretch>
            <a:fillRect/>
          </a:stretch>
        </p:blipFill>
        <p:spPr bwMode="auto">
          <a:xfrm>
            <a:off x="6372200" y="1593733"/>
            <a:ext cx="2704921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000" y="0"/>
            <a:ext cx="9168000" cy="6876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50374" y="214290"/>
            <a:ext cx="7007826" cy="571504"/>
          </a:xfr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Орден Славы 3х степеней.</a:t>
            </a:r>
            <a:endParaRPr lang="ru-RU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9851" y="1000084"/>
            <a:ext cx="7848872" cy="5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678" y="-18000"/>
            <a:ext cx="9168000" cy="6876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1143008"/>
          </a:xfr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Орден Ленина высшая награда. </a:t>
            </a:r>
            <a:br>
              <a:rPr lang="ru-RU" sz="2400" dirty="0" smtClean="0"/>
            </a:br>
            <a:r>
              <a:rPr lang="ru-RU" sz="2400" dirty="0" smtClean="0"/>
              <a:t>Награждено в годы ВОВ 36 тыс. человек.</a:t>
            </a:r>
            <a:br>
              <a:rPr lang="ru-RU" sz="2400" dirty="0" smtClean="0"/>
            </a:br>
            <a:r>
              <a:rPr lang="ru-RU" sz="2400" dirty="0" smtClean="0"/>
              <a:t>Награды  старшего  офицерского  состава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4114" y="5445224"/>
            <a:ext cx="5242486" cy="1213028"/>
          </a:xfr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+mj-lt"/>
              </a:rPr>
              <a:t>Ордена Дмитрия Донского, Александра  Суворова.</a:t>
            </a:r>
            <a:endParaRPr lang="ru-RU" sz="28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8646" y="1490366"/>
            <a:ext cx="2537530" cy="2735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4002" y="2873456"/>
            <a:ext cx="271464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2759194"/>
            <a:ext cx="2736304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2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2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000" y="-29153"/>
            <a:ext cx="9168000" cy="6876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02276" y="214290"/>
            <a:ext cx="4834220" cy="64294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Золотая звезда героя Советского Союза</a:t>
            </a:r>
            <a:br>
              <a:rPr lang="ru-RU" sz="2000" dirty="0" smtClean="0"/>
            </a:br>
            <a:r>
              <a:rPr lang="ru-RU" sz="2000" dirty="0" smtClean="0"/>
              <a:t>награждены свыше 11 тыс. человек.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984" y="1212752"/>
            <a:ext cx="4608512" cy="225195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Четырежды герой Советского Союза Г.К.Жуков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Трижды герои </a:t>
            </a:r>
          </a:p>
          <a:p>
            <a:pPr algn="ctr"/>
            <a:r>
              <a:rPr lang="ru-RU" sz="2000" b="1" dirty="0" err="1" smtClean="0">
                <a:solidFill>
                  <a:srgbClr val="0070C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Кожедуб</a:t>
            </a:r>
            <a:r>
              <a:rPr lang="ru-RU" sz="2000" b="1" dirty="0" smtClean="0">
                <a:solidFill>
                  <a:srgbClr val="0070C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Иван Никитич</a:t>
            </a:r>
          </a:p>
          <a:p>
            <a:pPr algn="ctr"/>
            <a:r>
              <a:rPr lang="ru-RU" sz="2000" b="1" dirty="0" err="1" smtClean="0">
                <a:solidFill>
                  <a:srgbClr val="0070C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Покрышкин</a:t>
            </a:r>
            <a:r>
              <a:rPr lang="ru-RU" sz="2000" b="1" dirty="0" smtClean="0">
                <a:solidFill>
                  <a:srgbClr val="0070C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Александр Иванович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Маршал Будённый Семён Михайлович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273" y="47232"/>
            <a:ext cx="1338267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3530561"/>
            <a:ext cx="2643174" cy="3152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12683" y="3530561"/>
            <a:ext cx="2401008" cy="308397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4085" y="3572356"/>
            <a:ext cx="2381250" cy="308370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47708" y="218561"/>
            <a:ext cx="2544107" cy="3312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shade val="40000"/>
                <a:satMod val="150000"/>
              </a:schemeClr>
            </a:gs>
            <a:gs pos="30000">
              <a:schemeClr val="bg2">
                <a:shade val="60000"/>
                <a:satMod val="150000"/>
              </a:schemeClr>
            </a:gs>
            <a:gs pos="92000">
              <a:srgbClr val="FFC000"/>
            </a:gs>
          </a:gsLst>
          <a:lin ang="1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i?id=76890192e0509229d87535236985b213ba9c8108-12627914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5" y="45318"/>
            <a:ext cx="9079034" cy="68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980728"/>
            <a:ext cx="7776864" cy="43200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161342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74707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9"/>
            <a:ext cx="7826318" cy="1155400"/>
          </a:xfr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       </a:t>
            </a: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Маршалы Победы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68000" y="5536182"/>
            <a:ext cx="8676000" cy="1054799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/>
          <a:lstStyle/>
          <a:p>
            <a:r>
              <a:rPr lang="en-US" dirty="0" smtClean="0"/>
              <a:t>         </a:t>
            </a:r>
            <a:r>
              <a:rPr lang="ru-RU" dirty="0" smtClean="0"/>
              <a:t>И.С. Конев                   Г.К. Жуков                К.К. Рокоссовский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976" y="1416049"/>
            <a:ext cx="2932500" cy="403597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0476" y="1416050"/>
            <a:ext cx="2980900" cy="403597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9942" y="1438022"/>
            <a:ext cx="2754000" cy="39600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" y="0"/>
            <a:ext cx="912919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80920" cy="1714480"/>
          </a:xfrm>
          <a:gradFill>
            <a:gsLst>
              <a:gs pos="0">
                <a:schemeClr val="bg2">
                  <a:shade val="40000"/>
                  <a:satMod val="150000"/>
                </a:schemeClr>
              </a:gs>
              <a:gs pos="30000">
                <a:schemeClr val="bg2">
                  <a:shade val="60000"/>
                  <a:satMod val="150000"/>
                </a:schemeClr>
              </a:gs>
              <a:gs pos="95000">
                <a:schemeClr val="bg2">
                  <a:tint val="83000"/>
                  <a:satMod val="200000"/>
                </a:schemeClr>
              </a:gs>
            </a:gsLst>
            <a:lin ang="13000000" scaled="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</a:rPr>
              <a:t>Верховный главнокомандующий</a:t>
            </a:r>
            <a:b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</a:rPr>
            </a:br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</a:rPr>
              <a:t>СССР в годы Великой Отечественной войны, Генералиссимус Советского Союза</a:t>
            </a:r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.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966073" y="1714480"/>
            <a:ext cx="3435696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28" y="11811"/>
            <a:ext cx="9079140" cy="6804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03648" y="1593338"/>
            <a:ext cx="7344816" cy="472638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4028" y="24179"/>
            <a:ext cx="7336559" cy="1556792"/>
          </a:xfr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</a:rPr>
              <a:t>Винтовка </a:t>
            </a:r>
            <a:r>
              <a:rPr lang="ru-RU" sz="32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</a:rPr>
              <a:t>Мосина</a:t>
            </a:r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</a:rPr>
              <a:t> (трёхлинейка) образца 1891 года.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2" y="25350"/>
            <a:ext cx="9127178" cy="684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424936" cy="1124744"/>
          </a:xfr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Автомат ППШ(пистолет пулемёт системы Шпагина)образца  1941 года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153996"/>
            <a:ext cx="7848872" cy="4943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2" y="30122"/>
            <a:ext cx="9079140" cy="6804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42852"/>
            <a:ext cx="7632848" cy="1428761"/>
          </a:xfr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      ППС (пистолет пулемёт системы </a:t>
            </a:r>
            <a:r>
              <a:rPr lang="ru-RU" sz="2800" dirty="0" err="1" smtClean="0">
                <a:solidFill>
                  <a:schemeClr val="tx1"/>
                </a:solidFill>
              </a:rPr>
              <a:t>Судаева</a:t>
            </a:r>
            <a:r>
              <a:rPr lang="ru-RU" sz="2800" dirty="0" smtClean="0">
                <a:solidFill>
                  <a:schemeClr val="tx1"/>
                </a:solidFill>
              </a:rPr>
              <a:t>) образца 1943года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624783"/>
            <a:ext cx="7632848" cy="46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78" y="0"/>
            <a:ext cx="9127178" cy="684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64362" y="258947"/>
            <a:ext cx="7462612" cy="1214446"/>
          </a:xfr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Пулемёт Максим образца 1883 года</a:t>
            </a:r>
            <a:br>
              <a:rPr lang="ru-RU" sz="2800" dirty="0" smtClean="0"/>
            </a:br>
            <a:r>
              <a:rPr lang="ru-RU" sz="2800" dirty="0" smtClean="0"/>
              <a:t>(Разработан в США </a:t>
            </a:r>
            <a:r>
              <a:rPr lang="ru-RU" sz="2800" dirty="0" err="1" smtClean="0"/>
              <a:t>Хайремом</a:t>
            </a:r>
            <a:r>
              <a:rPr lang="ru-RU" sz="2800" dirty="0" smtClean="0"/>
              <a:t> </a:t>
            </a:r>
            <a:r>
              <a:rPr lang="ru-RU" sz="2800" dirty="0" err="1" smtClean="0"/>
              <a:t>Стивенсом</a:t>
            </a:r>
            <a:r>
              <a:rPr lang="ru-RU" sz="2800" dirty="0" smtClean="0"/>
              <a:t> Максимом )</a:t>
            </a:r>
            <a:endParaRPr lang="ru-RU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7011" y="1560157"/>
            <a:ext cx="7462612" cy="5024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285852" y="378619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Техническая">
  <a:themeElements>
    <a:clrScheme name="Другая 2">
      <a:dk1>
        <a:srgbClr val="C0504D"/>
      </a:dk1>
      <a:lt1>
        <a:srgbClr val="000000"/>
      </a:lt1>
      <a:dk2>
        <a:srgbClr val="C0504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2286</TotalTime>
  <Words>196</Words>
  <Application>Microsoft Office PowerPoint</Application>
  <PresentationFormat>Экран (4:3)</PresentationFormat>
  <Paragraphs>41</Paragraphs>
  <Slides>25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Tw Cen MT</vt:lpstr>
      <vt:lpstr>Wingdings 2</vt:lpstr>
      <vt:lpstr>Техническая</vt:lpstr>
      <vt:lpstr>Презентация PowerPoint</vt:lpstr>
      <vt:lpstr>Презентация PowerPoint</vt:lpstr>
      <vt:lpstr>Презентация PowerPoint</vt:lpstr>
      <vt:lpstr>        Маршалы Победы</vt:lpstr>
      <vt:lpstr>Верховный главнокомандующий СССР в годы Великой Отечественной войны, Генералиссимус Советского Союза.</vt:lpstr>
      <vt:lpstr>Винтовка Мосина (трёхлинейка) образца 1891 года.</vt:lpstr>
      <vt:lpstr>Автомат ППШ(пистолет пулемёт системы Шпагина)образца  1941 года</vt:lpstr>
      <vt:lpstr>       ППС (пистолет пулемёт системы Судаева) образца 1943года.</vt:lpstr>
      <vt:lpstr>Пулемёт Максим образца 1883 года (Разработан в США Хайремом Стивенсом Максимом )</vt:lpstr>
      <vt:lpstr>Презентация PowerPoint</vt:lpstr>
      <vt:lpstr>Пулемёт Дегтярёва   образца 1939 года</vt:lpstr>
      <vt:lpstr>           Ручная артиллерия Оборонительная   граната Ф -1(лимонка).  Ручная наступательная граната,  РГ –42  образца 1942 </vt:lpstr>
      <vt:lpstr>Огневая позиция 82 мм миномёта образца 1941года.</vt:lpstr>
      <vt:lpstr>Однозарядное противотанковое ружьё Дегтярёва(ПТРД) образца 1941года.</vt:lpstr>
      <vt:lpstr>Катюша  гвардейский реактивный миномёт образца 1941г. БМ -8 (82 мм),БМ -13 (132мм), БМ -31 (310 мм)</vt:lpstr>
      <vt:lpstr>Средний танк Т-34 образца 1940года. лучший танк II –мировой войны.</vt:lpstr>
      <vt:lpstr>Тяжёлый танк Иосиф Сталин ИС -1, ИС -2 образца 1943года</vt:lpstr>
      <vt:lpstr>Тяжёлая самоходная установка ИСУ -152 образца 1943года (зверобой) Выпускалась в Челябинске</vt:lpstr>
      <vt:lpstr> Советские истребители   </vt:lpstr>
      <vt:lpstr>   Советский штурмовик  ИЛ -2 </vt:lpstr>
      <vt:lpstr>             Медали Великой Отечественной войны.</vt:lpstr>
      <vt:lpstr>Ордена Отечественной войны. Красной звезды. Боевого Красного знамени </vt:lpstr>
      <vt:lpstr>Орден Славы 3х степеней.</vt:lpstr>
      <vt:lpstr>Орден Ленина высшая награда.  Награждено в годы ВОВ 36 тыс. человек. Награды  старшего  офицерского  состава</vt:lpstr>
      <vt:lpstr>Золотая звезда героя Советского Союза награждены свыше 11 тыс. человек.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Andrey</cp:lastModifiedBy>
  <cp:revision>154</cp:revision>
  <dcterms:created xsi:type="dcterms:W3CDTF">2011-02-18T16:21:23Z</dcterms:created>
  <dcterms:modified xsi:type="dcterms:W3CDTF">2024-02-11T08:53:19Z</dcterms:modified>
</cp:coreProperties>
</file>