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3"/>
    <p:sldId id="273" r:id="rId4"/>
    <p:sldId id="263" r:id="rId5"/>
    <p:sldId id="262" r:id="rId6"/>
    <p:sldId id="260" r:id="rId7"/>
    <p:sldId id="278" r:id="rId8"/>
    <p:sldId id="277" r:id="rId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16000"/>
            <a:ext cx="9144000" cy="1484630"/>
          </a:xfrm>
        </p:spPr>
        <p:txBody>
          <a:bodyPr>
            <a:normAutofit/>
          </a:bodyPr>
          <a:p>
            <a:r>
              <a:rPr lang="ru-RU" altLang="en-US" sz="1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Игра - занятие по формированию финансовой грамотности у детей старшей группы</a:t>
            </a:r>
            <a:endParaRPr lang="ru-RU" altLang="en-US" sz="18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42695" y="689610"/>
            <a:ext cx="9144000" cy="897255"/>
          </a:xfrm>
        </p:spPr>
        <p:txBody>
          <a:bodyPr>
            <a:normAutofit fontScale="60000"/>
          </a:bodyPr>
          <a:p>
            <a:pPr algn="ctr">
              <a:lnSpc>
                <a:spcPct val="100000"/>
              </a:lnSpc>
              <a:defRPr/>
            </a:pPr>
            <a:r>
              <a:rPr lang="ru-RU" sz="2665" b="1" spc="-1">
                <a:solidFill>
                  <a:schemeClr val="tx1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МУНИЦИПАЛЬНОЕ БЮДЖЕТНОЕ  ДОШКОЛЬНОЕ ОБРАЗОВАТЕЛЬНОЕ УЧРЕЖДЕНИЕ </a:t>
            </a:r>
            <a:endParaRPr sz="2665" b="0" strike="noStrike" spc="-1">
              <a:solidFill>
                <a:schemeClr val="tx1"/>
              </a:solidFill>
              <a:latin typeface="XO Oriel"/>
            </a:endParaRPr>
          </a:p>
          <a:p>
            <a:pPr algn="ctr">
              <a:lnSpc>
                <a:spcPct val="100000"/>
              </a:lnSpc>
              <a:defRPr/>
            </a:pPr>
            <a:r>
              <a:rPr lang="ru-RU" sz="2665" b="1" spc="-1">
                <a:solidFill>
                  <a:schemeClr val="tx1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«ДЕТСКИЙ САД «Буратино» </a:t>
            </a:r>
            <a:endParaRPr lang="ru-RU" altLang="en-US" sz="2665"/>
          </a:p>
          <a:p>
            <a:endParaRPr lang="ru-RU" altLang="en-US" sz="2665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Изображение 3" descr="финансовая-грамотность-конференция"/>
          <p:cNvPicPr>
            <a:picLocks noChangeAspect="1"/>
          </p:cNvPicPr>
          <p:nvPr/>
        </p:nvPicPr>
        <p:blipFill>
          <a:blip r:embed="rId1"/>
          <a:srcRect t="40664" r="57169"/>
          <a:stretch>
            <a:fillRect/>
          </a:stretch>
        </p:blipFill>
        <p:spPr>
          <a:xfrm>
            <a:off x="4145280" y="2795270"/>
            <a:ext cx="2606675" cy="2197735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7438390" y="54781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/>
              <a:t>Воспитатель: Исабекова Г.С.</a:t>
            </a:r>
            <a:endParaRPr lang="ru-RU" altLang="en-US"/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7099300" y="5478145"/>
            <a:ext cx="4064000" cy="5213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ru-RU" altLang="en-US"/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4970145" y="62014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/>
              <a:t>Тарко -Сале 2023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lang="ru-RU" altLang="en-US"/>
              <a:t>«Назови правильный ответ» </a:t>
            </a:r>
            <a:br>
              <a:rPr lang="ru-RU" altLang="en-US"/>
            </a:br>
            <a:r>
              <a:rPr lang="ru-RU" altLang="en-US" sz="2000"/>
              <a:t>(</a:t>
            </a:r>
            <a:r>
              <a:rPr lang="ru-RU" altLang="en-US" sz="2000"/>
              <a:t>Что нужно отдать в магазине, чтобы купить товар?)</a:t>
            </a:r>
            <a:endParaRPr lang="ru-RU" altLang="en-US" sz="2000"/>
          </a:p>
        </p:txBody>
      </p:sp>
      <p:pic>
        <p:nvPicPr>
          <p:cNvPr id="4" name="Замещающее содержимое 3" descr="jsyffcoigvl8mhoix61xnb9whyb5fleg"/>
          <p:cNvPicPr>
            <a:picLocks noChangeAspect="1"/>
          </p:cNvPicPr>
          <p:nvPr>
            <p:ph idx="1"/>
          </p:nvPr>
        </p:nvPicPr>
        <p:blipFill>
          <a:blip r:embed="rId1"/>
          <a:srcRect l="13596" r="23194" b="469"/>
          <a:stretch>
            <a:fillRect/>
          </a:stretch>
        </p:blipFill>
        <p:spPr>
          <a:xfrm>
            <a:off x="1045210" y="1584960"/>
            <a:ext cx="1568450" cy="2469515"/>
          </a:xfrm>
          <a:prstGeom prst="rect">
            <a:avLst/>
          </a:prstGeom>
        </p:spPr>
      </p:pic>
      <p:pic>
        <p:nvPicPr>
          <p:cNvPr id="5" name="Изображение 4" descr="Без названи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850" y="1555750"/>
            <a:ext cx="3639820" cy="2331720"/>
          </a:xfrm>
          <a:prstGeom prst="rect">
            <a:avLst/>
          </a:prstGeom>
        </p:spPr>
      </p:pic>
      <p:pic>
        <p:nvPicPr>
          <p:cNvPr id="6" name="Изображение 5" descr="1450021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8665" y="1536700"/>
            <a:ext cx="3079750" cy="2310765"/>
          </a:xfrm>
          <a:prstGeom prst="rect">
            <a:avLst/>
          </a:prstGeom>
        </p:spPr>
      </p:pic>
      <p:pic>
        <p:nvPicPr>
          <p:cNvPr id="7" name="Изображение 6" descr="rubli-dengi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3660" y="4157980"/>
            <a:ext cx="2542540" cy="1906905"/>
          </a:xfrm>
          <a:prstGeom prst="rect">
            <a:avLst/>
          </a:prstGeom>
        </p:spPr>
      </p:pic>
      <p:pic>
        <p:nvPicPr>
          <p:cNvPr id="8" name="Изображение 7" descr="10-22"/>
          <p:cNvPicPr>
            <a:picLocks noChangeAspect="1"/>
          </p:cNvPicPr>
          <p:nvPr/>
        </p:nvPicPr>
        <p:blipFill>
          <a:blip r:embed="rId5"/>
          <a:srcRect l="27253" r="28087" b="-3480"/>
          <a:stretch>
            <a:fillRect/>
          </a:stretch>
        </p:blipFill>
        <p:spPr>
          <a:xfrm>
            <a:off x="7774305" y="3994785"/>
            <a:ext cx="1951990" cy="2544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Без названия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83890" y="385445"/>
            <a:ext cx="4355465" cy="5660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   Из какого аппарата выдается зарплата?</a:t>
            </a:r>
            <a:endParaRPr lang="ru-RU" altLang="en-US"/>
          </a:p>
        </p:txBody>
      </p:sp>
      <p:pic>
        <p:nvPicPr>
          <p:cNvPr id="4" name="Замещающее содержимое 3" descr="0295f8d76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408670" y="1610995"/>
            <a:ext cx="3205480" cy="2404110"/>
          </a:xfrm>
          <a:prstGeom prst="rect">
            <a:avLst/>
          </a:prstGeom>
        </p:spPr>
      </p:pic>
      <p:pic>
        <p:nvPicPr>
          <p:cNvPr id="7" name="Изображение 6" descr="slide_12"/>
          <p:cNvPicPr>
            <a:picLocks noChangeAspect="1"/>
          </p:cNvPicPr>
          <p:nvPr/>
        </p:nvPicPr>
        <p:blipFill>
          <a:blip r:embed="rId2"/>
          <a:srcRect l="4568" t="41222" r="79260" b="6139"/>
          <a:stretch>
            <a:fillRect/>
          </a:stretch>
        </p:blipFill>
        <p:spPr>
          <a:xfrm>
            <a:off x="434975" y="2082800"/>
            <a:ext cx="2054225" cy="3761740"/>
          </a:xfrm>
          <a:prstGeom prst="rect">
            <a:avLst/>
          </a:prstGeom>
        </p:spPr>
      </p:pic>
      <p:pic>
        <p:nvPicPr>
          <p:cNvPr id="8" name="Изображение 7" descr="slide_12"/>
          <p:cNvPicPr>
            <a:picLocks noChangeAspect="1"/>
          </p:cNvPicPr>
          <p:nvPr/>
        </p:nvPicPr>
        <p:blipFill>
          <a:blip r:embed="rId2"/>
          <a:srcRect l="25974" t="29806" r="57141" b="16287"/>
          <a:stretch>
            <a:fillRect/>
          </a:stretch>
        </p:blipFill>
        <p:spPr>
          <a:xfrm>
            <a:off x="2955290" y="2082800"/>
            <a:ext cx="2058670" cy="3696970"/>
          </a:xfrm>
          <a:prstGeom prst="rect">
            <a:avLst/>
          </a:prstGeom>
        </p:spPr>
      </p:pic>
      <p:pic>
        <p:nvPicPr>
          <p:cNvPr id="9" name="Изображение 8" descr="slide_12"/>
          <p:cNvPicPr>
            <a:picLocks noChangeAspect="1"/>
          </p:cNvPicPr>
          <p:nvPr/>
        </p:nvPicPr>
        <p:blipFill>
          <a:blip r:embed="rId2"/>
          <a:srcRect l="81625" t="33824" r="3391" b="16287"/>
          <a:stretch>
            <a:fillRect/>
          </a:stretch>
        </p:blipFill>
        <p:spPr>
          <a:xfrm>
            <a:off x="5827395" y="2082800"/>
            <a:ext cx="2007870" cy="3761740"/>
          </a:xfrm>
          <a:prstGeom prst="rect">
            <a:avLst/>
          </a:prstGeom>
        </p:spPr>
      </p:pic>
      <p:pic>
        <p:nvPicPr>
          <p:cNvPr id="10" name="Изображение 9" descr="b40d1a6e6debe2fceb8d153c8fe4fcb144f76b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7295" y="4015105"/>
            <a:ext cx="2611120" cy="17646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      Денежная единица России - рубль</a:t>
            </a:r>
            <a:endParaRPr lang="ru-RU" altLang="en-US"/>
          </a:p>
        </p:txBody>
      </p:sp>
      <p:pic>
        <p:nvPicPr>
          <p:cNvPr id="6" name="Замещающее содержимое 5" descr="-q4jme6as4c_750_auto_jpg_5_70"/>
          <p:cNvPicPr>
            <a:picLocks noChangeAspect="1"/>
          </p:cNvPicPr>
          <p:nvPr>
            <p:ph idx="1"/>
          </p:nvPr>
        </p:nvPicPr>
        <p:blipFill>
          <a:blip r:embed="rId1"/>
          <a:srcRect l="12843" t="3137" r="11347" b="2977"/>
          <a:stretch>
            <a:fillRect/>
          </a:stretch>
        </p:blipFill>
        <p:spPr>
          <a:xfrm>
            <a:off x="299720" y="1774190"/>
            <a:ext cx="3453765" cy="3177540"/>
          </a:xfrm>
          <a:prstGeom prst="rect">
            <a:avLst/>
          </a:prstGeom>
        </p:spPr>
      </p:pic>
      <p:pic>
        <p:nvPicPr>
          <p:cNvPr id="100" name="Изображение 99"/>
          <p:cNvPicPr/>
          <p:nvPr/>
        </p:nvPicPr>
        <p:blipFill>
          <a:blip r:embed="rId2"/>
          <a:stretch>
            <a:fillRect/>
          </a:stretch>
        </p:blipFill>
        <p:spPr>
          <a:xfrm>
            <a:off x="3753485" y="3561080"/>
            <a:ext cx="3564890" cy="13722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Изображение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324485" y="4958080"/>
            <a:ext cx="3248025" cy="1382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Изображение 101"/>
          <p:cNvPicPr/>
          <p:nvPr/>
        </p:nvPicPr>
        <p:blipFill>
          <a:blip r:embed="rId4"/>
          <a:stretch>
            <a:fillRect/>
          </a:stretch>
        </p:blipFill>
        <p:spPr>
          <a:xfrm>
            <a:off x="3717925" y="1922145"/>
            <a:ext cx="3600450" cy="1506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Изображение 102"/>
          <p:cNvPicPr/>
          <p:nvPr/>
        </p:nvPicPr>
        <p:blipFill>
          <a:blip r:embed="rId5"/>
          <a:stretch>
            <a:fillRect/>
          </a:stretch>
        </p:blipFill>
        <p:spPr>
          <a:xfrm>
            <a:off x="3753485" y="4997450"/>
            <a:ext cx="3564890" cy="1343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Изображение 103"/>
          <p:cNvPicPr/>
          <p:nvPr/>
        </p:nvPicPr>
        <p:blipFill>
          <a:blip r:embed="rId6"/>
          <a:stretch>
            <a:fillRect/>
          </a:stretch>
        </p:blipFill>
        <p:spPr>
          <a:xfrm>
            <a:off x="7512685" y="1922145"/>
            <a:ext cx="3522345" cy="1506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Изображение 104"/>
          <p:cNvPicPr/>
          <p:nvPr/>
        </p:nvPicPr>
        <p:blipFill>
          <a:blip r:embed="rId7"/>
          <a:stretch>
            <a:fillRect/>
          </a:stretch>
        </p:blipFill>
        <p:spPr>
          <a:xfrm>
            <a:off x="7499350" y="3561080"/>
            <a:ext cx="3490595" cy="1376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" name="Изображение 105"/>
          <p:cNvPicPr/>
          <p:nvPr/>
        </p:nvPicPr>
        <p:blipFill>
          <a:blip r:embed="rId8"/>
          <a:stretch>
            <a:fillRect/>
          </a:stretch>
        </p:blipFill>
        <p:spPr>
          <a:xfrm>
            <a:off x="7499350" y="5052695"/>
            <a:ext cx="3490595" cy="1308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Изображение 106"/>
          <p:cNvPicPr/>
          <p:nvPr/>
        </p:nvPicPr>
        <p:blipFill>
          <a:blip r:embed="rId9"/>
          <a:stretch>
            <a:fillRect/>
          </a:stretch>
        </p:blipFill>
        <p:spPr>
          <a:xfrm>
            <a:off x="9907905" y="258445"/>
            <a:ext cx="2103755" cy="15068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725" y="258445"/>
            <a:ext cx="10442575" cy="508635"/>
          </a:xfrm>
        </p:spPr>
        <p:txBody>
          <a:bodyPr/>
          <a:p>
            <a:r>
              <a:rPr lang="ru-RU" altLang="en-US" sz="1800"/>
              <a:t>                             Доллар США                                                                                     Китайский юань</a:t>
            </a:r>
            <a:endParaRPr lang="ru-RU" altLang="en-US" sz="1800"/>
          </a:p>
        </p:txBody>
      </p:sp>
      <p:pic>
        <p:nvPicPr>
          <p:cNvPr id="4" name="Замещающее содержимое 3" descr="US_$1_obverse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53465" y="916940"/>
            <a:ext cx="4795520" cy="2026285"/>
          </a:xfrm>
          <a:prstGeom prst="rect">
            <a:avLst/>
          </a:prstGeom>
        </p:spPr>
      </p:pic>
      <p:pic>
        <p:nvPicPr>
          <p:cNvPr id="5" name="Изображение 4" descr="50 евр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4135" y="3896995"/>
            <a:ext cx="4485005" cy="2081530"/>
          </a:xfrm>
          <a:prstGeom prst="rect">
            <a:avLst/>
          </a:prstGeom>
        </p:spPr>
      </p:pic>
      <p:pic>
        <p:nvPicPr>
          <p:cNvPr id="6" name="Изображение 5" descr="11(3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4945" y="916940"/>
            <a:ext cx="4354195" cy="2039620"/>
          </a:xfrm>
          <a:prstGeom prst="rect">
            <a:avLst/>
          </a:prstGeom>
        </p:spPr>
      </p:pic>
      <p:pic>
        <p:nvPicPr>
          <p:cNvPr id="8" name="Изображение 7" descr="try_100_200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6195" y="3854450"/>
            <a:ext cx="4289425" cy="2124075"/>
          </a:xfrm>
          <a:prstGeom prst="rect">
            <a:avLst/>
          </a:prstGeom>
        </p:spPr>
      </p:pic>
      <p:sp>
        <p:nvSpPr>
          <p:cNvPr id="14" name="Текстовое поле 13"/>
          <p:cNvSpPr txBox="1"/>
          <p:nvPr/>
        </p:nvSpPr>
        <p:spPr>
          <a:xfrm>
            <a:off x="1419860" y="3183255"/>
            <a:ext cx="37534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b="1"/>
              <a:t>Турецкая лира</a:t>
            </a:r>
            <a:endParaRPr lang="ru-RU" altLang="en-US" b="1"/>
          </a:p>
        </p:txBody>
      </p:sp>
      <p:sp>
        <p:nvSpPr>
          <p:cNvPr id="15" name="Текстовое поле 14"/>
          <p:cNvSpPr txBox="1"/>
          <p:nvPr/>
        </p:nvSpPr>
        <p:spPr>
          <a:xfrm>
            <a:off x="6789420" y="3166745"/>
            <a:ext cx="3851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/>
              <a:t>                          </a:t>
            </a:r>
            <a:r>
              <a:rPr lang="ru-RU" altLang="en-US" b="1"/>
              <a:t>   Евро</a:t>
            </a:r>
            <a:endParaRPr lang="ru-RU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544</Words>
  <Application>WPS Presentation</Application>
  <PresentationFormat>宽屏</PresentationFormat>
  <Paragraphs>22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SimSun</vt:lpstr>
      <vt:lpstr>Wingdings</vt:lpstr>
      <vt:lpstr>Calibri Light</vt:lpstr>
      <vt:lpstr>Times New Roman</vt:lpstr>
      <vt:lpstr>Calibri</vt:lpstr>
      <vt:lpstr>Microsoft YaHei</vt:lpstr>
      <vt:lpstr>Arial Unicode MS</vt:lpstr>
      <vt:lpstr>Times New Roman</vt:lpstr>
      <vt:lpstr>XO Oriel</vt:lpstr>
      <vt:lpstr>Segoe Print</vt:lpstr>
      <vt:lpstr>Office Theme</vt:lpstr>
      <vt:lpstr>PowerPoint 演示文稿</vt:lpstr>
      <vt:lpstr>«Назови правильный ответ»  (Что нужно отдать в магазине, чтобы купить товар?)</vt:lpstr>
      <vt:lpstr>PowerPoint 演示文稿</vt:lpstr>
      <vt:lpstr>   Из какого аппарата выдается зарплата?</vt:lpstr>
      <vt:lpstr>      Денежная единица России - рубль</vt:lpstr>
      <vt:lpstr>                             Доллар США                                                                                     Китайский юань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6</cp:revision>
  <dcterms:created xsi:type="dcterms:W3CDTF">2023-11-11T15:38:00Z</dcterms:created>
  <dcterms:modified xsi:type="dcterms:W3CDTF">2023-11-12T09:51:17Z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1049-12.2.0.13306</vt:lpwstr>
  </property>
  <property fmtid="{D5CDD505-2E9C-101B-9397-08002B2CF9AE}" pid="3" name="ICV">
    <vt:lpwstr>0E94A819C7834DB0B17B2D23BAC18926_12</vt:lpwstr>
  </property>
</Properties>
</file>