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0"/>
  </p:handoutMasterIdLst>
  <p:sldIdLst>
    <p:sldId id="265" r:id="rId2"/>
    <p:sldId id="266" r:id="rId3"/>
    <p:sldId id="270" r:id="rId4"/>
    <p:sldId id="271" r:id="rId5"/>
    <p:sldId id="272" r:id="rId6"/>
    <p:sldId id="273" r:id="rId7"/>
    <p:sldId id="274" r:id="rId8"/>
    <p:sldId id="293" r:id="rId9"/>
    <p:sldId id="294" r:id="rId10"/>
    <p:sldId id="290" r:id="rId11"/>
    <p:sldId id="292" r:id="rId12"/>
    <p:sldId id="280" r:id="rId13"/>
    <p:sldId id="281" r:id="rId14"/>
    <p:sldId id="282" r:id="rId15"/>
    <p:sldId id="276" r:id="rId16"/>
    <p:sldId id="283" r:id="rId17"/>
    <p:sldId id="284" r:id="rId18"/>
    <p:sldId id="285" r:id="rId19"/>
    <p:sldId id="286" r:id="rId20"/>
    <p:sldId id="287" r:id="rId21"/>
    <p:sldId id="298" r:id="rId22"/>
    <p:sldId id="300" r:id="rId23"/>
    <p:sldId id="301" r:id="rId24"/>
    <p:sldId id="299" r:id="rId25"/>
    <p:sldId id="288" r:id="rId26"/>
    <p:sldId id="302" r:id="rId27"/>
    <p:sldId id="267" r:id="rId28"/>
    <p:sldId id="30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Default Section" id="{42C7C62C-6075-426B-B9CE-B65FA7FF71B9}">
          <p14:sldIdLst>
            <p14:sldId id="265"/>
            <p14:sldId id="266"/>
            <p14:sldId id="270"/>
            <p14:sldId id="271"/>
            <p14:sldId id="272"/>
            <p14:sldId id="273"/>
            <p14:sldId id="274"/>
            <p14:sldId id="293"/>
            <p14:sldId id="294"/>
            <p14:sldId id="290"/>
            <p14:sldId id="292"/>
            <p14:sldId id="280"/>
            <p14:sldId id="281"/>
            <p14:sldId id="282"/>
            <p14:sldId id="276"/>
            <p14:sldId id="283"/>
            <p14:sldId id="284"/>
            <p14:sldId id="285"/>
            <p14:sldId id="286"/>
            <p14:sldId id="287"/>
            <p14:sldId id="298"/>
            <p14:sldId id="300"/>
            <p14:sldId id="301"/>
            <p14:sldId id="299"/>
            <p14:sldId id="288"/>
            <p14:sldId id="302"/>
            <p14:sldId id="267"/>
            <p14:sldId id="30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21C5E"/>
    <a:srgbClr val="EB752B"/>
    <a:srgbClr val="FEFEFE"/>
    <a:srgbClr val="6600FF"/>
    <a:srgbClr val="3A5896"/>
    <a:srgbClr val="F1F1F1"/>
    <a:srgbClr val="C6D4DF"/>
    <a:srgbClr val="F3F0ED"/>
    <a:srgbClr val="E1DAD2"/>
    <a:srgbClr val="C1C9C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1" d="100"/>
          <a:sy n="101" d="100"/>
        </p:scale>
        <p:origin x="-2314" y="-5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140174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702" y="0"/>
            <a:ext cx="8388298" cy="6858000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конференции: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Специальное (коррекционное) обучение детей с ОВЗ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средствами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АФК</a:t>
            </a:r>
            <a:r>
              <a:rPr lang="ru-RU" sz="3100" b="1" dirty="0" smtClean="0"/>
              <a:t>.</a:t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                  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слушатель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курсов по программе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Адаптивная физическая культура»,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Чернышов Олег Владимирович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учитель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культуры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Гимназии №6. г. Солнечногорск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доцент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кафедры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комплексной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и физической культуры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Тузов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Илья Николаевич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2023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32883"/>
            <a:ext cx="3270738" cy="231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316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0215" y="69423"/>
            <a:ext cx="7085134" cy="998742"/>
          </a:xfrm>
        </p:spPr>
        <p:txBody>
          <a:bodyPr/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данные: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5792066"/>
              </p:ext>
            </p:extLst>
          </p:nvPr>
        </p:nvGraphicFramePr>
        <p:xfrm>
          <a:off x="1198727" y="982616"/>
          <a:ext cx="7502768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2093"/>
                <a:gridCol w="3950675"/>
              </a:tblGrid>
              <a:tr h="597877">
                <a:tc>
                  <a:txBody>
                    <a:bodyPr/>
                    <a:lstStyle/>
                    <a:p>
                      <a:pPr algn="ctr"/>
                      <a:r>
                        <a:rPr lang="ru-RU" altLang="ru-RU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 </a:t>
                      </a:r>
                    </a:p>
                    <a:p>
                      <a:pPr algn="ctr"/>
                      <a:r>
                        <a:rPr lang="ru-RU" altLang="ru-RU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инвалидностью </a:t>
                      </a:r>
                    </a:p>
                    <a:p>
                      <a:pPr algn="ctr"/>
                      <a:r>
                        <a:rPr lang="ru-RU" altLang="ru-RU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18 лет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altLang="ru-RU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 </a:t>
                      </a:r>
                    </a:p>
                    <a:p>
                      <a:pPr algn="ctr"/>
                      <a:r>
                        <a:rPr lang="ru-RU" altLang="ru-RU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 специальными образовательными нуждами </a:t>
                      </a:r>
                    </a:p>
                    <a:p>
                      <a:pPr algn="ctr"/>
                      <a:r>
                        <a:rPr lang="ru-RU" altLang="ru-RU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7 до 18 лет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3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altLang="ru-RU" sz="3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ru-RU" altLang="ru-RU" sz="3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ru-RU" sz="3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altLang="ru-RU" sz="3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en-US" altLang="ru-RU" sz="3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это 5,6 % от общего числа инвалидов. Если смотреть статистические данные, то процент детей инвалидов растет, не смотря на демографический спад. Численность населения практически неизменна, только за счет миграционного прироста.</a:t>
                      </a:r>
                      <a:endParaRPr lang="ru-RU" altLang="ru-RU" sz="3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3200" b="1" dirty="0" smtClean="0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около 1,6 млн.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8" name="Рисунок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5771" y="4564443"/>
            <a:ext cx="4595143" cy="211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78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958" y="246185"/>
            <a:ext cx="7886698" cy="99874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Где учатся </a:t>
            </a:r>
            <a: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дети- инвалиды, дети с ОВЗ?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3870" y="1244927"/>
            <a:ext cx="1249788" cy="124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3F3"/>
              </a:clrFrom>
              <a:clrTo>
                <a:srgbClr val="FE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7313" y="1287429"/>
            <a:ext cx="704505" cy="2868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5236" y="1157280"/>
            <a:ext cx="1627553" cy="158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72674" y="2453620"/>
            <a:ext cx="36999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Массовые  школы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038957" y="3022022"/>
            <a:ext cx="367811" cy="717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5467" y="3754590"/>
            <a:ext cx="15980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endParaRPr lang="ru-RU" alt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957705" y="3016004"/>
            <a:ext cx="473991" cy="22797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06768" y="5380111"/>
            <a:ext cx="15343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Обычные </a:t>
            </a:r>
            <a:endParaRPr lang="ru-RU" alt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</a:t>
            </a:r>
            <a:endParaRPr lang="ru-RU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3178501" y="2995493"/>
            <a:ext cx="397098" cy="12867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602272" y="4305975"/>
            <a:ext cx="15963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 </a:t>
            </a:r>
            <a:endParaRPr lang="ru-RU" alt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</a:t>
            </a:r>
            <a:endParaRPr lang="ru-RU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78425" y="2746007"/>
            <a:ext cx="20320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учатся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12895" y="4170088"/>
            <a:ext cx="42472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Специализированные</a:t>
            </a:r>
          </a:p>
          <a:p>
            <a:pPr algn="ctr"/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 </a:t>
            </a:r>
          </a:p>
          <a:p>
            <a:pPr algn="ctr"/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Интернаты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33002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630" y="163208"/>
            <a:ext cx="7167195" cy="99874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i="1" u="sng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ИНКЛЮЗИВНОЕ (включающее) ОБРАЗОВАНИЕ</a:t>
            </a:r>
            <a:endParaRPr lang="ru-RU" b="1" u="sng" dirty="0">
              <a:solidFill>
                <a:srgbClr val="421C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0935" y="1161950"/>
            <a:ext cx="7869890" cy="48897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sz="2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600" b="1" i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altLang="ru-RU" sz="2600" b="1" i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образование, при котором все дети, несмотря на свои физические, интеллектуальные и иные особенности, включены в общую систему образования и обучаются в общеобразовательных школах вместе со своими сверстниками.</a:t>
            </a:r>
          </a:p>
          <a:p>
            <a:r>
              <a:rPr lang="ru-RU" altLang="ru-RU" sz="26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Инклюзия</a:t>
            </a:r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означает </a:t>
            </a:r>
            <a:r>
              <a:rPr lang="ru-RU" altLang="ru-RU" sz="26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каждого ученика </a:t>
            </a:r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образовательной программы, которая достаточно сложна, но соответствует его способностям.</a:t>
            </a:r>
            <a:endParaRPr lang="ru-RU" altLang="ru-RU" sz="26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6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Инклюзия</a:t>
            </a:r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учитывает</a:t>
            </a:r>
            <a:r>
              <a:rPr lang="ru-RU" altLang="ru-RU" sz="2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</a:t>
            </a:r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также как и </a:t>
            </a:r>
            <a:r>
              <a:rPr lang="ru-RU" altLang="ru-RU" sz="26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и поддержку</a:t>
            </a:r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необходимые ученику и учителям для достижения успеха.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7829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7077" y="163208"/>
            <a:ext cx="7057292" cy="727746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Три </a:t>
            </a:r>
            <a:r>
              <a:rPr lang="ru-RU" altLang="ru-RU" sz="32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аспекта </a:t>
            </a:r>
            <a:r>
              <a:rPr lang="ru-RU" altLang="ru-RU" sz="3200" b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altLang="ru-RU" sz="32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инклюзии</a:t>
            </a:r>
            <a:r>
              <a:rPr lang="ru-RU" altLang="ru-RU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5125" y="739920"/>
            <a:ext cx="7483028" cy="4889709"/>
          </a:xfrm>
        </p:spPr>
        <p:txBody>
          <a:bodyPr/>
          <a:lstStyle/>
          <a:p>
            <a:pPr marL="571500" indent="-571500">
              <a:buNone/>
            </a:pPr>
            <a:r>
              <a:rPr lang="ru-RU" altLang="ru-RU" b="1" i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1.Создание инклюзивной культуры</a:t>
            </a:r>
          </a:p>
          <a:p>
            <a:pPr marL="571500" indent="-571500"/>
            <a:r>
              <a:rPr lang="ru-RU" alt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школьного сообщества</a:t>
            </a:r>
          </a:p>
          <a:p>
            <a:pPr marL="571500" indent="-571500"/>
            <a:r>
              <a:rPr lang="ru-RU" alt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инклюзивных ценностей</a:t>
            </a:r>
          </a:p>
          <a:p>
            <a:pPr marL="571500" indent="-571500">
              <a:buNone/>
            </a:pPr>
            <a:r>
              <a:rPr lang="ru-RU" altLang="ru-RU" b="1" i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2.Разработка инклюзивной политики</a:t>
            </a:r>
          </a:p>
          <a:p>
            <a:pPr marL="571500" indent="-571500"/>
            <a:r>
              <a:rPr lang="ru-RU" alt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школы для всех</a:t>
            </a:r>
          </a:p>
          <a:p>
            <a:pPr marL="571500" indent="-571500"/>
            <a:r>
              <a:rPr lang="ru-RU" alt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поддержки разнообразия</a:t>
            </a:r>
          </a:p>
          <a:p>
            <a:pPr marL="571500" indent="-571500">
              <a:buNone/>
            </a:pPr>
            <a:r>
              <a:rPr lang="ru-RU" altLang="ru-RU" b="1" i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3.Развитие инклюзивной практики</a:t>
            </a:r>
          </a:p>
          <a:p>
            <a:pPr marL="571500" indent="-571500"/>
            <a:r>
              <a:rPr lang="ru-RU" alt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процессом обучения</a:t>
            </a:r>
          </a:p>
          <a:p>
            <a:pPr marL="571500" indent="-571500"/>
            <a:r>
              <a:rPr lang="ru-RU" alt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Мобилизация ресурсов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304" t="7816" b="11539"/>
          <a:stretch/>
        </p:blipFill>
        <p:spPr>
          <a:xfrm>
            <a:off x="6541477" y="4806462"/>
            <a:ext cx="2602523" cy="205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74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692" y="116316"/>
            <a:ext cx="7132026" cy="99874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Инклюзивное образование</a:t>
            </a:r>
            <a:r>
              <a:rPr lang="ru-RU" altLang="ru-RU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базируется </a:t>
            </a:r>
            <a:r>
              <a:rPr lang="ru-RU" altLang="ru-RU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восьми принципах:</a:t>
            </a:r>
            <a:endParaRPr lang="ru-RU" b="1" dirty="0">
              <a:solidFill>
                <a:srgbClr val="421C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7828" y="1115058"/>
            <a:ext cx="7869890" cy="5465238"/>
          </a:xfrm>
        </p:spPr>
        <p:txBody>
          <a:bodyPr>
            <a:noAutofit/>
          </a:bodyPr>
          <a:lstStyle/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человека не зависит от его способностей и достижений. </a:t>
            </a:r>
          </a:p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способен чувствовать и думать. </a:t>
            </a:r>
          </a:p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имеет право на общение и на то, чтобы быть услышанным. </a:t>
            </a:r>
          </a:p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люди нуждаются друг в друге. </a:t>
            </a:r>
          </a:p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Подлинное образование может осуществляться только в контексте реальных взаимоотношений. </a:t>
            </a:r>
          </a:p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люди нуждаются в поддержке и дружбе ровесников. </a:t>
            </a:r>
          </a:p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обучающихся достижение прогресса скорее может быть в том, что они могут делать, чем в том, что не могут. </a:t>
            </a:r>
          </a:p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усиливает все стороны жизни человека.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24943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2986" y="0"/>
            <a:ext cx="7620000" cy="4584638"/>
          </a:xfrm>
        </p:spPr>
        <p:txBody>
          <a:bodyPr>
            <a:normAutofit fontScale="90000"/>
          </a:bodyPr>
          <a:lstStyle/>
          <a:p>
            <a:pPr lvl="1" algn="ctr"/>
            <a:r>
              <a:rPr lang="ru-RU" altLang="ru-RU" sz="36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Инклюзивное </a:t>
            </a:r>
            <a:r>
              <a:rPr lang="ru-RU" altLang="ru-RU" sz="36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sz="2800" b="1" i="1" dirty="0" smtClean="0"/>
              <a:t>(фр. </a:t>
            </a:r>
            <a:r>
              <a:rPr lang="fr-FR" altLang="ru-RU" sz="2800" b="1" i="1" dirty="0" smtClean="0"/>
              <a:t>Inclusif</a:t>
            </a:r>
            <a:r>
              <a:rPr lang="ru-RU" altLang="ru-RU" sz="2800" b="1" i="1" dirty="0" smtClean="0"/>
              <a:t> - включающий в себя, </a:t>
            </a:r>
            <a:br>
              <a:rPr lang="ru-RU" altLang="ru-RU" sz="2800" b="1" i="1" dirty="0" smtClean="0"/>
            </a:br>
            <a:r>
              <a:rPr lang="ru-RU" altLang="ru-RU" sz="2800" b="1" i="1" dirty="0" smtClean="0"/>
              <a:t>лат. </a:t>
            </a:r>
            <a:r>
              <a:rPr lang="en-GB" altLang="ru-RU" sz="2800" b="1" i="1" dirty="0" smtClean="0"/>
              <a:t>I</a:t>
            </a:r>
            <a:r>
              <a:rPr lang="ru-RU" altLang="ru-RU" sz="2800" b="1" i="1" dirty="0" err="1" smtClean="0"/>
              <a:t>nclude</a:t>
            </a:r>
            <a:r>
              <a:rPr lang="ru-RU" altLang="ru-RU" sz="2800" b="1" i="1" dirty="0" smtClean="0"/>
              <a:t> - заключаю, включаю) </a:t>
            </a:r>
            <a:br>
              <a:rPr lang="ru-RU" altLang="ru-RU" sz="2800" b="1" i="1" dirty="0" smtClean="0"/>
            </a:br>
            <a:r>
              <a:rPr lang="ru-RU" altLang="ru-RU" sz="2800" b="1" i="1" dirty="0" smtClean="0"/>
              <a:t/>
            </a:r>
            <a:br>
              <a:rPr lang="ru-RU" altLang="ru-RU" sz="2800" b="1" i="1" dirty="0" smtClean="0"/>
            </a:br>
            <a:r>
              <a:rPr lang="ru-RU" altLang="ru-RU" sz="2800" b="1" dirty="0" smtClean="0"/>
              <a:t>– это процесс развития общего образования, который подразумевает доступность образования для всех, в плане приспособления к различным нуждам всех детей, что обеспечивает доступ к образованию для детей с особыми потребностями</a:t>
            </a:r>
            <a:r>
              <a:rPr lang="ru-RU" alt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ru-RU" altLang="ru-RU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Picture 8" descr="F:\DCIM\100NCD40\DSC_64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531" t="21800" r="10156" b="24150"/>
          <a:stretch>
            <a:fillRect/>
          </a:stretch>
        </p:blipFill>
        <p:spPr bwMode="auto">
          <a:xfrm>
            <a:off x="0" y="3538800"/>
            <a:ext cx="1906536" cy="33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E:\метод семинар\от Нат Вал\с телефона 17.07.2016 2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5261" y="4704570"/>
            <a:ext cx="2958246" cy="215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IMG_0720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7723" y="4704570"/>
            <a:ext cx="2919046" cy="2097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1797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2245" y="0"/>
            <a:ext cx="7127632" cy="1184946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i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организации </a:t>
            </a:r>
            <a:r>
              <a:rPr lang="ru-RU" altLang="ru-RU" sz="2800" b="1" i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1" i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обучения детей </a:t>
            </a:r>
            <a:r>
              <a:rPr lang="ru-RU" altLang="ru-RU" sz="2800" b="1" i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 возможностями здоровья </a:t>
            </a:r>
            <a:endParaRPr lang="ru-RU" sz="2800" b="1" dirty="0">
              <a:solidFill>
                <a:srgbClr val="421C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5785" y="1277815"/>
            <a:ext cx="8288215" cy="4138247"/>
          </a:xfrm>
        </p:spPr>
        <p:txBody>
          <a:bodyPr>
            <a:normAutofit lnSpcReduction="10000"/>
          </a:bodyPr>
          <a:lstStyle/>
          <a:p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altLang="ru-RU" sz="26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адаптивной среды</a:t>
            </a:r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позволяющей обеспечить  полноценное включение и личностную самореализацию в образовательном учреждении.</a:t>
            </a:r>
          </a:p>
          <a:p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образовательном учреждении общего типа надлежащих материально-технических условий, обеспечивающих возможность для беспрепятственного доступа детей в здание и помещения ОУ и организации их пребывания и обучения в этом учреждении (пандусы, лифты, специально оборудованные учебные места, специализированное , реабилитационное, медицинское оборудование и т.д.)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3733" y="5111262"/>
            <a:ext cx="6943284" cy="174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7764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5711" y="104593"/>
            <a:ext cx="7537939" cy="998742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i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организации </a:t>
            </a:r>
            <a:r>
              <a:rPr lang="ru-RU" altLang="ru-RU" sz="2800" b="1" i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1" i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i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</a:t>
            </a:r>
            <a:r>
              <a:rPr lang="ru-RU" altLang="ru-RU" sz="2800" b="1" i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</a:t>
            </a:r>
            <a:r>
              <a:rPr lang="ru-RU" altLang="ru-RU" sz="2800" b="1" i="1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altLang="ru-RU" sz="2800" b="1" i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 возможностями здоровья </a:t>
            </a:r>
            <a:endParaRPr lang="ru-RU" sz="2800" b="1" dirty="0">
              <a:solidFill>
                <a:srgbClr val="421C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4042" y="1198219"/>
            <a:ext cx="8079607" cy="3679948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altLang="ru-RU" sz="2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 возможностями здоровья должны осуществляться по образовательным программам, разработанным на базе </a:t>
            </a:r>
            <a:r>
              <a:rPr lang="ru-RU" altLang="ru-RU" sz="2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 обще-образовательных </a:t>
            </a:r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с учетом психофизических особенностей и возможностей таких обучающихся.</a:t>
            </a:r>
          </a:p>
          <a:p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комплексное психолого-педагогическое сопровождение ребенка с ограниченными возможностями здоровья на протяжении всего периода его обучения в ОУ общего типа.</a:t>
            </a:r>
          </a:p>
          <a:p>
            <a:r>
              <a:rPr lang="ru-RU" altLang="ru-RU" sz="2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Необходима специальная  подготовка педагогического коллектива ОУ  общего типа в соответствии со спецификой  учебно-воспитательной и коррекционной </a:t>
            </a:r>
            <a:r>
              <a:rPr lang="ru-RU" altLang="ru-RU" sz="2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lang="ru-RU" altLang="ru-RU" sz="26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56" t="4099" r="5513" b="6259"/>
          <a:stretch/>
        </p:blipFill>
        <p:spPr>
          <a:xfrm>
            <a:off x="3080405" y="4752345"/>
            <a:ext cx="3531410" cy="210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343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8431" y="163208"/>
            <a:ext cx="6416918" cy="727746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</a:t>
            </a:r>
            <a:endParaRPr lang="ru-RU" sz="3600" b="1" dirty="0">
              <a:solidFill>
                <a:srgbClr val="421C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215" y="1066800"/>
            <a:ext cx="8276492" cy="444304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alt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толерантного 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                       </a:t>
            </a:r>
            <a:r>
              <a:rPr lang="ru-RU" alt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обществе к детям –инвалидам и к детям  </a:t>
            </a:r>
            <a:r>
              <a:rPr lang="ru-RU" alt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с </a:t>
            </a:r>
            <a:r>
              <a:rPr lang="ru-RU" alt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ограниченными возможностями здоровья:</a:t>
            </a:r>
          </a:p>
          <a:p>
            <a:pPr>
              <a:buFontTx/>
              <a:buNone/>
            </a:pPr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для </a:t>
            </a:r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эффективного включения детей с ограниченными возможностями здоровья  в ОУ общего типа важное значение имеет проведение информационно-просветительской, разъяснительной работы по вопросам, связанным с особенностями образовательного процесса для данной категории детей, со всеми </a:t>
            </a:r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участниками </a:t>
            </a:r>
            <a:r>
              <a:rPr lang="ru-RU" altLang="ru-RU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</a:t>
            </a:r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-тельного </a:t>
            </a:r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– обучающимися,  </a:t>
            </a:r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родителями, педагогическими работниками. </a:t>
            </a:r>
          </a:p>
          <a:p>
            <a:pPr>
              <a:buFontTx/>
              <a:buNone/>
            </a:pPr>
            <a:endParaRPr lang="ru-RU" altLang="ru-R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0863" y="4610410"/>
            <a:ext cx="2649415" cy="215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776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554" y="11723"/>
            <a:ext cx="7643446" cy="5797519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Опытно-поисковая </a:t>
            </a:r>
            <a:r>
              <a:rPr lang="ru-RU" sz="2700" b="1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7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проводилась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на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базе начальной школы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 № 6 г.о. Солнечногорск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учащимися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ОВЗ,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имеющими различные нарушения опорно-двигательного аппарата (далее НОДА) в количестве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мальчиков и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девочек), возраст 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лет.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 № 6 г.о. Солнечногорск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образовательный процесс,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общеобразовательные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а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дополнительные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общеразвивающие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в соответствии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законодательством Российской Федерации, Московской области, правовыми актами муниципального образования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Солнечногорского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 учредительными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документами.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Vladimir\Desktop\2066463_wVlB7f5HTHJKBqv-ZPEqDY4LiO0df1FrK6duBZCOix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6598" y="4515367"/>
            <a:ext cx="2637402" cy="23426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576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63208"/>
            <a:ext cx="6991349" cy="59879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	работы 	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762000"/>
            <a:ext cx="7772400" cy="5805207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обеспечение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качественного и полноценного образования подрастающего поколения, в том числе и детей с ограниченными возможностями, которое во многом зависит от управления качеством обучения по всем предметам, включая физическую культуру, </a:t>
            </a:r>
            <a:r>
              <a:rPr lang="ru-RU" sz="2600" b="1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важнейшим направлением государственной политики</a:t>
            </a:r>
            <a:r>
              <a:rPr lang="ru-RU" sz="26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процесс детей с ОВЗ и инвалидов предполагает организацию специальной коррекционно-развивающей среды, которая позволяет обеспечить оптимальные условия и равные с другими детьми возможности для того, чтобы получить образование специального образовательного стандарта.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 ОВЗ должны быть созданы специальные условия, благоприятствующие их лечению и оздоровлению, коррекции нарушений в развитии, адекватному воспитанию и полноценному обучению,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успешной социальной адаптации.  </a:t>
            </a:r>
          </a:p>
          <a:p>
            <a:endParaRPr lang="ru-RU" sz="2400" b="1" dirty="0">
              <a:solidFill>
                <a:srgbClr val="421C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44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1257300" y="164123"/>
            <a:ext cx="7886700" cy="12543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ru-RU" sz="28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b="1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инклюзивной форме обучения </a:t>
            </a:r>
            <a:r>
              <a:rPr lang="ru-RU" sz="2800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обучаются </a:t>
            </a:r>
            <a:r>
              <a:rPr lang="ru-RU" sz="2800" b="1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 человека</a:t>
            </a:r>
            <a:r>
              <a:rPr lang="ru-RU" sz="2800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53662" y="1194125"/>
            <a:ext cx="6201508" cy="5246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задержкой психического развития  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24757" y="1739397"/>
            <a:ext cx="6318738" cy="5509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60 % -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нарушением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опорно-двигательного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аппарата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2408" y="2311035"/>
            <a:ext cx="6573716" cy="480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15 % -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нарушения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46081" y="2812329"/>
            <a:ext cx="6563458" cy="4923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10 %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больные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сахарным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диабетом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8585" y="3544357"/>
            <a:ext cx="8510953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школе учатся дети с ОВЗ 23 человека, из них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с НОДА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большинства учеников с ОВЗ отмечается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познавательной активности, незрелость мотивации к учебной деятельности, сниженный уровень работоспособности и самостоятельности, расстройство эмоционально-волевой сферы.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основном обучаются дети по адаптированной программе для детей с ОВЗ.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8294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414954"/>
            <a:ext cx="5108196" cy="40057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4467" y="350777"/>
            <a:ext cx="7886698" cy="191177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Система обучения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ОВЗ в данном образовательном учреждении представлена линейно-функциональной системой управления </a:t>
            </a:r>
          </a:p>
        </p:txBody>
      </p:sp>
    </p:spTree>
    <p:extLst>
      <p:ext uri="{BB962C8B-B14F-4D97-AF65-F5344CB8AC3E}">
        <p14:creationId xmlns:p14="http://schemas.microsoft.com/office/powerpoint/2010/main" xmlns="" val="12772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111380"/>
            <a:ext cx="7886698" cy="6261038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44263" y="1482562"/>
            <a:ext cx="6116149" cy="983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возможность «непростых» учеников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 flipH="1">
            <a:off x="5364744" y="4553648"/>
            <a:ext cx="2935810" cy="9636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УРОЧНАЯ ДЕЯТЕЛЬНОСТЬ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44591" y="128097"/>
            <a:ext cx="5315494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</a:rPr>
              <a:t>Реализация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инклюзивного образования</a:t>
            </a:r>
          </a:p>
          <a:p>
            <a:r>
              <a:rPr lang="ru-RU" altLang="ru-RU" sz="3200" b="1" dirty="0"/>
              <a:t/>
            </a:r>
            <a:br>
              <a:rPr lang="ru-RU" altLang="ru-RU" sz="3200" b="1" dirty="0"/>
            </a:br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 rot="10800000" flipV="1">
            <a:off x="1307212" y="4911028"/>
            <a:ext cx="2795955" cy="15385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1" indent="-228600" algn="ctr" defTabSz="10668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</a:p>
          <a:p>
            <a:pPr marL="228600" lvl="1" indent="-228600" algn="ctr" defTabSz="1066800">
              <a:lnSpc>
                <a:spcPct val="90000"/>
              </a:lnSpc>
              <a:spcAft>
                <a:spcPct val="15000"/>
              </a:spcAft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АФК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44263" y="3397386"/>
            <a:ext cx="2164481" cy="919401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ОВЗ</a:t>
            </a:r>
            <a:r>
              <a:rPr lang="ru-RU" b="1" dirty="0"/>
              <a:t> </a:t>
            </a:r>
          </a:p>
        </p:txBody>
      </p:sp>
      <p:sp>
        <p:nvSpPr>
          <p:cNvPr id="12" name="Стрелка вниз 11"/>
          <p:cNvSpPr/>
          <p:nvPr/>
        </p:nvSpPr>
        <p:spPr>
          <a:xfrm flipH="1">
            <a:off x="2436824" y="2581260"/>
            <a:ext cx="536730" cy="712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flipH="1">
            <a:off x="6363427" y="2517302"/>
            <a:ext cx="581506" cy="7245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357889" y="3327570"/>
            <a:ext cx="2602523" cy="91940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 с инвалидностью</a:t>
            </a:r>
            <a:endParaRPr lang="ru-RU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489946" y="5680313"/>
            <a:ext cx="2892054" cy="9495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ВНЕУРОЧНАЯ ДЕЯТЕЛЬНОСТЬ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4295693" y="4742333"/>
            <a:ext cx="876524" cy="5862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4343255" y="5903768"/>
            <a:ext cx="917340" cy="5895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634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/>
          <a:srcRect t="38990" b="1"/>
          <a:stretch/>
        </p:blipFill>
        <p:spPr>
          <a:xfrm>
            <a:off x="312862" y="0"/>
            <a:ext cx="8705843" cy="558018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5783" y="4394837"/>
            <a:ext cx="3579202" cy="237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758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type="title"/>
          </p:nvPr>
        </p:nvSpPr>
        <p:spPr>
          <a:xfrm>
            <a:off x="1406769" y="1"/>
            <a:ext cx="7737231" cy="51355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Таким </a:t>
            </a: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 гипотеза исследования о </a:t>
            </a: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том</a:t>
            </a: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ОВЗ на уроках </a:t>
            </a:r>
            <a:r>
              <a:rPr lang="ru-RU" sz="31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физкультуры возможно </a:t>
            </a:r>
            <a:r>
              <a:rPr lang="ru-RU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двухуровневой системы управления при условии комплексного изучения: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учащихся, их  подготовки в теории и практике, особенностей физического здоровья и развития; состояния  материально-технической базы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учебно-методического оснащения, необходимого для образовательного  процесса (далее УМК);  существующей системы  повышения  квалификации учителей; особенностей и возможностей системы дополнительного образования, нашла свое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подтверж-дение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результатах исследования.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5769"/>
          <a:stretch/>
        </p:blipFill>
        <p:spPr>
          <a:xfrm>
            <a:off x="6074771" y="4994032"/>
            <a:ext cx="2948335" cy="174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374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0123" y="163208"/>
            <a:ext cx="6065226" cy="998742"/>
          </a:xfrm>
        </p:spPr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понять:</a:t>
            </a:r>
            <a:endParaRPr lang="ru-RU" sz="3600" b="1" dirty="0">
              <a:solidFill>
                <a:srgbClr val="421C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4110" y="970732"/>
            <a:ext cx="7869890" cy="2546192"/>
          </a:xfrm>
        </p:spPr>
        <p:txBody>
          <a:bodyPr/>
          <a:lstStyle/>
          <a:p>
            <a:r>
              <a:rPr lang="ru-RU" alt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инклюзивных школ, школ нового типа , дети привыкают к тому, что мир – разнообразен, что люди в нем – разные, что каждый человек имеет право на жизнь, воспитание, обучение, развитие.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814" y="3033346"/>
            <a:ext cx="3616569" cy="36165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53" r="9385"/>
          <a:stretch/>
        </p:blipFill>
        <p:spPr>
          <a:xfrm>
            <a:off x="4757035" y="3030415"/>
            <a:ext cx="3979594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73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927697" y="209282"/>
            <a:ext cx="1844675" cy="58420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9900"/>
            </a:solidFill>
            <a:prstDash val="solid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ВАЖНО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839362"/>
            <a:ext cx="7022123" cy="137781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3204" y="5453008"/>
            <a:ext cx="8260796" cy="1377815"/>
          </a:xfrm>
          <a:prstGeom prst="rect">
            <a:avLst/>
          </a:prstGeom>
        </p:spPr>
      </p:pic>
      <p:pic>
        <p:nvPicPr>
          <p:cNvPr id="1026" name="Picture 2" descr="C:\Users\Vladimir\Desktop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07172" y="2206097"/>
            <a:ext cx="4685355" cy="32120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2262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2191461" y="3299813"/>
            <a:ext cx="4761077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Спасибо за внимание!</a:t>
            </a:r>
            <a:endParaRPr lang="en-US" sz="5400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036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631" y="139762"/>
            <a:ext cx="7038241" cy="45811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 ИСТОЧНИКОВ </a:t>
            </a:r>
            <a:r>
              <a:rPr lang="ru-RU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ЛИТЕРАТУРЫ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7477" y="783161"/>
            <a:ext cx="7936523" cy="5875546"/>
          </a:xfrm>
        </p:spPr>
        <p:txBody>
          <a:bodyPr>
            <a:normAutofit fontScale="92500" lnSpcReduction="10000"/>
          </a:bodyPr>
          <a:lstStyle/>
          <a:p>
            <a:pPr lvl="0" fontAlgn="base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Авторская программа «Физическая культура» В.И. Ляха,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А.А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Зданевича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 М., «Просвещение», 2011 г. – 203с. </a:t>
            </a:r>
          </a:p>
          <a:p>
            <a:pPr lvl="0" fontAlgn="base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Адаптивная  физическая  культура  в  работе  с  детьми,  имеющими нарушения  опорно-двигательного  аппарата  (при  заболевании  детским церебральным параличом)  методическое пособие  /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ред. А.А.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Потапчук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СПб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СПбГ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АФК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им. П.Ф. Лесгафта, 2003. – 228 с. </a:t>
            </a:r>
          </a:p>
          <a:p>
            <a:pPr lvl="0" fontAlgn="base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Аксенова, О.Э.  Адаптивная  физическая  культура  в  школе. Начальная школа /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О.Э.Аксенова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ред. С.П. Евсеев. - СПб.: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СПбГ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АФК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имени П.Ф. Лесгафта, 2003. – 240 с. </a:t>
            </a:r>
          </a:p>
          <a:p>
            <a:pPr lvl="0" fontAlgn="base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направления и методы научных исследований по физической культуре и  спорту  / Д.Н. Давыденко, Б.Г. Тихонов, А.Г. 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Ширяев,                     В.А. Щеголев, Л.Г. Яценко. - СПб.: Олимп-СПб, 2005.  </a:t>
            </a:r>
          </a:p>
          <a:p>
            <a:pPr lvl="0" fontAlgn="base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Апанасенко, Г.Л. Медицинская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Г.Л. Апанасенко,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Л.А.Попова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Ростов н/Д.: Феникс, 2000. – 248 с.  </a:t>
            </a:r>
          </a:p>
          <a:p>
            <a:pPr lvl="0" fontAlgn="base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Афанасьева,  Л.М.  Идентификация  механизмов  управления  персоналом при  внедрении  и  совершенствовании  системы  менеджмента  качества предприятия /  Л.М.  Афанасьева  //  «Перспективы  науки».  –  2011. 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№  2(12). –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97-101.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Ашмарин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Б.А. Педагогика физической культуры  : учебное пособие /            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Б.А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Ашмарин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Ю.Ф.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Курамшин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СПб.: ЛГОУ, 1999. </a:t>
            </a:r>
          </a:p>
          <a:p>
            <a:endParaRPr lang="ru-RU" sz="2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148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1130" t="33764" r="7588" b="-1141"/>
          <a:stretch/>
        </p:blipFill>
        <p:spPr>
          <a:xfrm>
            <a:off x="750276" y="1277815"/>
            <a:ext cx="8393723" cy="540494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09297" y="256259"/>
            <a:ext cx="7886698" cy="10215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АФК и адаптивный спорт -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важнейший компонент всей системы реабилитации инвалидов и лиц с отклонениями в состоянии здоровья 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068" t="7522" r="13408" b="8205"/>
          <a:stretch/>
        </p:blipFill>
        <p:spPr>
          <a:xfrm>
            <a:off x="3079531" y="2391507"/>
            <a:ext cx="3204039" cy="287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4482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1937" y="187569"/>
            <a:ext cx="7584831" cy="461889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сегодняшний день является актуальным поиск новых, оптимальных форм и методов педагогической и управленческой деятельности для обеспечения качества обучения детей с ОВЗ на уроке физкультуры с учетом специфики их психики и здоровья.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обзор научно-методической литературы по данной теме позволяет сделать вывод о том, что, на сегодняшний день недостаточно изучены вопросы обучения детей с ОВЗ на уроке физкультуры, способствующие улучшению психического и физического состояния учащихся, их полноценному развитию.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0552" y="4806461"/>
            <a:ext cx="7467600" cy="17467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Таким </a:t>
            </a:r>
            <a:r>
              <a:rPr lang="ru-RU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мы выделяем </a:t>
            </a:r>
            <a:r>
              <a:rPr lang="ru-RU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проблему </a:t>
            </a:r>
            <a:r>
              <a:rPr lang="ru-RU" b="1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dirty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быть организовано обучение детей с ОВЗ на уроках физкультуры. 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77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172309" y="140677"/>
            <a:ext cx="7842737" cy="6635261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600" b="1" u="sng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исследования: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специальное   (коррекционное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обучение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ограниченными возможностями здоровья на уроке средствами АФК.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u="sng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600" u="sng" dirty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600" u="sng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организацию обучения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ОВЗ на уроках физкультуры.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421C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b="1" u="sng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600" b="1" u="sng" dirty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endParaRPr lang="ru-RU" sz="3600" u="sng" dirty="0">
              <a:solidFill>
                <a:srgbClr val="421C5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понятие  образования детей с ОВЗ на уроках физкультуры, обучающихся в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-тельной школе. </a:t>
            </a:r>
          </a:p>
          <a:p>
            <a:pPr lvl="0" fontAlgn="base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модели  образования детей с ОВЗ средствами АФК.</a:t>
            </a:r>
          </a:p>
          <a:p>
            <a:pPr lvl="0" fontAlgn="base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основные факторы, оказывающие влияние на обучение детей с ОВЗ на уроках физкультуры. </a:t>
            </a:r>
          </a:p>
          <a:p>
            <a:pPr lvl="0" fontAlgn="base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существующую систему  обучения детей с ОВЗ на уроках физкультуры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 № 6 г.о. Солнечногорск.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и апробировать модель  обучения детей с ОВЗ на уроках физкультуры средствами АФК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 № 6 г.о. Солнечногорск.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038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2" y="128038"/>
            <a:ext cx="7886698" cy="635482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</a:t>
            </a:r>
            <a:r>
              <a:rPr lang="ru-RU" u="sng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с ОВЗ на уроках физкультуры возможно на основе двухуровневой системы управления при условии комплексного изучения: мотивации учащихся, их подготовки в теории и практике, особенностей физического здоровья и развития; состояния материально-технической базы (далее МТБ) и учебно-методического оснащения, необходимого для образовательного процесса (далее УМК); существующей системы наращивания квалификации учителей; особенностей и возможностей организации дополнительного образования.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4803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8492" y="0"/>
            <a:ext cx="7725508" cy="6858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b="1" u="sng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</a:t>
            </a:r>
            <a:r>
              <a:rPr lang="ru-RU" sz="2400" b="1" u="sng" dirty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теоретическая значимость </a:t>
            </a:r>
            <a:r>
              <a:rPr lang="ru-RU" sz="2400" b="1" u="sng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исследования: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Разработана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апробирована модель обучения детей с ОВЗ на уроке физкультуры в условиях общеобразовательной школы.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Подобраны методический инструментарий для обеспечения мониторинга обучения детей с ОВЗ на уроке физкультуры.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исследования</a:t>
            </a:r>
            <a:r>
              <a:rPr lang="ru-RU" sz="2400" u="sng" dirty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Разработанная модель  обучения детей с ОВЗ на уроке физкультуры может быть использована как в условиях общеобразовательной школы, так и в специализированных школах для детей с ОВЗ.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Апробированные методики для изучения мониторинга  обучения детей с ОВЗ на уроке физкультуры могут применяться как в условиях общеобразовательной школы, так и в специализированных школах для детей с ОВЗ.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анализ и обобщение научных материалов психологическая и педагогическая диагностика, анализ и обобщение результатов исследования.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База исследования</a:t>
            </a:r>
            <a:r>
              <a:rPr lang="ru-RU" sz="2400" u="sng" dirty="0">
                <a:solidFill>
                  <a:srgbClr val="421C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опытно-поисковая работа проводилась в три этапа на базе начальной школы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 № 6 г.о. Солнечногорск,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учащимися ОВЗ имеющими различные нарушения опорно-двигательного аппарата в количестве 20 человек (10 мальчиков и 10 девочек), возраст 8-10лет. </a:t>
            </a:r>
          </a:p>
        </p:txBody>
      </p:sp>
    </p:spTree>
    <p:extLst>
      <p:ext uri="{BB962C8B-B14F-4D97-AF65-F5344CB8AC3E}">
        <p14:creationId xmlns:p14="http://schemas.microsoft.com/office/powerpoint/2010/main" xmlns="" val="267855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3323" y="116316"/>
            <a:ext cx="7760677" cy="1524915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   </a:t>
            </a:r>
            <a:r>
              <a:rPr lang="ru-RU" alt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Федеральный </a:t>
            </a:r>
            <a:r>
              <a:rPr lang="ru-RU" alt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закон от 29.12.2012 N 273-ФЗ (ред. от 03.07.2016) </a:t>
            </a:r>
            <a:r>
              <a:rPr lang="ru-RU" alt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/>
            </a:r>
            <a:br>
              <a:rPr lang="ru-RU" alt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</a:br>
            <a:r>
              <a:rPr lang="ru-RU" alt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"</a:t>
            </a:r>
            <a:r>
              <a:rPr lang="ru-RU" alt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Об образовании в Российской Федерации" </a:t>
            </a:r>
            <a:r>
              <a:rPr lang="ru-RU" alt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                                                      (</a:t>
            </a:r>
            <a:r>
              <a:rPr lang="ru-RU" alt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с изм. и доп., вступ. в силу с 15.07.2016)</a:t>
            </a:r>
            <a:r>
              <a:rPr lang="ru-RU" altLang="ru-RU" sz="2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534" y="1758462"/>
            <a:ext cx="8205465" cy="458372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Статья 5. Право на образование. Государственные гарантии реализации права на образование в Российской Федерации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п5. В целях реализации права каждого человека на образование федеральными государственными органами, органами государственной власти субъектов Российской Федерации и органами местного самоуправления:</a:t>
            </a:r>
          </a:p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 panose="02020603050405020304" pitchFamily="18" charset="0"/>
              </a:rPr>
              <a:t>1) создаются необходимые условия для получения без дискриминации качественного образования лицами с ограниченными возможностями здоровья, для коррекции нарушений развития и социальной адаптации, оказания ранней коррекционной помощи на основе специальных педагогических подходов и наиболее подходящих для этих лиц языков, методов и способов общения и условия, в максимальной степени способствующие получению образования определенного уровня и определенной направленности, а также социальному развитию этих лиц, в том числе посредством организации инклюзивного образования лиц с ограниченными возможностями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здоровья.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67314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281" y="1"/>
            <a:ext cx="7886698" cy="656492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u="sng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ru-RU" altLang="ru-RU" sz="3200" b="1" u="sng" dirty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altLang="ru-RU" sz="3200" b="1" u="sng" dirty="0" smtClean="0">
                <a:solidFill>
                  <a:srgbClr val="421C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всех </a:t>
            </a:r>
            <a:endParaRPr lang="ru-RU" sz="3200" b="1" u="sng" dirty="0">
              <a:solidFill>
                <a:srgbClr val="421C5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2308" y="551900"/>
            <a:ext cx="8072804" cy="5298831"/>
          </a:xfrm>
        </p:spPr>
        <p:txBody>
          <a:bodyPr>
            <a:normAutofit/>
          </a:bodyPr>
          <a:lstStyle/>
          <a:p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Фундаментальный </a:t>
            </a:r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«образование для всех»  </a:t>
            </a:r>
            <a:r>
              <a:rPr lang="ru-RU" alt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</a:t>
            </a:r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 каждый человек должен иметь возможность учиться.</a:t>
            </a:r>
          </a:p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Основополагающий принцип </a:t>
            </a:r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инклюзивного образования</a:t>
            </a:r>
            <a:r>
              <a:rPr lang="ru-RU" alt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 люди должны иметь возможность учиться вместе, независимо от каких-либо трудностей, имеющихся на этом пути, или различий в способности к обучению, которые они могут иметь.</a:t>
            </a:r>
            <a:r>
              <a:rPr lang="ru-RU" alt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alt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Адресатами инклюзивного образования являются люди с ограниченными возможностями здоровья, и инвалиды – лишь одни из них. </a:t>
            </a:r>
          </a:p>
          <a:p>
            <a:endParaRPr lang="ru-RU" sz="2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1661" y="4260005"/>
            <a:ext cx="3540369" cy="2504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359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</TotalTime>
  <Words>1356</Words>
  <Application>Microsoft Office PowerPoint</Application>
  <PresentationFormat>Экран (4:3)</PresentationFormat>
  <Paragraphs>121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Office Theme</vt:lpstr>
      <vt:lpstr>                           Тема конференции: Специальное (коррекционное) обучение детей с ОВЗ                                                             средствами АФК.                                      Выполнил: слушатель курсов по программе                                                              «Адаптивная физическая культура»,                                                                 Чернышов Олег Владимирович,                                                                      учитель физической культуры                                                    Гимназии №6. г. Солнечногорск                                                 Научный руководитель: доцент кафедры                                          комплексной безопасности и физической культуры                                                                           Тузов Илья Николаевич.    Москва 2023 </vt:lpstr>
      <vt:lpstr>Актуальность  работы  </vt:lpstr>
      <vt:lpstr>АФК и адаптивный спорт - важнейший компонент всей системы реабилитации инвалидов и лиц с отклонениями в состоянии здоровья </vt:lpstr>
      <vt:lpstr>            На сегодняшний день является актуальным поиск новых, оптимальных форм и методов педагогической и управленческой деятельности для обеспечения качества обучения детей с ОВЗ на уроке физкультуры с учетом специфики их психики и здоровья.   Теоретический обзор научно-методической литературы по данной теме позволяет сделать вывод о том, что, на сегодняшний день недостаточно изучены вопросы обучения детей с ОВЗ на уроке физкультуры, способствующие улучшению психического и физического состояния учащихся, их полноценному развитию. </vt:lpstr>
      <vt:lpstr>Слайд 5</vt:lpstr>
      <vt:lpstr>Гипотеза исследования.   Эффективное  обучение детей с ОВЗ на уроках физкультуры возможно на основе двухуровневой системы управления при условии комплексного изучения: мотивации учащихся, их подготовки в теории и практике, особенностей физического здоровья и развития; состояния материально-технической базы (далее МТБ) и учебно-методического оснащения, необходимого для образовательного процесса (далее УМК); существующей системы наращивания квалификации учителей; особенностей и возможностей организации дополнительного образования.  </vt:lpstr>
      <vt:lpstr>               Новизна и теоретическая значимость                   исследования:                  Разработана и апробирована модель обучения детей с ОВЗ на уроке физкультуры в условиях общеобразовательной школы.  Подобраны методический инструментарий для обеспечения мониторинга обучения детей с ОВЗ на уроке физкультуры.  Практическая значимость исследования:  Разработанная модель  обучения детей с ОВЗ на уроке физкультуры может быть использована как в условиях общеобразовательной школы, так и в специализированных школах для детей с ОВЗ.  Апробированные методики для изучения мониторинга  обучения детей с ОВЗ на уроке физкультуры могут применяться как в условиях общеобразовательной школы, так и в специализированных школах для детей с ОВЗ.  Методы исследования: теоретический анализ и обобщение научных материалов психологическая и педагогическая диагностика, анализ и обобщение результатов исследования.  База исследования: опытно-поисковая работа проводилась в три этапа на базе начальной школы Гимназии № 6 г.о. Солнечногорск, с учащимися ОВЗ имеющими различные нарушения опорно-двигательного аппарата в количестве 20 человек (10 мальчиков и 10 девочек), возраст 8-10лет. </vt:lpstr>
      <vt:lpstr>    Федеральный закон от 29.12.2012 N 273-ФЗ (ред. от 03.07.2016)  "Об образовании в Российской Федерации"                                                        (с изм. и доп., вступ. в силу с 15.07.2016) </vt:lpstr>
      <vt:lpstr>Образование для всех </vt:lpstr>
      <vt:lpstr>Статистические данные:</vt:lpstr>
      <vt:lpstr>Где учатся  дети- инвалиды, дети с ОВЗ? </vt:lpstr>
      <vt:lpstr>ИНКЛЮЗИВНОЕ (включающее) ОБРАЗОВАНИЕ</vt:lpstr>
      <vt:lpstr>    Три аспекта развития инклюзии </vt:lpstr>
      <vt:lpstr>Инклюзивное образование базируется на восьми принципах:</vt:lpstr>
      <vt:lpstr>Инклюзивное образование  (фр. Inclusif - включающий в себя,  лат. Include - заключаю, включаю)   – это процесс развития общего образования, который подразумевает доступность образования для всех, в плане приспособления к различным нуждам всех детей, что обеспечивает доступ к образованию для детей с особыми потребностями.</vt:lpstr>
      <vt:lpstr>Условия организации  успешного обучения детей с ограниченными возможностями здоровья </vt:lpstr>
      <vt:lpstr>Условия организации  успешного обучения детей с ограниченными возможностями здоровья </vt:lpstr>
      <vt:lpstr>Толерантность</vt:lpstr>
      <vt:lpstr>                Опытно-поисковая работа проводилась                на базе начальной школы Гимназии № 6 г.о. Солнечногорск с учащимися ОВЗ, имеющими различные нарушения опорно-двигательного аппарата (далее НОДА) в количестве 13 человек  (6 мальчиков и 7 девочек), возраст 8-12 лет.    Средняя общеобразовательная школа Гимназии № 6 г.о. Солнечногорск осуществляет образовательный процесс, реализует основные общеобразовательные программы, а также дополнительные      общеразвивающие программы в соответствии  с законодательством Российской Федерации, Московской области, правовыми актами муниципального образования Солнечногорского городского округа и  учредительными  документами.  </vt:lpstr>
      <vt:lpstr>      По инклюзивной форме обучения в школе обучаются 42 человека.   </vt:lpstr>
      <vt:lpstr>   Система обучения детей с ОВЗ в данном образовательном учреждении представлена линейно-функциональной системой управления </vt:lpstr>
      <vt:lpstr>   </vt:lpstr>
      <vt:lpstr>Слайд 23</vt:lpstr>
      <vt:lpstr>         Таким образом гипотеза исследования о      том, что обучение детей с ОВЗ на уроках физкультуры возможно на основе двухуровневой системы управления при условии комплексного изучения: мотивации учащихся, их  подготовки в теории и практике, особенностей физического здоровья и развития; состояния  материально-технической базы и учебно-методического оснащения, необходимого для образовательного  процесса (далее УМК);  существующей системы  повышения  квалификации учителей; особенностей и возможностей системы дополнительного образования, нашла свое подтверж-дение в результатах исследования. </vt:lpstr>
      <vt:lpstr>Очень важно понять:</vt:lpstr>
      <vt:lpstr>Слайд 26</vt:lpstr>
      <vt:lpstr>Слайд 27</vt:lpstr>
      <vt:lpstr>            СПИСОК  ИСТОЧНИКОВ И ЛИТЕРАТУРЫ :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Пользователь Windows</cp:lastModifiedBy>
  <cp:revision>250</cp:revision>
  <dcterms:created xsi:type="dcterms:W3CDTF">2016-11-18T14:12:19Z</dcterms:created>
  <dcterms:modified xsi:type="dcterms:W3CDTF">2023-04-27T07:38:28Z</dcterms:modified>
</cp:coreProperties>
</file>