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47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997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702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007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036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8835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676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870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287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62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984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7801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4846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8816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824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75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2927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23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2B82AAE-6B9F-4D39-B2C2-B0D504EA8230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8B1DBC9-40C6-456E-8D5F-29C0CA5989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25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</a:p>
          <a:p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Щанова Е.И.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826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3950" y="933061"/>
            <a:ext cx="4057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05" y="3138487"/>
            <a:ext cx="7573999" cy="227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94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ИС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9323" y="-1397411"/>
            <a:ext cx="7598228" cy="102635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31"/>
            <a:ext cx="9201455" cy="688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70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56098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281" y="890733"/>
            <a:ext cx="4883403" cy="32840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69527" y="5007820"/>
            <a:ext cx="6880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Лиса – рыжая, хитрая, домашняя, дикая.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595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854" y="431930"/>
            <a:ext cx="8080310" cy="32536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18762" y="4170783"/>
            <a:ext cx="60934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к прилагательным,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 с противоположным значением.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375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5539" y="683070"/>
            <a:ext cx="4190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ДЕРЕВО УСПЕХА</a:t>
            </a:r>
            <a:endParaRPr lang="ru-RU" sz="4000" b="1" dirty="0">
              <a:solidFill>
                <a:srgbClr val="00B05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1054" y="1678269"/>
            <a:ext cx="4214170" cy="43001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277810">
            <a:off x="1179361" y="4962780"/>
            <a:ext cx="6078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334795" flipV="1">
            <a:off x="2873190" y="4673806"/>
            <a:ext cx="29552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5</a:t>
            </a:r>
            <a:endParaRPr lang="ru-RU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467636">
            <a:off x="949495" y="862662"/>
            <a:ext cx="10675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151" y="1671330"/>
            <a:ext cx="1246052" cy="11931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43203" y="2267914"/>
            <a:ext cx="1571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 понятно.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48" y="4321172"/>
            <a:ext cx="1026367" cy="9952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7391" y="2921729"/>
            <a:ext cx="1195812" cy="118470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443203" y="3514081"/>
            <a:ext cx="1552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Есть вопросы.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512767" y="4894397"/>
            <a:ext cx="1471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Было трудно.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573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5371" y="1020749"/>
            <a:ext cx="4572000" cy="39350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Прозвенел звонок для нас.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зашли спокойно в класс.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Встали все у парт красиво,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Поздоровались учтиво.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Тихо сели, спинки прямо.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Вижу, класс наш хоть куда.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начнём урок, друзья.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812" y="3418505"/>
            <a:ext cx="3437682" cy="28840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830" y="645463"/>
            <a:ext cx="1451321" cy="169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99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1641" y="1483568"/>
            <a:ext cx="1371914" cy="58477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ea typeface="Cascadia Mono" panose="020B0609020000020004" pitchFamily="49" charset="0"/>
                <a:cs typeface="Times New Roman" panose="02020603050405020304" pitchFamily="18" charset="0"/>
              </a:rPr>
              <a:t>ХОЧУ</a:t>
            </a:r>
            <a:endParaRPr lang="ru-RU" sz="3200" b="1" dirty="0">
              <a:latin typeface="Times New Roman" panose="02020603050405020304" pitchFamily="18" charset="0"/>
              <a:ea typeface="Cascadia Mono" panose="020B0609020000020004" pitchFamily="49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7285" y="2341983"/>
            <a:ext cx="1611339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4840" y="3387012"/>
            <a:ext cx="1786066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УМЕЮ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6481" y="4702629"/>
            <a:ext cx="2001189" cy="646331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ДЕЛАЮ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618" y="603113"/>
            <a:ext cx="4064530" cy="20620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381" y="3133473"/>
            <a:ext cx="2470433" cy="298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15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2230" y="1035699"/>
            <a:ext cx="6055566" cy="4468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бумаги мы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сминаем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шарик дружно превращаем.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Мятой бумаги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комочек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ежика похожий очень.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дадим ему скучать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Будем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дружно  мы писать.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Раз, два, три, четыре, пять.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Будем, будем мы писать.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ic.rutubelist.ru/video/ab/a6/aba68fcb678af64ca8f06abb66b16b8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6F7"/>
              </a:clrFrom>
              <a:clrTo>
                <a:srgbClr val="FFF6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44619">
            <a:off x="5610379" y="1204617"/>
            <a:ext cx="3437831" cy="193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756328">
            <a:off x="5504858" y="4487099"/>
            <a:ext cx="2423122" cy="2606076"/>
          </a:xfrm>
          <a:prstGeom prst="rect">
            <a:avLst/>
          </a:prstGeom>
        </p:spPr>
      </p:pic>
      <p:pic>
        <p:nvPicPr>
          <p:cNvPr id="1028" name="Picture 4" descr="https://img-fotki.yandex.ru/get/4014/112424586.a27/0_dfd94_db5783a9_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10" y="5213137"/>
            <a:ext cx="2060403" cy="118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887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76465" y="653143"/>
            <a:ext cx="55797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Я часть речи интересная,</a:t>
            </a:r>
            <a:b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Широко в миру известная:</a:t>
            </a:r>
            <a:b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Опишу любой предмет – в этом</a:t>
            </a:r>
            <a:b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Равных со мной нет.</a:t>
            </a:r>
            <a:b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Речь со мною выразительна,</a:t>
            </a:r>
            <a:b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И точна, и удивительна.</a:t>
            </a:r>
            <a:b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800" b="1" i="0" dirty="0" smtClean="0">
                <a:solidFill>
                  <a:schemeClr val="accent4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Чтоб красиво говорить, мною нужно дорожить. </a:t>
            </a:r>
            <a:endParaRPr lang="ru-RU" sz="2800" dirty="0">
              <a:solidFill>
                <a:schemeClr val="accent4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854546">
            <a:off x="1942827" y="4463989"/>
            <a:ext cx="5962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4410" r="24770"/>
          <a:stretch/>
        </p:blipFill>
        <p:spPr>
          <a:xfrm>
            <a:off x="651169" y="586291"/>
            <a:ext cx="2194257" cy="324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02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9591" y="858416"/>
            <a:ext cx="6664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ДОМАШНЕГО ЗАДАНИЯ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mg-fotki.yandex.ru/get/4907/16969765.21a/0_8e439_b2a6662f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91891"/>
            <a:ext cx="5470524" cy="397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778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2392" y="798089"/>
            <a:ext cx="4572000" cy="16951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Грустный клоун громко плачет,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веселый клоун скачет,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Хочет подвиг совершить –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Хочет рёву рассмешить.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36098" y="3900196"/>
            <a:ext cx="4469363" cy="1883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Разворчался старый дед: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«Доживешь вот до ста лет!»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Внук ответил: «Никогда!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Буду молодой всегда!»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232" y="798089"/>
            <a:ext cx="3235973" cy="22413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8669"/>
          <a:stretch/>
        </p:blipFill>
        <p:spPr>
          <a:xfrm>
            <a:off x="1105073" y="3039456"/>
            <a:ext cx="2840221" cy="2801507"/>
          </a:xfrm>
          <a:prstGeom prst="rect">
            <a:avLst/>
          </a:prstGeom>
          <a:ln w="127000" cap="sq">
            <a:solidFill>
              <a:schemeClr val="accent5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1727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156215"/>
              </p:ext>
            </p:extLst>
          </p:nvPr>
        </p:nvGraphicFramePr>
        <p:xfrm>
          <a:off x="858417" y="662473"/>
          <a:ext cx="4618654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769609">
                  <a:extLst>
                    <a:ext uri="{9D8B030D-6E8A-4147-A177-3AD203B41FA5}">
                      <a16:colId xmlns:a16="http://schemas.microsoft.com/office/drawing/2014/main" val="3832240858"/>
                    </a:ext>
                  </a:extLst>
                </a:gridCol>
                <a:gridCol w="769609">
                  <a:extLst>
                    <a:ext uri="{9D8B030D-6E8A-4147-A177-3AD203B41FA5}">
                      <a16:colId xmlns:a16="http://schemas.microsoft.com/office/drawing/2014/main" val="3483879958"/>
                    </a:ext>
                  </a:extLst>
                </a:gridCol>
                <a:gridCol w="769609">
                  <a:extLst>
                    <a:ext uri="{9D8B030D-6E8A-4147-A177-3AD203B41FA5}">
                      <a16:colId xmlns:a16="http://schemas.microsoft.com/office/drawing/2014/main" val="3442743163"/>
                    </a:ext>
                  </a:extLst>
                </a:gridCol>
                <a:gridCol w="769609">
                  <a:extLst>
                    <a:ext uri="{9D8B030D-6E8A-4147-A177-3AD203B41FA5}">
                      <a16:colId xmlns:a16="http://schemas.microsoft.com/office/drawing/2014/main" val="3695945844"/>
                    </a:ext>
                  </a:extLst>
                </a:gridCol>
                <a:gridCol w="769609">
                  <a:extLst>
                    <a:ext uri="{9D8B030D-6E8A-4147-A177-3AD203B41FA5}">
                      <a16:colId xmlns:a16="http://schemas.microsoft.com/office/drawing/2014/main" val="2051451399"/>
                    </a:ext>
                  </a:extLst>
                </a:gridCol>
                <a:gridCol w="770609">
                  <a:extLst>
                    <a:ext uri="{9D8B030D-6E8A-4147-A177-3AD203B41FA5}">
                      <a16:colId xmlns:a16="http://schemas.microsoft.com/office/drawing/2014/main" val="3188994213"/>
                    </a:ext>
                  </a:extLst>
                </a:gridCol>
              </a:tblGrid>
              <a:tr h="339401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639425"/>
                  </a:ext>
                </a:extLst>
              </a:tr>
              <a:tr h="339401"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64813"/>
                  </a:ext>
                </a:extLst>
              </a:tr>
              <a:tr h="339401"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6240435"/>
                  </a:ext>
                </a:extLst>
              </a:tr>
              <a:tr h="339401"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301309"/>
                  </a:ext>
                </a:extLst>
              </a:tr>
              <a:tr h="339401"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35700"/>
                  </a:ext>
                </a:extLst>
              </a:tr>
              <a:tr h="339401"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385153"/>
                  </a:ext>
                </a:extLst>
              </a:tr>
              <a:tr h="339401"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978205"/>
                  </a:ext>
                </a:extLst>
              </a:tr>
              <a:tr h="339401"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83147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19851377">
            <a:off x="4609323" y="2296676"/>
            <a:ext cx="4721289" cy="76944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latin typeface="Franklin Gothic Demi" panose="020B0703020102020204" pitchFamily="34" charset="0"/>
              </a:rPr>
              <a:t>АНТОНИМЫ</a:t>
            </a:r>
            <a:endParaRPr lang="ru-RU" sz="440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8417" y="3948509"/>
            <a:ext cx="56263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Sitka Text Semibold" pitchFamily="2" charset="0"/>
              </a:rPr>
              <a:t>Минус - плюс, огонь - вода,</a:t>
            </a:r>
          </a:p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Sitka Text Semibold" pitchFamily="2" charset="0"/>
              </a:rPr>
              <a:t>Дерзкий - осторожный.</a:t>
            </a:r>
          </a:p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Sitka Text Semibold" pitchFamily="2" charset="0"/>
              </a:rPr>
              <a:t>Все антонимы всегда</a:t>
            </a:r>
          </a:p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Sitka Text Semibold" pitchFamily="2" charset="0"/>
              </a:rPr>
              <a:t>Противоположны.</a:t>
            </a:r>
            <a:endParaRPr lang="ru-RU" sz="2800" b="0" i="0" dirty="0">
              <a:solidFill>
                <a:srgbClr val="002060"/>
              </a:solidFill>
              <a:effectLst/>
              <a:latin typeface="Sitka Text Semibold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637" y="4700320"/>
            <a:ext cx="2142931" cy="151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82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7217" y="837037"/>
            <a:ext cx="38192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1396" y="775481"/>
            <a:ext cx="487057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«Собери пословицу»</a:t>
            </a:r>
            <a:endParaRPr lang="ru-RU" sz="3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086471"/>
            <a:ext cx="4572000" cy="5959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323785">
            <a:off x="2334669" y="3002596"/>
            <a:ext cx="2002471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Маленькое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3584" y="1931436"/>
            <a:ext cx="1238775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50666" y="1666147"/>
            <a:ext cx="1799723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большого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48002">
            <a:off x="6392312" y="2442347"/>
            <a:ext cx="1638590" cy="55335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безделья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8703242">
            <a:off x="4779084" y="2910376"/>
            <a:ext cx="1069524" cy="55335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дело</a:t>
            </a:r>
            <a:r>
              <a:rPr lang="ru-RU" sz="28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9004" y="4602408"/>
            <a:ext cx="6947168" cy="954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МАЛЕНЬКОЕ ДЕЛО ЛУЧШЕ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БОЛЬШОГО БЕЗДЕЛЬЯ.</a:t>
            </a:r>
            <a:endParaRPr lang="ru-RU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019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262</TotalTime>
  <Words>263</Words>
  <Application>Microsoft Office PowerPoint</Application>
  <PresentationFormat>Экран (4:3)</PresentationFormat>
  <Paragraphs>108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Cambria</vt:lpstr>
      <vt:lpstr>Cascadia Mono</vt:lpstr>
      <vt:lpstr>Franklin Gothic Demi</vt:lpstr>
      <vt:lpstr>Garamond</vt:lpstr>
      <vt:lpstr>Monotype Corsiva</vt:lpstr>
      <vt:lpstr>Sitka Text Semibold</vt:lpstr>
      <vt:lpstr>Times New Roman</vt:lpstr>
      <vt:lpstr>Натуральные материалы</vt:lpstr>
      <vt:lpstr>УРОК  РУССКОГО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 РУССКОГО ЯЗЫКА</dc:title>
  <dc:creator>Елена Щанова</dc:creator>
  <cp:lastModifiedBy>Елена Щанова</cp:lastModifiedBy>
  <cp:revision>22</cp:revision>
  <dcterms:created xsi:type="dcterms:W3CDTF">2024-01-18T16:16:30Z</dcterms:created>
  <dcterms:modified xsi:type="dcterms:W3CDTF">2024-02-10T16:52:04Z</dcterms:modified>
</cp:coreProperties>
</file>