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73" r:id="rId2"/>
    <p:sldId id="262" r:id="rId3"/>
    <p:sldId id="256" r:id="rId4"/>
    <p:sldId id="272" r:id="rId5"/>
    <p:sldId id="284" r:id="rId6"/>
    <p:sldId id="274" r:id="rId7"/>
    <p:sldId id="275" r:id="rId8"/>
    <p:sldId id="276" r:id="rId9"/>
    <p:sldId id="278" r:id="rId10"/>
    <p:sldId id="277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294" r:id="rId21"/>
    <p:sldId id="263" r:id="rId22"/>
  </p:sldIdLst>
  <p:sldSz cx="9144000" cy="6858000" type="screen4x3"/>
  <p:notesSz cx="6858000" cy="9144000"/>
  <p:custDataLst>
    <p:tags r:id="rId2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99"/>
    <a:srgbClr val="3399FF"/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77" autoAdjust="0"/>
    <p:restoredTop sz="84604" autoAdjust="0"/>
  </p:normalViewPr>
  <p:slideViewPr>
    <p:cSldViewPr>
      <p:cViewPr>
        <p:scale>
          <a:sx n="75" d="100"/>
          <a:sy n="75" d="100"/>
        </p:scale>
        <p:origin x="-1032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разных источниках информации вы можете встретить разные определения науки экологии. Например: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86391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разных источниках информации вы можете встретить разные определения науки экологии. Например: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86391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разных источниках информации вы можете встретить разные определения науки экологии. Например: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86391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разных источниках информации вы можете встретить разные определения науки экологии. Например: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639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75856" y="188640"/>
            <a:ext cx="5688632" cy="1318046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79513" y="123199"/>
            <a:ext cx="8712968" cy="1360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9" name="Текст 2"/>
          <p:cNvSpPr>
            <a:spLocks noGrp="1"/>
          </p:cNvSpPr>
          <p:nvPr>
            <p:ph idx="1"/>
          </p:nvPr>
        </p:nvSpPr>
        <p:spPr>
          <a:xfrm>
            <a:off x="1187624" y="1628800"/>
            <a:ext cx="7704856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835696" y="1628800"/>
            <a:ext cx="3528392" cy="4525963"/>
          </a:xfrm>
        </p:spPr>
        <p:txBody>
          <a:bodyPr/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6096" y="1639341"/>
            <a:ext cx="3528392" cy="4525963"/>
          </a:xfrm>
        </p:spPr>
        <p:txBody>
          <a:bodyPr/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07704" y="1535113"/>
            <a:ext cx="345638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907704" y="2174875"/>
            <a:ext cx="3456384" cy="3951288"/>
          </a:xfrm>
        </p:spPr>
        <p:txBody>
          <a:bodyPr/>
          <a:lstStyle>
            <a:lvl1pPr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506747" y="1535113"/>
            <a:ext cx="3457741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506747" y="2174875"/>
            <a:ext cx="3457741" cy="3951288"/>
          </a:xfrm>
        </p:spPr>
        <p:txBody>
          <a:bodyPr/>
          <a:lstStyle>
            <a:lvl1pPr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8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24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20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3" y="123199"/>
            <a:ext cx="8712968" cy="1360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1628800"/>
            <a:ext cx="7704856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16632"/>
            <a:ext cx="6192688" cy="230425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Экологическое воспитание 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16632"/>
            <a:ext cx="8839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7 класс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998187" y="5445224"/>
            <a:ext cx="2133277" cy="92333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857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Урок </a:t>
            </a:r>
            <a:r>
              <a:rPr lang="ru-RU" sz="5400" b="1" dirty="0">
                <a:ln w="2857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5</a:t>
            </a:r>
            <a:endParaRPr lang="ru-RU" sz="5400" b="1" cap="none" spc="0" dirty="0">
              <a:ln w="2857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06647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00808"/>
            <a:ext cx="7704856" cy="4104456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Для каждого вида птиц необходимо соблюдать определенные размеры и форму домика, размер летка (отверстия, через которое птица будет проникать в искусственное гнездовье).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Неверно сделанный домик останется не заселённым птицами!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24935" cy="1289577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При изготовлении искусственных гнездовий важно знать следующее: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0602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00808"/>
            <a:ext cx="7704856" cy="410445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2. Для изготовление искусственных гнездовий подходят только доски. Доски должны быть нестроганые хотя бы с одной, обращенной </a:t>
            </a:r>
            <a:r>
              <a:rPr lang="ru-RU" dirty="0">
                <a:solidFill>
                  <a:schemeClr val="tx1"/>
                </a:solidFill>
              </a:rPr>
              <a:t>внутрь домика </a:t>
            </a:r>
            <a:r>
              <a:rPr lang="ru-RU" dirty="0" smtClean="0">
                <a:solidFill>
                  <a:schemeClr val="tx1"/>
                </a:solidFill>
              </a:rPr>
              <a:t>стороны. Если нестроганых досок нет, необходимо на внутренней поверхности досок сделать насечки –зазубрины, по которым птицы будут выбираться из домика. Если есть горбыль ( боковая часть бревна имеющая одну пропиленную, а другую </a:t>
            </a:r>
            <a:r>
              <a:rPr lang="ru-RU" dirty="0" err="1" smtClean="0">
                <a:solidFill>
                  <a:schemeClr val="tx1"/>
                </a:solidFill>
              </a:rPr>
              <a:t>непропиленную</a:t>
            </a:r>
            <a:r>
              <a:rPr lang="ru-RU" dirty="0" smtClean="0">
                <a:solidFill>
                  <a:schemeClr val="tx1"/>
                </a:solidFill>
              </a:rPr>
              <a:t>, с остатками коры поверхность), то он предпочтительнее для изготовления гнездовий.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24935" cy="1289577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При изготовлении искусственных гнездовий важно знать следующее: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545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00808"/>
            <a:ext cx="7704856" cy="4104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3. Гнездовье не должно бросаться в глаза. Птицы охотнее заселяют домики неокрашенные или «состаренные» морилкой (например, крепким раствором марганцовки) в коричневый цвет. Масляной краской и лаком домик покрывать нельзя, в древесине должны остаться поры, домик должен «дышать».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24935" cy="1289577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При изготовлении искусственных гнездовий важно знать следующее: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9885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00808"/>
            <a:ext cx="7704856" cy="4104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3. Гнездовье не должно бросаться в глаза. Птицы охотнее заселяют домики неокрашенные или «состаренные» морилкой (например, крепким раствором марганцовки) в коричневый цвет. Масляной краской и лаком домик покрывать нельзя, в древесине должны остаться поры, домик должен «дышать».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24935" cy="1289577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При изготовлении искусственных гнездовий важно знать следующее: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3145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00808"/>
            <a:ext cx="7704856" cy="4104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4. Для того, чтобы птицы поселились в искусственном гнездовье в текущем сезоне, надо постараться вывесить их до начала сроков размножения. В разных областях нашей страны эти сроки разные, но лучше вывесить раньше. Ориентировочные сроки развешивания домиков – март – начало апреля.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24935" cy="1289577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При изготовлении искусственных гнездовий важно знать следующее: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0774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0688"/>
            <a:ext cx="8236498" cy="5591811"/>
          </a:xfrm>
        </p:spPr>
      </p:pic>
    </p:spTree>
    <p:extLst>
      <p:ext uri="{BB962C8B-B14F-4D97-AF65-F5344CB8AC3E}">
        <p14:creationId xmlns:p14="http://schemas.microsoft.com/office/powerpoint/2010/main" val="2184353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2656"/>
            <a:ext cx="8064896" cy="5991966"/>
          </a:xfrm>
        </p:spPr>
      </p:pic>
    </p:spTree>
    <p:extLst>
      <p:ext uri="{BB962C8B-B14F-4D97-AF65-F5344CB8AC3E}">
        <p14:creationId xmlns:p14="http://schemas.microsoft.com/office/powerpoint/2010/main" val="2285635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476672"/>
            <a:ext cx="6480720" cy="6065550"/>
          </a:xfrm>
        </p:spPr>
      </p:pic>
    </p:spTree>
    <p:extLst>
      <p:ext uri="{BB962C8B-B14F-4D97-AF65-F5344CB8AC3E}">
        <p14:creationId xmlns:p14="http://schemas.microsoft.com/office/powerpoint/2010/main" val="321313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76672"/>
            <a:ext cx="6255342" cy="6069637"/>
          </a:xfrm>
        </p:spPr>
      </p:pic>
    </p:spTree>
    <p:extLst>
      <p:ext uri="{BB962C8B-B14F-4D97-AF65-F5344CB8AC3E}">
        <p14:creationId xmlns:p14="http://schemas.microsoft.com/office/powerpoint/2010/main" val="2631038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56560"/>
            <a:ext cx="5544616" cy="6198349"/>
          </a:xfrm>
        </p:spPr>
      </p:pic>
    </p:spTree>
    <p:extLst>
      <p:ext uri="{BB962C8B-B14F-4D97-AF65-F5344CB8AC3E}">
        <p14:creationId xmlns:p14="http://schemas.microsoft.com/office/powerpoint/2010/main" val="413718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telegram.hr/wp-content/uploads/2019/05/GettyImages-102289293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41" r="21600"/>
          <a:stretch/>
        </p:blipFill>
        <p:spPr bwMode="auto">
          <a:xfrm>
            <a:off x="6458520" y="3789040"/>
            <a:ext cx="2572914" cy="296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д\з: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87624" y="1628800"/>
            <a:ext cx="7272808" cy="3168352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solidFill>
                  <a:schemeClr val="tx1"/>
                </a:solidFill>
              </a:rPr>
              <a:t>Экология – это……</a:t>
            </a:r>
            <a:endParaRPr lang="ru-RU" sz="3600" dirty="0" smtClean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solidFill>
                  <a:schemeClr val="tx1"/>
                </a:solidFill>
              </a:rPr>
              <a:t>Четыре закона экологии.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solidFill>
                  <a:schemeClr val="tx1"/>
                </a:solidFill>
              </a:rPr>
              <a:t>Причины исчезновения видов</a:t>
            </a:r>
            <a:r>
              <a:rPr lang="ru-RU" sz="3600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solidFill>
                  <a:schemeClr val="tx1"/>
                </a:solidFill>
              </a:rPr>
              <a:t>Что такое ООПТ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solidFill>
                  <a:schemeClr val="tx1"/>
                </a:solidFill>
              </a:rPr>
              <a:t>Виды ООПТ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88640"/>
            <a:ext cx="5184576" cy="6683040"/>
          </a:xfrm>
        </p:spPr>
      </p:pic>
    </p:spTree>
    <p:extLst>
      <p:ext uri="{BB962C8B-B14F-4D97-AF65-F5344CB8AC3E}">
        <p14:creationId xmlns:p14="http://schemas.microsoft.com/office/powerpoint/2010/main" val="312432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 </a:t>
            </a:r>
            <a:endParaRPr lang="ru-RU" dirty="0"/>
          </a:p>
        </p:txBody>
      </p:sp>
      <p:sp>
        <p:nvSpPr>
          <p:cNvPr id="7" name="Line 256"/>
          <p:cNvSpPr>
            <a:spLocks noChangeShapeType="1"/>
          </p:cNvSpPr>
          <p:nvPr/>
        </p:nvSpPr>
        <p:spPr bwMode="gray">
          <a:xfrm>
            <a:off x="3841405" y="2397426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8" name="Rectangle 257"/>
          <p:cNvSpPr>
            <a:spLocks noChangeArrowheads="1"/>
          </p:cNvSpPr>
          <p:nvPr/>
        </p:nvSpPr>
        <p:spPr bwMode="gray">
          <a:xfrm rot="3419336">
            <a:off x="3557242" y="1821164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9" name="Text Box 258"/>
          <p:cNvSpPr txBox="1">
            <a:spLocks noChangeArrowheads="1"/>
          </p:cNvSpPr>
          <p:nvPr/>
        </p:nvSpPr>
        <p:spPr bwMode="gray">
          <a:xfrm>
            <a:off x="4355976" y="1864026"/>
            <a:ext cx="1662635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Arial" charset="0"/>
              </a:rPr>
              <a:t>Задание 1</a:t>
            </a:r>
            <a:endParaRPr lang="en-US" sz="2400" dirty="0">
              <a:solidFill>
                <a:schemeClr val="accent3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10" name="Text Box 259"/>
          <p:cNvSpPr txBox="1">
            <a:spLocks noChangeArrowheads="1"/>
          </p:cNvSpPr>
          <p:nvPr/>
        </p:nvSpPr>
        <p:spPr bwMode="gray">
          <a:xfrm>
            <a:off x="3612805" y="1864026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1</a:t>
            </a:r>
          </a:p>
        </p:txBody>
      </p:sp>
      <p:sp>
        <p:nvSpPr>
          <p:cNvPr id="11" name="Line 260"/>
          <p:cNvSpPr>
            <a:spLocks noChangeShapeType="1"/>
          </p:cNvSpPr>
          <p:nvPr/>
        </p:nvSpPr>
        <p:spPr bwMode="gray">
          <a:xfrm>
            <a:off x="3841405" y="3235626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12" name="Rectangle 261"/>
          <p:cNvSpPr>
            <a:spLocks noChangeArrowheads="1"/>
          </p:cNvSpPr>
          <p:nvPr/>
        </p:nvSpPr>
        <p:spPr bwMode="gray">
          <a:xfrm rot="3419336">
            <a:off x="3557242" y="2659364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13" name="Text Box 262"/>
          <p:cNvSpPr txBox="1">
            <a:spLocks noChangeArrowheads="1"/>
          </p:cNvSpPr>
          <p:nvPr/>
        </p:nvSpPr>
        <p:spPr bwMode="gray">
          <a:xfrm>
            <a:off x="3612805" y="2702226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chemeClr val="bg1"/>
                </a:solidFill>
                <a:latin typeface="Arial" charset="0"/>
              </a:rPr>
              <a:t>2</a:t>
            </a:r>
          </a:p>
        </p:txBody>
      </p:sp>
      <p:sp>
        <p:nvSpPr>
          <p:cNvPr id="20" name="Text Box 269"/>
          <p:cNvSpPr txBox="1">
            <a:spLocks noChangeArrowheads="1"/>
          </p:cNvSpPr>
          <p:nvPr/>
        </p:nvSpPr>
        <p:spPr bwMode="gray">
          <a:xfrm>
            <a:off x="4355976" y="2688881"/>
            <a:ext cx="1747594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Arial" charset="0"/>
              </a:rPr>
              <a:t>Задание 2.</a:t>
            </a:r>
            <a:endParaRPr lang="en-US" sz="2400" dirty="0">
              <a:solidFill>
                <a:schemeClr val="accent3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91620" y="304250"/>
            <a:ext cx="6552380" cy="157488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Охрана и привлечение птиц. 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Искусственные гнездовья.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16632"/>
            <a:ext cx="2833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Экологическое воспитание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998187" y="5445224"/>
            <a:ext cx="2133277" cy="92333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857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Урок </a:t>
            </a:r>
            <a:r>
              <a:rPr lang="ru-RU" sz="5400" b="1" dirty="0">
                <a:ln w="2857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5</a:t>
            </a:r>
            <a:endParaRPr lang="ru-RU" sz="5400" b="1" cap="none" spc="0" dirty="0">
              <a:ln w="2857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179512" y="188640"/>
            <a:ext cx="8496944" cy="453650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Гнезда нужны птицам для насиживания яиц и выращивание птенцов до того возраста, когда они смогут перепархивать с куста на куст. </a:t>
            </a:r>
            <a:r>
              <a:rPr lang="ru-RU" sz="3600" dirty="0">
                <a:solidFill>
                  <a:schemeClr val="tx1"/>
                </a:solidFill>
              </a:rPr>
              <a:t>К</a:t>
            </a:r>
            <a:r>
              <a:rPr lang="ru-RU" sz="3600" dirty="0" smtClean="0">
                <a:solidFill>
                  <a:schemeClr val="tx1"/>
                </a:solidFill>
              </a:rPr>
              <a:t>аждый вид птиц строит гнёзда в определенных местах. Например, пеночка и полево</a:t>
            </a:r>
            <a:r>
              <a:rPr lang="ru-RU" sz="3600" dirty="0" smtClean="0">
                <a:solidFill>
                  <a:schemeClr val="tx1"/>
                </a:solidFill>
              </a:rPr>
              <a:t>й </a:t>
            </a:r>
            <a:r>
              <a:rPr lang="ru-RU" sz="3600" dirty="0" smtClean="0">
                <a:solidFill>
                  <a:schemeClr val="tx1"/>
                </a:solidFill>
              </a:rPr>
              <a:t> жаворонок</a:t>
            </a:r>
            <a:endParaRPr lang="ru-RU" sz="3600" dirty="0" smtClean="0">
              <a:solidFill>
                <a:schemeClr val="tx1"/>
              </a:solidFill>
            </a:endParaRPr>
          </a:p>
          <a:p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075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179512" y="188640"/>
            <a:ext cx="8496944" cy="15841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</a:rPr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Например, пеночка и полево</a:t>
            </a:r>
            <a:r>
              <a:rPr lang="ru-RU" sz="3600" dirty="0" smtClean="0">
                <a:solidFill>
                  <a:schemeClr val="tx1"/>
                </a:solidFill>
              </a:rPr>
              <a:t>й </a:t>
            </a:r>
            <a:r>
              <a:rPr lang="ru-RU" sz="3600" dirty="0" smtClean="0">
                <a:solidFill>
                  <a:schemeClr val="tx1"/>
                </a:solidFill>
              </a:rPr>
              <a:t> жаворонок строят гнездо на земле,</a:t>
            </a:r>
          </a:p>
          <a:p>
            <a:pPr marL="0" indent="0">
              <a:buNone/>
            </a:pPr>
            <a:r>
              <a:rPr lang="ru-RU" sz="2600" dirty="0" smtClean="0">
                <a:solidFill>
                  <a:schemeClr val="tx1"/>
                </a:solidFill>
              </a:rPr>
              <a:t>           Гнездо пеночки</a:t>
            </a:r>
            <a:endParaRPr lang="ru-RU" sz="2600" dirty="0" smtClean="0">
              <a:solidFill>
                <a:schemeClr val="tx1"/>
              </a:solidFill>
            </a:endParaRPr>
          </a:p>
          <a:p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s2.fotokto.ru/photo/full/395/39593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37444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4" descr="https://1.bp.blogspot.com/-UcJT1FNzUxc/WwFLDML-RJI/AAAAAAAAYtY/JXgfa2z6qokDX8d_6ZAREaX20-0AMTTpQCLcBGAs/s1600/%2525D0%2525B6%2525D0%2525B0%2525D0%2525B9%2525D0%2525B2%2525D0%2525BE%2525D1%252580%2525D0%2525BE%2525D0%2525BD%2525D0%2525BE%2525D0%2525B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4" name="AutoShape 6" descr="https://1.bp.blogspot.com/-UcJT1FNzUxc/WwFLDML-RJI/AAAAAAAAYtY/JXgfa2z6qokDX8d_6ZAREaX20-0AMTTpQCLcBGAs/s1600/%2525D0%2525B6%2525D0%2525B0%2525D0%2525B9%2525D0%2525B2%2525D0%2525BE%2525D1%252580%2525D0%2525BE%2525D0%2525BD%2525D0%2525BE%2525D0%2525BA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5" name="AutoShape 8" descr="https://i.ytimg.com/vi/buokBg2O_hQ/maxresdefault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972" y="3573016"/>
            <a:ext cx="4716016" cy="26527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71722" y="3208000"/>
            <a:ext cx="2938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Гнездо полевого жаворонка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6909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179512" y="188640"/>
            <a:ext cx="8496944" cy="4176464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tx1"/>
                </a:solidFill>
              </a:rPr>
              <a:t>з</a:t>
            </a:r>
            <a:r>
              <a:rPr lang="ru-RU" sz="3600" dirty="0" smtClean="0">
                <a:solidFill>
                  <a:schemeClr val="tx1"/>
                </a:solidFill>
              </a:rPr>
              <a:t>яблик и иволга –                                                     на дереве,</a:t>
            </a:r>
          </a:p>
          <a:p>
            <a:endParaRPr lang="ru-RU" sz="3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3600" dirty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Зимородок и береговая ласточка (береговушка) – в норах над обрывом.</a:t>
            </a:r>
          </a:p>
          <a:p>
            <a:endParaRPr lang="ru-RU" sz="3600" dirty="0" smtClean="0">
              <a:solidFill>
                <a:schemeClr val="tx1"/>
              </a:solidFill>
            </a:endParaRPr>
          </a:p>
          <a:p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2050" name="Picture 2" descr="https://obshe.net/upload/000/u11/d9/73/03f0849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88640"/>
            <a:ext cx="3213043" cy="2409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pofoto.club/uploads/posts/2022-01/1641540704_20-pofoto-club-p-gnezdo-zimorodka-foto-4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717032"/>
            <a:ext cx="3434498" cy="2575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8" descr="https://krasivosti.pro/uploads/posts/2022-09/1662135784_6-krasivosti-pro-p-lastochka-beregovushka-gnezdo-oboi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4" name="AutoShape 10" descr="https://krasivosti.pro/uploads/posts/2022-09/1662135784_6-krasivosti-pro-p-lastochka-beregovushka-gnezdo-oboi-6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5" name="AutoShape 12" descr="https://krasivosti.pro/uploads/posts/2022-09/1662135784_6-krasivosti-pro-p-lastochka-beregovushka-gnezdo-oboi-6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2062" name="Picture 14" descr="https://blogger.googleusercontent.com/img/b/R29vZ2xl/AVvXsEg8wna7qqwopJvXtbDqBNLjYb9uXYRqnqNRMdx-mJv2bny1FNFh_LM5YmP7rz_2VsVx-XgK6Jiwh6lNyLc8bRABE4y7OmqNLeJnZ6e-NGJUx0zelFDjsGeSF2pZuRfNzufa2sNSSEz5jYVRD0YSt8OaGzXritBhUBhMe8cARzq1xljFX9dLKcAqqovhjA/s1100/%25D0%25BB%25D0%25B0%25D1%2581%25D1%2582%25D0%25BE%25D1%2587%25D0%25BA%25D0%25B8%2520%25D0%25B1%25D0%25B5%25D1%2580%25D0%25B5%25D0%25B3%25D0%25BE%25D0%25B2%25D1%2583%25D1%2588%25D0%25BA%25D0%25B8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267" y="3403610"/>
            <a:ext cx="4002287" cy="2834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757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179512" y="188640"/>
            <a:ext cx="8496944" cy="3384376"/>
          </a:xfrm>
        </p:spPr>
        <p:txBody>
          <a:bodyPr>
            <a:normAutofit fontScale="92500" lnSpcReduction="10000"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Группа птиц, называемых дуплогнездниками, поселяются только в дуплах.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Некоторые </a:t>
            </a:r>
            <a:r>
              <a:rPr lang="ru-RU" sz="3600" dirty="0" err="1" smtClean="0">
                <a:solidFill>
                  <a:schemeClr val="tx1"/>
                </a:solidFill>
              </a:rPr>
              <a:t>дуплогнездники</a:t>
            </a:r>
            <a:r>
              <a:rPr lang="ru-RU" sz="3600" dirty="0" smtClean="0">
                <a:solidFill>
                  <a:schemeClr val="tx1"/>
                </a:solidFill>
              </a:rPr>
              <a:t>, например дятлы, сами выдалбливают себе дупло для постройки гнезда, другие пользуются уже готовыми дуплами.</a:t>
            </a:r>
            <a:endParaRPr lang="ru-RU" sz="3600" dirty="0">
              <a:solidFill>
                <a:schemeClr val="tx1"/>
              </a:solidFill>
            </a:endParaRPr>
          </a:p>
          <a:p>
            <a:endParaRPr lang="ru-RU" sz="3600" dirty="0" smtClean="0">
              <a:solidFill>
                <a:schemeClr val="tx1"/>
              </a:solidFill>
            </a:endParaRPr>
          </a:p>
          <a:p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AutoShape 2" descr="https://mykaleidoscope.ru/x/uploads/posts/2022-10/1666777044_23-mykaleidoscope-ru-p-gnezdo-dyatla-salat-krasivo-2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46" y="3645024"/>
            <a:ext cx="3994493" cy="26642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5803" y="3631952"/>
            <a:ext cx="4572000" cy="2642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123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568952" cy="295232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Люди залечивают или вырубают дуплистые деревья, потому что такое дерево может подвергнуться болезням, а при сильном ветре  - даже упасть и повредить линию электро</a:t>
            </a:r>
            <a:r>
              <a:rPr lang="ru-RU" dirty="0" smtClean="0">
                <a:solidFill>
                  <a:schemeClr val="tx1"/>
                </a:solidFill>
              </a:rPr>
              <a:t>передачи,  машины, вызвать гибель людей. Но при этом множество видов плиц лишаются мест для постройки гнезда.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8" name="Picture 2" descr="https://img.razrisyika.ru/kart/66/1200/263263-derevo-s-duplom-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140969"/>
            <a:ext cx="411990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154661"/>
            <a:ext cx="3648406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416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3" y="123198"/>
            <a:ext cx="8712968" cy="1937649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>
                <a:solidFill>
                  <a:schemeClr val="tx1"/>
                </a:solidFill>
              </a:rPr>
              <a:t>При нехватке естественных мест для гнездования </a:t>
            </a:r>
            <a:r>
              <a:rPr lang="ru-RU" sz="3100" dirty="0" err="1" smtClean="0">
                <a:solidFill>
                  <a:schemeClr val="tx1"/>
                </a:solidFill>
              </a:rPr>
              <a:t>дуплогнездников</a:t>
            </a:r>
            <a:r>
              <a:rPr lang="ru-RU" sz="3100" dirty="0" smtClean="0">
                <a:solidFill>
                  <a:schemeClr val="tx1"/>
                </a:solidFill>
              </a:rPr>
              <a:t> люди строят искусственные гнездовья, напоминающие дупла или естественные укрытия. </a:t>
            </a:r>
            <a:endParaRPr lang="ru-RU" sz="31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204864"/>
            <a:ext cx="4224469" cy="23762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573016"/>
            <a:ext cx="4507993" cy="2535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38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b1385a6d454966f571deefbd1799c7fa17f71c"/>
</p:tagLst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2661</TotalTime>
  <Words>569</Words>
  <Application>Microsoft Office PowerPoint</Application>
  <PresentationFormat>Экран (4:3)</PresentationFormat>
  <Paragraphs>50</Paragraphs>
  <Slides>21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Экологическое воспитание </vt:lpstr>
      <vt:lpstr>Проверка д\з:</vt:lpstr>
      <vt:lpstr>Охрана и привлечение птиц.  Искусственные гнездовья.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 нехватке естественных мест для гнездования дуплогнездников люди строят искусственные гнездовья, напоминающие дупла или естественные укрытия. </vt:lpstr>
      <vt:lpstr>При изготовлении искусственных гнездовий важно знать следующее:</vt:lpstr>
      <vt:lpstr>При изготовлении искусственных гнездовий важно знать следующее:</vt:lpstr>
      <vt:lpstr>При изготовлении искусственных гнездовий важно знать следующее:</vt:lpstr>
      <vt:lpstr>При изготовлении искусственных гнездовий важно знать следующее:</vt:lpstr>
      <vt:lpstr>При изготовлении искусственных гнездовий важно знать следующее: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 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Экологическая волна</dc:title>
  <dc:creator>obstinate</dc:creator>
  <dc:description>Шаблон презентации с сайта https://presentation-creation.ru/</dc:description>
  <cp:lastModifiedBy>МАРИНА</cp:lastModifiedBy>
  <cp:revision>468</cp:revision>
  <dcterms:created xsi:type="dcterms:W3CDTF">2018-02-25T09:09:03Z</dcterms:created>
  <dcterms:modified xsi:type="dcterms:W3CDTF">2024-02-12T15:38:34Z</dcterms:modified>
</cp:coreProperties>
</file>