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9"/>
  </p:notesMasterIdLst>
  <p:sldIdLst>
    <p:sldId id="284" r:id="rId2"/>
    <p:sldId id="285" r:id="rId3"/>
    <p:sldId id="286" r:id="rId4"/>
    <p:sldId id="287" r:id="rId5"/>
    <p:sldId id="294" r:id="rId6"/>
    <p:sldId id="288" r:id="rId7"/>
    <p:sldId id="289" r:id="rId8"/>
    <p:sldId id="290" r:id="rId9"/>
    <p:sldId id="291" r:id="rId10"/>
    <p:sldId id="292" r:id="rId11"/>
    <p:sldId id="293" r:id="rId12"/>
    <p:sldId id="299" r:id="rId13"/>
    <p:sldId id="295" r:id="rId14"/>
    <p:sldId id="296" r:id="rId15"/>
    <p:sldId id="298" r:id="rId16"/>
    <p:sldId id="282" r:id="rId17"/>
    <p:sldId id="269" r:id="rId18"/>
  </p:sldIdLst>
  <p:sldSz cx="9144000" cy="6858000" type="screen4x3"/>
  <p:notesSz cx="6858000" cy="9144000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1pPr>
    <a:lvl2pPr marL="742950" indent="-28575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2pPr>
    <a:lvl3pPr marL="11430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3pPr>
    <a:lvl4pPr marL="16002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4pPr>
    <a:lvl5pPr marL="20574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00"/>
    <a:srgbClr val="FFFF99"/>
    <a:srgbClr val="FFFF66"/>
    <a:srgbClr val="333300"/>
    <a:srgbClr val="003300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9" d="100"/>
          <a:sy n="59" d="100"/>
        </p:scale>
        <p:origin x="-1650" y="-318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28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0" y="695325"/>
            <a:ext cx="0" cy="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sp>
      <p:sp>
        <p:nvSpPr>
          <p:cNvPr id="2050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4813" cy="4113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 smtClean="0"/>
          </a:p>
        </p:txBody>
      </p:sp>
    </p:spTree>
    <p:extLst>
      <p:ext uri="{BB962C8B-B14F-4D97-AF65-F5344CB8AC3E}">
        <p14:creationId xmlns:p14="http://schemas.microsoft.com/office/powerpoint/2010/main" val="210611096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ru-RU" dirty="0" smtClean="0"/>
              <a:t>Чьи портреты перед вами?</a:t>
            </a:r>
          </a:p>
          <a:p>
            <a:pPr marL="171450" indent="-171450">
              <a:buFontTx/>
              <a:buChar char="-"/>
            </a:pPr>
            <a:r>
              <a:rPr lang="ru-RU" dirty="0" smtClean="0"/>
              <a:t>С.Я. Маршак</a:t>
            </a:r>
            <a:r>
              <a:rPr lang="ru-RU" baseline="0" dirty="0" smtClean="0"/>
              <a:t> и Д. Хармс были очень дружны. У них было общее увлечение – писать стихи. С одним их стихотворением, написанным совместно/, мы познакомимся сегодня.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E2595B07-B65E-4FD5-85B4-B9D6B6EB612E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69281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3102CB-9D49-48D2-A175-CEB3FA609D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544C5A-3240-4BD0-9E6E-214C1D21BA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28588"/>
            <a:ext cx="2055813" cy="59959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9800" cy="59959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83702F-275D-4E72-84ED-F08208432C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8588"/>
            <a:ext cx="8228013" cy="143351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6904C7-CC89-42F3-A7B5-506E1B5AA7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82BB08-605E-470D-8835-4718D765ED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58C095-34B3-493F-B409-5F218F3373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5057EA-62E3-4266-B581-5C50B03955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6D5E8B-8043-4FF2-A78B-7378BA46CC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211E38-55EA-4811-897E-1E2363A2AD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D54DE0-7440-4A10-BAFC-6BF2C2478F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0D3F90-1D10-4EA6-9235-0BB310FB7A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401947-2017-4DFD-9C74-2EDFA94D1C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8013" cy="14335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524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245225"/>
            <a:ext cx="2132013" cy="4746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245225"/>
            <a:ext cx="2894013" cy="4746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5225"/>
            <a:ext cx="2132013" cy="4746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9A37F751-D821-4E80-8097-85088C2D2E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>
    <p:wipe/>
  </p:transition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cs typeface="Arial" charset="0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cs typeface="Arial" charset="0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cs typeface="Arial" charset="0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cs typeface="Arial" charset="0"/>
        </a:defRPr>
      </a:lvl5pPr>
      <a:lvl6pPr marL="25146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cs typeface="Arial" charset="0"/>
        </a:defRPr>
      </a:lvl6pPr>
      <a:lvl7pPr marL="29718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cs typeface="Arial" charset="0"/>
        </a:defRPr>
      </a:lvl7pPr>
      <a:lvl8pPr marL="3429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cs typeface="Arial" charset="0"/>
        </a:defRPr>
      </a:lvl8pPr>
      <a:lvl9pPr marL="3886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cs typeface="Arial" charset="0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cs typeface="+mn-cs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cs typeface="+mn-cs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cs typeface="+mn-cs"/>
        </a:defRPr>
      </a:lvl5pPr>
      <a:lvl6pPr marL="25146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cs typeface="+mn-cs"/>
        </a:defRPr>
      </a:lvl6pPr>
      <a:lvl7pPr marL="29718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cs typeface="+mn-cs"/>
        </a:defRPr>
      </a:lvl7pPr>
      <a:lvl8pPr marL="34290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cs typeface="+mn-cs"/>
        </a:defRPr>
      </a:lvl8pPr>
      <a:lvl9pPr marL="3886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3.jp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2.jpg"/><Relationship Id="rId5" Type="http://schemas.openxmlformats.org/officeDocument/2006/relationships/image" Target="../media/image2.jp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g"/><Relationship Id="rId4" Type="http://schemas.openxmlformats.org/officeDocument/2006/relationships/image" Target="../media/image27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ljrate.ru/out.php?ljru=http://fotki.yandex.ru/users/marinkop/view/476572/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193" y="0"/>
            <a:ext cx="9144000" cy="6840760"/>
          </a:xfrm>
          <a:prstGeom prst="rect">
            <a:avLst/>
          </a:prstGeom>
        </p:spPr>
      </p:pic>
      <p:sp>
        <p:nvSpPr>
          <p:cNvPr id="3073" name="Rectangle 1"/>
          <p:cNvSpPr>
            <a:spLocks noGrp="1" noChangeArrowheads="1"/>
          </p:cNvSpPr>
          <p:nvPr>
            <p:ph type="title"/>
          </p:nvPr>
        </p:nvSpPr>
        <p:spPr>
          <a:xfrm>
            <a:off x="687388" y="360363"/>
            <a:ext cx="7772400" cy="1563687"/>
          </a:xfrm>
          <a:ln/>
        </p:spPr>
        <p:txBody>
          <a:bodyPr/>
          <a:lstStyle/>
          <a:p>
            <a:r>
              <a:rPr lang="ru-RU" sz="6600" b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Весёлые чижи</a:t>
            </a:r>
            <a:br>
              <a:rPr lang="ru-RU" sz="6600" b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</a:br>
            <a:r>
              <a:rPr lang="ru-RU" sz="4000" b="1">
                <a:solidFill>
                  <a:srgbClr val="33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С. Маршак, Д. Хармс</a:t>
            </a:r>
            <a:endParaRPr lang="ru-RU" sz="6600" b="1">
              <a:solidFill>
                <a:srgbClr val="33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itchFamily="18" charset="0"/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1303930" y="2544080"/>
            <a:ext cx="6400800" cy="1752600"/>
          </a:xfrm>
          <a:prstGeom prst="rect">
            <a:avLst/>
          </a:prstGeom>
          <a:noFill/>
          <a:ln/>
        </p:spPr>
        <p:txBody>
          <a:bodyPr lIns="0" tIns="0" rIns="0" bIns="0" anchor="ctr"/>
          <a:lstStyle/>
          <a:p>
            <a:pPr marL="0" indent="0" algn="ctr"/>
            <a:r>
              <a:rPr lang="ru-RU" sz="2400" b="1" dirty="0">
                <a:solidFill>
                  <a:srgbClr val="003300"/>
                </a:solidFill>
                <a:latin typeface="Georgia" pitchFamily="18" charset="0"/>
              </a:rPr>
              <a:t>Литературное чтение</a:t>
            </a:r>
          </a:p>
          <a:p>
            <a:pPr marL="0" indent="0" algn="ctr"/>
            <a:r>
              <a:rPr lang="ru-RU" sz="2400" b="1" dirty="0">
                <a:solidFill>
                  <a:srgbClr val="003300"/>
                </a:solidFill>
                <a:latin typeface="Georgia" pitchFamily="18" charset="0"/>
              </a:rPr>
              <a:t>2 класс</a:t>
            </a:r>
          </a:p>
        </p:txBody>
      </p:sp>
      <p:pic>
        <p:nvPicPr>
          <p:cNvPr id="1026" name="Picture 2" descr="D:\АТТЕСТАЦИЯ\Doc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44" t="7836" r="31139" b="40896"/>
          <a:stretch/>
        </p:blipFill>
        <p:spPr bwMode="auto">
          <a:xfrm>
            <a:off x="-19193" y="0"/>
            <a:ext cx="1339891" cy="18497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303517" y="4437112"/>
            <a:ext cx="285565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0" cap="none" spc="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и провела: </a:t>
            </a:r>
          </a:p>
          <a:p>
            <a:pPr algn="ctr"/>
            <a:r>
              <a:rPr lang="ru-RU" sz="2000" b="0" cap="none" spc="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Чаленко Н.А.</a:t>
            </a:r>
            <a:endParaRPr lang="ru-RU" sz="2000" b="0" cap="none" spc="0" dirty="0">
              <a:ln w="18415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0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" grpId="0"/>
      <p:bldP spid="3074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639"/>
            <a:ext cx="9144000" cy="6840760"/>
          </a:xfrm>
          <a:prstGeom prst="rect">
            <a:avLst/>
          </a:prstGeom>
        </p:spPr>
      </p:pic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755576" y="181700"/>
            <a:ext cx="6677405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prstTxWarp prst="textPlain">
              <a:avLst/>
            </a:prstTxWarp>
            <a:spAutoFit/>
          </a:bodyPr>
          <a:lstStyle/>
          <a:p>
            <a:r>
              <a:rPr lang="ru-RU" sz="3600" b="1" dirty="0">
                <a:solidFill>
                  <a:srgbClr val="002060"/>
                </a:solidFill>
                <a:latin typeface="Arial Black" pitchFamily="34" charset="0"/>
              </a:rPr>
              <a:t>Запятки –</a:t>
            </a:r>
          </a:p>
          <a:p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место для слуги позади экипажа,</a:t>
            </a:r>
          </a:p>
          <a:p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кареты.</a:t>
            </a:r>
          </a:p>
        </p:txBody>
      </p:sp>
      <p:pic>
        <p:nvPicPr>
          <p:cNvPr id="17414" name="Picture 6" descr="запятки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3F2EE"/>
              </a:clrFrom>
              <a:clrTo>
                <a:srgbClr val="F3F2E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2818" y="1268760"/>
            <a:ext cx="4329073" cy="2520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4427984" y="4221088"/>
            <a:ext cx="366478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prstTxWarp prst="textPlain">
              <a:avLst/>
            </a:prstTxWarp>
            <a:spAutoFit/>
          </a:bodyPr>
          <a:lstStyle/>
          <a:p>
            <a:r>
              <a:rPr lang="ru-RU" sz="3600" b="1" dirty="0">
                <a:solidFill>
                  <a:srgbClr val="002060"/>
                </a:solidFill>
                <a:latin typeface="Arial Black" pitchFamily="34" charset="0"/>
              </a:rPr>
              <a:t>Поварёшка – </a:t>
            </a:r>
          </a:p>
          <a:p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половник.</a:t>
            </a:r>
          </a:p>
        </p:txBody>
      </p:sp>
      <p:pic>
        <p:nvPicPr>
          <p:cNvPr id="17416" name="Picture 8" descr="поварёшк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6774" y="3408742"/>
            <a:ext cx="3799076" cy="2798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4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4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639"/>
            <a:ext cx="9144000" cy="6840760"/>
          </a:xfrm>
          <a:prstGeom prst="rect">
            <a:avLst/>
          </a:prstGeom>
        </p:spPr>
      </p:pic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539552" y="322109"/>
            <a:ext cx="8460432" cy="2243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prstTxWarp prst="textPlain">
              <a:avLst/>
            </a:prstTxWarp>
            <a:spAutoFit/>
          </a:bodyPr>
          <a:lstStyle/>
          <a:p>
            <a:r>
              <a:rPr lang="ru-RU" sz="3600" b="1" dirty="0">
                <a:solidFill>
                  <a:srgbClr val="002060"/>
                </a:solidFill>
                <a:latin typeface="Arial Black" pitchFamily="34" charset="0"/>
              </a:rPr>
              <a:t>Оглобля –</a:t>
            </a:r>
          </a:p>
          <a:p>
            <a:pPr algn="ctr"/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длинный брус, который крепится</a:t>
            </a:r>
          </a:p>
          <a:p>
            <a:pPr algn="ctr"/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Одним концом к оси колеса,</a:t>
            </a:r>
          </a:p>
          <a:p>
            <a:pPr algn="ctr"/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 другим – к дуге и хомуту</a:t>
            </a:r>
          </a:p>
          <a:p>
            <a:pPr algn="ctr"/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лошади.</a:t>
            </a:r>
          </a:p>
        </p:txBody>
      </p:sp>
      <p:pic>
        <p:nvPicPr>
          <p:cNvPr id="18438" name="Picture 6" descr="оглобл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2565400"/>
            <a:ext cx="4103687" cy="410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4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4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4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90" y="32885"/>
            <a:ext cx="9144000" cy="6840760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1944216" cy="2979641"/>
          </a:xfrm>
        </p:spPr>
      </p:pic>
      <p:sp>
        <p:nvSpPr>
          <p:cNvPr id="5" name="Прямоугольник 4"/>
          <p:cNvSpPr/>
          <p:nvPr/>
        </p:nvSpPr>
        <p:spPr>
          <a:xfrm>
            <a:off x="697572" y="2204864"/>
            <a:ext cx="7704857" cy="308221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Plain">
              <a:avLst/>
            </a:prstTxWarp>
            <a:spAutoFit/>
          </a:bodyPr>
          <a:lstStyle/>
          <a:p>
            <a:pPr algn="ctr"/>
            <a:r>
              <a:rPr lang="ru-RU" sz="3600" b="1" cap="none" spc="0" dirty="0" smtClean="0">
                <a:ln w="381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СЛУШАЕМ СТИХОТВОРЕНИЕ.</a:t>
            </a:r>
          </a:p>
          <a:p>
            <a:pPr algn="ctr"/>
            <a:r>
              <a:rPr lang="ru-RU" sz="3600" b="1" dirty="0" smtClean="0">
                <a:ln w="381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ТРЕНИРУЕМСЯ ЧИТАТЬ ВЫРАЗИТЕЛЬНО</a:t>
            </a:r>
          </a:p>
          <a:p>
            <a:pPr algn="ctr"/>
            <a:r>
              <a:rPr lang="ru-RU" sz="3600" b="1" cap="none" spc="0" dirty="0" smtClean="0">
                <a:ln w="381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С АВТОРОМ.</a:t>
            </a:r>
            <a:endParaRPr lang="ru-RU" sz="3600" b="1" cap="none" spc="0" dirty="0">
              <a:ln w="38100">
                <a:solidFill>
                  <a:srgbClr val="C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849139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ЧИЖИ 2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557588"/>
            <a:ext cx="609600" cy="609600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90" y="32885"/>
            <a:ext cx="9144000" cy="684076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260648"/>
            <a:ext cx="4402699" cy="597666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clrChange>
              <a:clrFrom>
                <a:srgbClr val="FFFBFC"/>
              </a:clrFrom>
              <a:clrTo>
                <a:srgbClr val="FFFB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151824"/>
            <a:ext cx="4289489" cy="5106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01629"/>
      </p:ext>
    </p:extLst>
  </p:cSld>
  <p:clrMapOvr>
    <a:masterClrMapping/>
  </p:clrMapOvr>
  <p:transition spd="slow" advTm="45039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4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5"/>
      </p14:showEvtLst>
    </p:ext>
  </p:extLs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793"/>
            <a:ext cx="9144000" cy="684076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2564905"/>
            <a:ext cx="5514245" cy="384225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0694" y="-99391"/>
            <a:ext cx="3942614" cy="5332904"/>
          </a:xfrm>
          <a:prstGeom prst="rect">
            <a:avLst/>
          </a:prstGeom>
        </p:spPr>
      </p:pic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755576" y="1204785"/>
            <a:ext cx="8176772" cy="424044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5641379"/>
      </p:ext>
    </p:extLst>
  </p:cSld>
  <p:clrMapOvr>
    <a:masterClrMapping/>
  </p:clrMapOvr>
  <p:transition spd="slow" advTm="19635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0" y="0"/>
            <a:ext cx="9144000" cy="6840760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3527" y="116632"/>
            <a:ext cx="4333175" cy="5400600"/>
          </a:xfrm>
        </p:spPr>
      </p:pic>
      <p:pic>
        <p:nvPicPr>
          <p:cNvPr id="7" name="Объект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4716016" y="836712"/>
            <a:ext cx="4337098" cy="568863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clrChange>
              <a:clrFrom>
                <a:srgbClr val="FDFDFB"/>
              </a:clrFrom>
              <a:clrTo>
                <a:srgbClr val="FDFD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3889" y="4899160"/>
            <a:ext cx="3019181" cy="1970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759113"/>
      </p:ext>
    </p:extLst>
  </p:cSld>
  <p:clrMapOvr>
    <a:masterClrMapping/>
  </p:clrMapOvr>
  <p:transition spd="slow" advTm="56652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639"/>
            <a:ext cx="9144000" cy="6840760"/>
          </a:xfrm>
          <a:prstGeom prst="rect">
            <a:avLst/>
          </a:prstGeom>
        </p:spPr>
      </p:pic>
      <p:pic>
        <p:nvPicPr>
          <p:cNvPr id="2" name="Рисунок 1" descr="http://img-fotki.yandex.ru/get/6400/17308394.135/0_7459c_57254b21_L.jpg">
            <a:hlinkClick r:id="rId3" tgtFrame="&quot;_blank&quot;"/>
          </p:cNvPr>
          <p:cNvPicPr/>
          <p:nvPr/>
        </p:nvPicPr>
        <p:blipFill rotWithShape="1">
          <a:blip r:embed="rId4" cstate="print"/>
          <a:srcRect b="24681"/>
          <a:stretch/>
        </p:blipFill>
        <p:spPr bwMode="auto">
          <a:xfrm>
            <a:off x="755575" y="548680"/>
            <a:ext cx="7632848" cy="514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079612" y="764704"/>
            <a:ext cx="6984775" cy="5047819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algn="ctr"/>
            <a:r>
              <a:rPr lang="ru-RU" sz="360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Домашнее задание </a:t>
            </a:r>
          </a:p>
          <a:p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• Стр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170-173 выразительное чтение по желанию выучить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наизусть, </a:t>
            </a:r>
          </a:p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• приготовить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сообщение о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чиже и записать в рабочую тетрадь.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• Нарисуй чижа в тетради. </a:t>
            </a:r>
            <a:endParaRPr lang="ru-RU" dirty="0" smtClean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639"/>
            <a:ext cx="9144000" cy="6840760"/>
          </a:xfrm>
          <a:prstGeom prst="rect">
            <a:avLst/>
          </a:prstGeom>
        </p:spPr>
      </p:pic>
      <p:sp>
        <p:nvSpPr>
          <p:cNvPr id="19460" name="WordArt 4"/>
          <p:cNvSpPr>
            <a:spLocks noChangeArrowheads="1" noChangeShapeType="1" noTextEdit="1"/>
          </p:cNvSpPr>
          <p:nvPr/>
        </p:nvSpPr>
        <p:spPr bwMode="auto">
          <a:xfrm>
            <a:off x="395288" y="1125538"/>
            <a:ext cx="8424862" cy="2684462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b="1" kern="10" spc="-360" dirty="0">
                <a:ln w="12700" cap="rnd">
                  <a:solidFill>
                    <a:srgbClr val="800000"/>
                  </a:solidFill>
                  <a:prstDash val="sysDot"/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125724" dir="18900000" algn="ctr" rotWithShape="0">
                    <a:srgbClr val="FFFF99"/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Спасибо!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93" y="0"/>
            <a:ext cx="9144000" cy="6840760"/>
          </a:xfrm>
          <a:prstGeom prst="rect">
            <a:avLst/>
          </a:prstGeom>
        </p:spPr>
      </p:pic>
      <p:sp>
        <p:nvSpPr>
          <p:cNvPr id="3073" name="Rectangle 1"/>
          <p:cNvSpPr>
            <a:spLocks noGrp="1" noChangeArrowheads="1"/>
          </p:cNvSpPr>
          <p:nvPr>
            <p:ph type="title"/>
          </p:nvPr>
        </p:nvSpPr>
        <p:spPr>
          <a:xfrm>
            <a:off x="687388" y="360363"/>
            <a:ext cx="7772400" cy="1563687"/>
          </a:xfrm>
          <a:ln/>
        </p:spPr>
        <p:txBody>
          <a:bodyPr/>
          <a:lstStyle/>
          <a:p>
            <a:r>
              <a:rPr lang="ru-RU" sz="66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/>
            </a:r>
            <a:br>
              <a:rPr lang="ru-RU" sz="66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</a:br>
            <a:r>
              <a:rPr lang="ru-RU" sz="66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/>
            </a:r>
            <a:br>
              <a:rPr lang="ru-RU" sz="66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</a:br>
            <a:r>
              <a:rPr lang="ru-RU" sz="66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/>
            </a:r>
            <a:br>
              <a:rPr lang="ru-RU" sz="66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</a:br>
            <a:r>
              <a:rPr lang="ru-RU" sz="66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НАШ ДЕВИЗ</a:t>
            </a:r>
            <a:br>
              <a:rPr lang="ru-RU" sz="66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</a:br>
            <a:r>
              <a:rPr lang="ru-RU" sz="66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/>
            </a:r>
            <a:br>
              <a:rPr lang="ru-RU" sz="66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</a:br>
            <a:r>
              <a:rPr lang="ru-RU" sz="66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/>
            </a:r>
            <a:br>
              <a:rPr lang="ru-RU" sz="66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</a:br>
            <a:endParaRPr lang="ru-RU" sz="6600" b="1" dirty="0">
              <a:solidFill>
                <a:srgbClr val="33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itchFamily="18" charset="0"/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1403350" y="1643050"/>
            <a:ext cx="6400800" cy="3898913"/>
          </a:xfrm>
          <a:prstGeom prst="rect">
            <a:avLst/>
          </a:prstGeom>
          <a:noFill/>
          <a:ln/>
        </p:spPr>
        <p:txBody>
          <a:bodyPr lIns="0" tIns="0" rIns="0" bIns="0" anchor="ctr"/>
          <a:lstStyle/>
          <a:p>
            <a:pPr marL="0" indent="0" algn="ctr"/>
            <a:r>
              <a:rPr lang="ru-RU" b="1" dirty="0" smtClean="0">
                <a:solidFill>
                  <a:srgbClr val="003300"/>
                </a:solidFill>
                <a:latin typeface="Georgia" pitchFamily="18" charset="0"/>
              </a:rPr>
              <a:t>Будем мы старательными,</a:t>
            </a:r>
            <a:br>
              <a:rPr lang="ru-RU" b="1" dirty="0" smtClean="0">
                <a:solidFill>
                  <a:srgbClr val="003300"/>
                </a:solidFill>
                <a:latin typeface="Georgia" pitchFamily="18" charset="0"/>
              </a:rPr>
            </a:br>
            <a:r>
              <a:rPr lang="ru-RU" b="1" dirty="0" smtClean="0">
                <a:solidFill>
                  <a:srgbClr val="003300"/>
                </a:solidFill>
                <a:latin typeface="Georgia" pitchFamily="18" charset="0"/>
              </a:rPr>
              <a:t>Будем мы внимательными.</a:t>
            </a:r>
            <a:br>
              <a:rPr lang="ru-RU" b="1" dirty="0" smtClean="0">
                <a:solidFill>
                  <a:srgbClr val="003300"/>
                </a:solidFill>
                <a:latin typeface="Georgia" pitchFamily="18" charset="0"/>
              </a:rPr>
            </a:br>
            <a:r>
              <a:rPr lang="ru-RU" b="1" dirty="0" smtClean="0">
                <a:solidFill>
                  <a:srgbClr val="003300"/>
                </a:solidFill>
                <a:latin typeface="Georgia" pitchFamily="18" charset="0"/>
              </a:rPr>
              <a:t>Хорошо уметь читать</a:t>
            </a:r>
            <a:br>
              <a:rPr lang="ru-RU" b="1" dirty="0" smtClean="0">
                <a:solidFill>
                  <a:srgbClr val="003300"/>
                </a:solidFill>
                <a:latin typeface="Georgia" pitchFamily="18" charset="0"/>
              </a:rPr>
            </a:br>
            <a:r>
              <a:rPr lang="ru-RU" b="1" dirty="0" smtClean="0">
                <a:solidFill>
                  <a:srgbClr val="003300"/>
                </a:solidFill>
                <a:latin typeface="Georgia" pitchFamily="18" charset="0"/>
              </a:rPr>
              <a:t>Нужно обязательно.</a:t>
            </a:r>
          </a:p>
          <a:p>
            <a:pPr marL="0" indent="0" algn="ctr"/>
            <a:endParaRPr lang="ru-RU" b="1" dirty="0">
              <a:solidFill>
                <a:srgbClr val="0033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" grpId="0"/>
      <p:bldP spid="307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56" y="0"/>
            <a:ext cx="9144000" cy="6840760"/>
          </a:xfrm>
          <a:prstGeom prst="rect">
            <a:avLst/>
          </a:prstGeom>
        </p:spPr>
      </p:pic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1059353" y="95672"/>
            <a:ext cx="6624736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Plain">
              <a:avLst/>
            </a:prstTxWarp>
            <a:spAutoFit/>
          </a:bodyPr>
          <a:lstStyle/>
          <a:p>
            <a:r>
              <a:rPr lang="ru-RU" sz="4400" b="1" dirty="0">
                <a:ln w="28575"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0000FF"/>
                </a:solidFill>
              </a:rPr>
              <a:t>Речевая разминка</a:t>
            </a: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1159576" y="1734200"/>
            <a:ext cx="6784588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Plain">
              <a:avLst/>
            </a:prstTxWarp>
            <a:sp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</a:t>
            </a:r>
            <a:endParaRPr lang="ru-RU" sz="3200" dirty="0">
              <a:solidFill>
                <a:schemeClr val="tx1"/>
              </a:solidFill>
            </a:endParaRPr>
          </a:p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реке плывёт кораблик.</a:t>
            </a:r>
          </a:p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 плывёт издалека.</a:t>
            </a:r>
          </a:p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кораблике четыре</a:t>
            </a:r>
          </a:p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Очень храбрых моряка.</a:t>
            </a:r>
          </a:p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них ушки на макушке,</a:t>
            </a:r>
          </a:p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них длинные хвосты,</a:t>
            </a:r>
          </a:p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страшны им только кошки,</a:t>
            </a:r>
          </a:p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Только кошки и коты!</a:t>
            </a:r>
          </a:p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                             </a:t>
            </a:r>
            <a:r>
              <a:rPr lang="ru-RU" sz="3200" b="1" dirty="0">
                <a:ln>
                  <a:solidFill>
                    <a:schemeClr val="tx1"/>
                  </a:solidFill>
                </a:ln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Д. Хармс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059353" y="1052736"/>
            <a:ext cx="7113047" cy="96949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Plain">
              <a:avLst/>
            </a:prstTxWarp>
            <a:spAutoFit/>
          </a:bodyPr>
          <a:lstStyle/>
          <a:p>
            <a:pPr algn="ctr"/>
            <a:r>
              <a:rPr lang="ru-RU" sz="2400" b="1" cap="none" spc="0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(Прочитайте сначала медленно, </a:t>
            </a:r>
          </a:p>
          <a:p>
            <a:pPr algn="ctr"/>
            <a:r>
              <a:rPr lang="ru-RU" sz="2400" b="1" cap="none" spc="0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затем быстрее и </a:t>
            </a:r>
          </a:p>
          <a:p>
            <a:pPr algn="ctr"/>
            <a:r>
              <a:rPr lang="ru-RU" sz="2400" b="1" cap="none" spc="0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затем выразительно)</a:t>
            </a:r>
            <a:endParaRPr lang="ru-RU" sz="2400" b="1" cap="none" spc="0" dirty="0">
              <a:ln w="18000">
                <a:solidFill>
                  <a:srgbClr val="C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639"/>
            <a:ext cx="9144000" cy="6840760"/>
          </a:xfrm>
          <a:prstGeom prst="rect">
            <a:avLst/>
          </a:prstGeom>
        </p:spPr>
      </p:pic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n w="28575">
                  <a:solidFill>
                    <a:srgbClr val="C0000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ЧИЖ</a:t>
            </a:r>
            <a:r>
              <a:rPr lang="ru-RU" dirty="0" smtClean="0"/>
              <a:t> -</a:t>
            </a:r>
            <a:r>
              <a:rPr lang="ru-RU" dirty="0"/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ебольшая лесная,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певчая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птица.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1908175" y="1646864"/>
            <a:ext cx="4219425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4400" b="1" dirty="0" smtClean="0">
                <a:solidFill>
                  <a:srgbClr val="0000FF"/>
                </a:solidFill>
              </a:rPr>
              <a:t>            </a:t>
            </a:r>
            <a:r>
              <a:rPr lang="ru-RU" sz="8800" b="1" dirty="0" smtClean="0">
                <a:solidFill>
                  <a:srgbClr val="0000FF"/>
                </a:solidFill>
              </a:rPr>
              <a:t>чиж</a:t>
            </a:r>
            <a:endParaRPr lang="ru-RU" sz="8800" b="1" dirty="0">
              <a:solidFill>
                <a:srgbClr val="0000FF"/>
              </a:solidFill>
            </a:endParaRPr>
          </a:p>
        </p:txBody>
      </p:sp>
      <p:pic>
        <p:nvPicPr>
          <p:cNvPr id="12294" name="Picture 6" descr="чиж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313" y="3284538"/>
            <a:ext cx="4734685" cy="314485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639"/>
            <a:ext cx="9144000" cy="68407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ln w="28575">
                  <a:solidFill>
                    <a:srgbClr val="C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Д.Хармс</a:t>
            </a:r>
            <a:r>
              <a:rPr lang="ru-RU" b="1" dirty="0" smtClean="0">
                <a:ln w="28575">
                  <a:solidFill>
                    <a:srgbClr val="C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b="1" dirty="0" err="1" smtClean="0">
                <a:ln w="28575">
                  <a:solidFill>
                    <a:srgbClr val="C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С.Маршак</a:t>
            </a:r>
            <a:endParaRPr lang="ru-RU" b="1" dirty="0">
              <a:ln w="28575">
                <a:solidFill>
                  <a:srgbClr val="C00000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upload.wikimedia.org/wikipedia/commons/thumb/2/27/Alexander_vvedenskij.jpg/250px-Alexander_vvedenskij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556792"/>
            <a:ext cx="3372684" cy="4586852"/>
          </a:xfrm>
          <a:prstGeom prst="rect">
            <a:avLst/>
          </a:prstGeom>
          <a:noFill/>
          <a:ln w="5715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upload.wikimedia.org/wikipedia/ru/thumb/5/5c/Marshak_1934.jpg/250px-Marshak_193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6" y="1643050"/>
            <a:ext cx="3293558" cy="4630463"/>
          </a:xfrm>
          <a:prstGeom prst="rect">
            <a:avLst/>
          </a:prstGeom>
          <a:noFill/>
          <a:ln w="5715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88642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639"/>
            <a:ext cx="9144000" cy="6840760"/>
          </a:xfrm>
          <a:prstGeom prst="rect">
            <a:avLst/>
          </a:prstGeom>
        </p:spPr>
      </p:pic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755576" y="260648"/>
            <a:ext cx="7218543" cy="1038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prstTxWarp prst="textPlain">
              <a:avLst/>
            </a:prstTxWarp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rgbClr val="336600"/>
                  </a:solidFill>
                </a:ln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Посвящается 6-му ленинградскому </a:t>
            </a:r>
            <a:endParaRPr lang="ru-RU" sz="3200" b="1" dirty="0">
              <a:ln>
                <a:solidFill>
                  <a:srgbClr val="336600"/>
                </a:solidFill>
              </a:ln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ln>
                  <a:solidFill>
                    <a:srgbClr val="336600"/>
                  </a:solidFill>
                </a:ln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детскому дому </a:t>
            </a:r>
            <a:endParaRPr lang="ru-RU" sz="3200" b="1" dirty="0">
              <a:ln>
                <a:solidFill>
                  <a:srgbClr val="336600"/>
                </a:solidFill>
              </a:ln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8" name="Picture 6" descr="д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3238" y="1653630"/>
            <a:ext cx="3384550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7" descr="дт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1556792"/>
            <a:ext cx="3168650" cy="230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8" descr="дт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87824" y="4077072"/>
            <a:ext cx="3311525" cy="239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639"/>
            <a:ext cx="9144000" cy="6840760"/>
          </a:xfrm>
          <a:prstGeom prst="rect">
            <a:avLst/>
          </a:prstGeom>
        </p:spPr>
      </p:pic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395535" y="1405028"/>
            <a:ext cx="4681289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prstTxWarp prst="textPlain">
              <a:avLst/>
            </a:prstTxWarp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</a:rPr>
              <a:t>Судомойка – </a:t>
            </a:r>
          </a:p>
          <a:p>
            <a:r>
              <a:rPr lang="ru-RU" sz="3200" b="1" dirty="0">
                <a:solidFill>
                  <a:srgbClr val="0000FF"/>
                </a:solidFill>
              </a:rPr>
              <a:t> </a:t>
            </a: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женщина,</a:t>
            </a:r>
          </a:p>
          <a:p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которая моет посуду.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4425713" y="4010481"/>
            <a:ext cx="4267530" cy="1820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prstTxWarp prst="textPlain">
              <a:avLst/>
            </a:prstTxWarp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</a:rPr>
              <a:t>Кухарка</a:t>
            </a:r>
            <a:r>
              <a:rPr lang="ru-RU" sz="3200" dirty="0">
                <a:solidFill>
                  <a:srgbClr val="002060"/>
                </a:solidFill>
              </a:rPr>
              <a:t> – </a:t>
            </a:r>
          </a:p>
          <a:p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 слова «кухня»,</a:t>
            </a:r>
          </a:p>
          <a:p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повар.</a:t>
            </a:r>
          </a:p>
        </p:txBody>
      </p:sp>
      <p:pic>
        <p:nvPicPr>
          <p:cNvPr id="14343" name="Picture 7" descr="посудом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80111" y="1160669"/>
            <a:ext cx="2659755" cy="2856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611560" y="182022"/>
            <a:ext cx="7628307" cy="605681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Plain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381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СЛОВАРНАЯ РАБОТА</a:t>
            </a:r>
            <a:endParaRPr lang="ru-RU" sz="5400" b="1" cap="none" spc="0" dirty="0">
              <a:ln w="38100">
                <a:solidFill>
                  <a:srgbClr val="C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08520" y="3106012"/>
            <a:ext cx="3830922" cy="3629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3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3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3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1" y="-17548"/>
            <a:ext cx="9144000" cy="6840760"/>
          </a:xfrm>
          <a:prstGeom prst="rect">
            <a:avLst/>
          </a:prstGeom>
        </p:spPr>
      </p:pic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179388" y="2416086"/>
            <a:ext cx="475265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prstTxWarp prst="textPlain">
              <a:avLst/>
            </a:prstTxWarp>
            <a:spAutoFit/>
          </a:bodyPr>
          <a:lstStyle/>
          <a:p>
            <a:r>
              <a:rPr lang="ru-RU" sz="3600" b="1" dirty="0">
                <a:solidFill>
                  <a:srgbClr val="002060"/>
                </a:solidFill>
                <a:latin typeface="Arial Black" pitchFamily="34" charset="0"/>
              </a:rPr>
              <a:t>Кочерёжка –</a:t>
            </a:r>
            <a:r>
              <a:rPr lang="ru-RU" sz="3600" b="1" dirty="0">
                <a:solidFill>
                  <a:srgbClr val="0000FF"/>
                </a:solidFill>
              </a:rPr>
              <a:t> </a:t>
            </a:r>
          </a:p>
          <a:p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кочерга.</a:t>
            </a: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935981" y="332656"/>
            <a:ext cx="7560964" cy="1602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prstTxWarp prst="textPlain">
              <a:avLst/>
            </a:prstTxWarp>
            <a:spAutoFit/>
          </a:bodyPr>
          <a:lstStyle/>
          <a:p>
            <a:r>
              <a:rPr lang="ru-RU" sz="3600" b="1" dirty="0">
                <a:solidFill>
                  <a:srgbClr val="002060"/>
                </a:solidFill>
                <a:latin typeface="Arial Black" pitchFamily="34" charset="0"/>
              </a:rPr>
              <a:t>На посылках –</a:t>
            </a:r>
          </a:p>
          <a:p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тот, кто подносит необходимые</a:t>
            </a:r>
          </a:p>
          <a:p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вещи.</a:t>
            </a: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5672145" y="4214019"/>
            <a:ext cx="279275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prstTxWarp prst="textPlain">
              <a:avLst/>
            </a:prstTxWarp>
            <a:spAutoFit/>
          </a:bodyPr>
          <a:lstStyle/>
          <a:p>
            <a:r>
              <a:rPr lang="ru-RU" sz="3600" b="1" dirty="0">
                <a:solidFill>
                  <a:srgbClr val="002060"/>
                </a:solidFill>
                <a:latin typeface="Arial Black" pitchFamily="34" charset="0"/>
              </a:rPr>
              <a:t>Тетёрка –</a:t>
            </a:r>
            <a:r>
              <a:rPr lang="ru-RU" sz="3600" b="1" dirty="0">
                <a:solidFill>
                  <a:srgbClr val="0000FF"/>
                </a:solidFill>
              </a:rPr>
              <a:t> </a:t>
            </a:r>
          </a:p>
          <a:p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тетерев.</a:t>
            </a:r>
          </a:p>
        </p:txBody>
      </p:sp>
      <p:pic>
        <p:nvPicPr>
          <p:cNvPr id="15368" name="Picture 8" descr="те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876675"/>
            <a:ext cx="1907282" cy="2612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9" name="Picture 9" descr="тет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760" y="4214019"/>
            <a:ext cx="2736651" cy="2061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0" name="Picture 10" descr="коч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43924" y="1880716"/>
            <a:ext cx="3024188" cy="169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3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3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3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07" y="17240"/>
            <a:ext cx="9144000" cy="6840760"/>
          </a:xfrm>
          <a:prstGeom prst="rect">
            <a:avLst/>
          </a:prstGeom>
        </p:spPr>
      </p:pic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179388" y="188640"/>
            <a:ext cx="5328716" cy="2205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prstTxWarp prst="textPlain">
              <a:avLst>
                <a:gd name="adj" fmla="val 50483"/>
              </a:avLst>
            </a:prstTxWarp>
            <a:spAutoFit/>
          </a:bodyPr>
          <a:lstStyle/>
          <a:p>
            <a:r>
              <a:rPr lang="ru-RU" sz="3600" b="1" dirty="0">
                <a:solidFill>
                  <a:srgbClr val="002060"/>
                </a:solidFill>
                <a:latin typeface="Arial Black" pitchFamily="34" charset="0"/>
              </a:rPr>
              <a:t>Коромысло –</a:t>
            </a:r>
          </a:p>
          <a:p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деревянная дуга, на которой</a:t>
            </a:r>
          </a:p>
          <a:p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носили вёдра с водой </a:t>
            </a:r>
          </a:p>
          <a:p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 колодца или реки.</a:t>
            </a:r>
          </a:p>
        </p:txBody>
      </p:sp>
      <p:pic>
        <p:nvPicPr>
          <p:cNvPr id="16390" name="Picture 6" descr="коромыс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275185"/>
            <a:ext cx="3786533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160694" y="3111669"/>
            <a:ext cx="4458913" cy="1000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prstTxWarp prst="textPlain">
              <a:avLst/>
            </a:prstTxWarp>
            <a:spAutoFit/>
          </a:bodyPr>
          <a:lstStyle/>
          <a:p>
            <a:r>
              <a:rPr lang="ru-RU" sz="3600" b="1" dirty="0">
                <a:solidFill>
                  <a:srgbClr val="002060"/>
                </a:solidFill>
                <a:latin typeface="Arial Black" pitchFamily="34" charset="0"/>
              </a:rPr>
              <a:t>Таратайка –</a:t>
            </a:r>
          </a:p>
          <a:p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двухколёсная повозка</a:t>
            </a:r>
          </a:p>
        </p:txBody>
      </p:sp>
      <p:pic>
        <p:nvPicPr>
          <p:cNvPr id="16392" name="Picture 8" descr="таратайк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53327" y="4183051"/>
            <a:ext cx="3527722" cy="2642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3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3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3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613</TotalTime>
  <Words>266</Words>
  <Application>Microsoft Office PowerPoint</Application>
  <PresentationFormat>Экран (4:3)</PresentationFormat>
  <Paragraphs>68</Paragraphs>
  <Slides>17</Slides>
  <Notes>3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Оформление по умолчанию</vt:lpstr>
      <vt:lpstr>Весёлые чижи С. Маршак, Д. Хармс</vt:lpstr>
      <vt:lpstr>   НАШ ДЕВИЗ   </vt:lpstr>
      <vt:lpstr>Презентация PowerPoint</vt:lpstr>
      <vt:lpstr>ЧИЖ - небольшая лесная, певчая птица.</vt:lpstr>
      <vt:lpstr>Д.Хармс и С.Маршак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Nataly</cp:lastModifiedBy>
  <cp:revision>42</cp:revision>
  <cp:lastPrinted>1601-01-01T00:00:00Z</cp:lastPrinted>
  <dcterms:created xsi:type="dcterms:W3CDTF">2010-10-21T06:27:42Z</dcterms:created>
  <dcterms:modified xsi:type="dcterms:W3CDTF">2024-02-12T15:42:06Z</dcterms:modified>
</cp:coreProperties>
</file>