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6" r:id="rId12"/>
    <p:sldId id="26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биологии Мерк Т.М.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068960"/>
            <a:ext cx="6629400" cy="1449282"/>
          </a:xfrm>
        </p:spPr>
        <p:txBody>
          <a:bodyPr/>
          <a:lstStyle/>
          <a:p>
            <a:r>
              <a:rPr lang="ru-RU" sz="2800" dirty="0" smtClean="0"/>
              <a:t>Идеи развития органического </a:t>
            </a:r>
            <a:r>
              <a:rPr lang="ru-RU" sz="2800" smtClean="0"/>
              <a:t>мира 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в </a:t>
            </a:r>
            <a:r>
              <a:rPr lang="ru-RU" sz="2800" dirty="0" smtClean="0"/>
              <a:t>биологии</a:t>
            </a:r>
            <a:endParaRPr lang="ru-RU" sz="2800" dirty="0"/>
          </a:p>
        </p:txBody>
      </p:sp>
      <p:pic>
        <p:nvPicPr>
          <p:cNvPr id="1026" name="Picture 2" descr="C:\Users\Merk\Desktop\a90774ec-40fe-5e40-b593-58a2b241c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732784" cy="291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Теория эволюции  </a:t>
            </a:r>
            <a:r>
              <a:rPr lang="ru-RU" dirty="0" err="1" smtClean="0"/>
              <a:t>Ж.Б.Ламарка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79512" y="1700808"/>
            <a:ext cx="4320480" cy="1368152"/>
          </a:xfrm>
        </p:spPr>
        <p:txBody>
          <a:bodyPr/>
          <a:lstStyle/>
          <a:p>
            <a:r>
              <a:rPr lang="ru-RU" sz="1800" b="0" dirty="0">
                <a:solidFill>
                  <a:srgbClr val="0070C0"/>
                </a:solidFill>
              </a:rPr>
              <a:t>(1744-1829) - французский естествоиспытатель, зоолог, ботаник, эволюционист, внес огромный вклад в развитие биологии.</a:t>
            </a:r>
            <a:endParaRPr lang="ru-RU" sz="1600" b="0" dirty="0">
              <a:solidFill>
                <a:srgbClr val="0070C0"/>
              </a:solidFill>
            </a:endParaRPr>
          </a:p>
        </p:txBody>
      </p:sp>
      <p:pic>
        <p:nvPicPr>
          <p:cNvPr id="8194" name="Picture 2" descr="C:\Users\Merk\Desktop\bbc8d177aef60ad699d43ea939e573e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068960"/>
            <a:ext cx="2923895" cy="368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sz="2000" b="0" dirty="0" smtClean="0"/>
          </a:p>
          <a:p>
            <a:endParaRPr lang="ru-RU" sz="2000" b="0" dirty="0"/>
          </a:p>
          <a:p>
            <a:endParaRPr lang="ru-RU" sz="2000" b="0" dirty="0" smtClean="0"/>
          </a:p>
          <a:p>
            <a:r>
              <a:rPr lang="ru-RU" sz="2400" b="0" dirty="0">
                <a:solidFill>
                  <a:srgbClr val="FF0000"/>
                </a:solidFill>
              </a:rPr>
              <a:t>1809 г. труд «Философия зоологии»</a:t>
            </a:r>
            <a:r>
              <a:rPr lang="ru-RU" sz="2000" b="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067944" y="2438400"/>
            <a:ext cx="4896543" cy="4230960"/>
          </a:xfrm>
        </p:spPr>
        <p:txBody>
          <a:bodyPr>
            <a:noAutofit/>
          </a:bodyPr>
          <a:lstStyle/>
          <a:p>
            <a:pPr marL="176213" indent="-176213">
              <a:buAutoNum type="arabicPeriod"/>
            </a:pPr>
            <a:r>
              <a:rPr lang="ru-RU" dirty="0" smtClean="0"/>
              <a:t>Изменения в окружающей среде ведут к изменениям видов животных и растений.</a:t>
            </a:r>
          </a:p>
          <a:p>
            <a:pPr marL="176213" indent="-176213">
              <a:buAutoNum type="arabicPeriod"/>
            </a:pPr>
            <a:r>
              <a:rPr lang="ru-RU" dirty="0" smtClean="0"/>
              <a:t>Необходимость в изменении и образовании новых приспособительных свойств обусловлена внутренним стремлением самих организмов к прогрессу, особенно у высших животных.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5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трудов Ламарка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4040188" cy="41041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Достоинства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844824"/>
            <a:ext cx="4752528" cy="4680520"/>
          </a:xfrm>
        </p:spPr>
        <p:txBody>
          <a:bodyPr>
            <a:noAutofit/>
          </a:bodyPr>
          <a:lstStyle/>
          <a:p>
            <a:pPr marL="0" indent="114300">
              <a:buNone/>
            </a:pPr>
            <a:r>
              <a:rPr lang="ru-RU" sz="1800" dirty="0" smtClean="0"/>
              <a:t>1. </a:t>
            </a:r>
            <a:r>
              <a:rPr lang="ru-RU" sz="1800" dirty="0" smtClean="0">
                <a:solidFill>
                  <a:srgbClr val="0070C0"/>
                </a:solidFill>
              </a:rPr>
              <a:t>Создание первого целостного эволюционного учения</a:t>
            </a:r>
            <a:r>
              <a:rPr lang="ru-RU" sz="1800" dirty="0" smtClean="0"/>
              <a:t>.</a:t>
            </a:r>
          </a:p>
          <a:p>
            <a:pPr marL="0" indent="114300">
              <a:buNone/>
            </a:pPr>
            <a:r>
              <a:rPr lang="ru-RU" sz="1800" dirty="0" smtClean="0"/>
              <a:t>2. Признание поступательного характера эволюции, идея градации отразила </a:t>
            </a:r>
            <a:r>
              <a:rPr lang="ru-RU" sz="1800" dirty="0" smtClean="0">
                <a:solidFill>
                  <a:schemeClr val="tx1"/>
                </a:solidFill>
              </a:rPr>
              <a:t>прогрессивное развитие живого от простого к сложному.</a:t>
            </a:r>
          </a:p>
          <a:p>
            <a:pPr marL="0" indent="114300">
              <a:buNone/>
            </a:pPr>
            <a:r>
              <a:rPr lang="ru-RU" sz="1800" dirty="0" smtClean="0">
                <a:solidFill>
                  <a:srgbClr val="0070C0"/>
                </a:solidFill>
              </a:rPr>
              <a:t>3. Показ адаптивного (приспособительного) характера эволюционных изменений и существования разных направлений в эволюции.</a:t>
            </a:r>
          </a:p>
          <a:p>
            <a:pPr marL="0" indent="114300">
              <a:buNone/>
            </a:pPr>
            <a:r>
              <a:rPr lang="ru-RU" sz="1800" dirty="0" smtClean="0"/>
              <a:t>4. Успешная разработка проблемы изменчивости (прямая и косвенная) под влиянием факторов среды.</a:t>
            </a:r>
          </a:p>
          <a:p>
            <a:pPr marL="0" indent="114300">
              <a:buNone/>
            </a:pPr>
            <a:r>
              <a:rPr lang="ru-RU" sz="1800" dirty="0" smtClean="0"/>
              <a:t>5. </a:t>
            </a:r>
            <a:r>
              <a:rPr lang="ru-RU" sz="1600" dirty="0">
                <a:solidFill>
                  <a:srgbClr val="0070C0"/>
                </a:solidFill>
              </a:rPr>
              <a:t>В</a:t>
            </a:r>
            <a:r>
              <a:rPr lang="ru-RU" sz="1600" dirty="0" smtClean="0">
                <a:solidFill>
                  <a:srgbClr val="0070C0"/>
                </a:solidFill>
              </a:rPr>
              <a:t>ведение в науку термина «биология», разделение всех животных на две группы: беспозвоночные и позвоночные.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628800"/>
            <a:ext cx="4041775" cy="33841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Недостатки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88024" y="1916832"/>
            <a:ext cx="4176463" cy="4608512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ru-RU" dirty="0" smtClean="0"/>
              <a:t>1. </a:t>
            </a:r>
            <a:r>
              <a:rPr lang="ru-RU" dirty="0" smtClean="0">
                <a:solidFill>
                  <a:srgbClr val="0070C0"/>
                </a:solidFill>
              </a:rPr>
              <a:t>Не решены вопросы о движущих силах эволюции (теория «флюидов»).</a:t>
            </a:r>
          </a:p>
          <a:p>
            <a:pPr marL="114300" indent="0">
              <a:buNone/>
            </a:pPr>
            <a:r>
              <a:rPr lang="ru-RU" dirty="0" smtClean="0"/>
              <a:t>2. Неверно установлены равенства между изменением и приспособлением (все изменения имеют приспособительный характер); процесс приспособления механически сведен к процессу изменчивости.</a:t>
            </a:r>
          </a:p>
          <a:p>
            <a:pPr marL="114300" indent="0">
              <a:buNone/>
            </a:pPr>
            <a:r>
              <a:rPr lang="ru-RU" dirty="0" smtClean="0"/>
              <a:t>3. </a:t>
            </a:r>
            <a:r>
              <a:rPr lang="ru-RU" dirty="0" smtClean="0">
                <a:solidFill>
                  <a:srgbClr val="0070C0"/>
                </a:solidFill>
              </a:rPr>
              <a:t>Отрицание реальности существования видов в природе и естественного их вымирания в ходе эволюции.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8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 соответствие между первым и вторым столбиком.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Ответы: 1-Г, 2- А, 3-Д,  4-Б,  5-В.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559650"/>
              </p:ext>
            </p:extLst>
          </p:nvPr>
        </p:nvGraphicFramePr>
        <p:xfrm>
          <a:off x="179512" y="2780928"/>
          <a:ext cx="8784976" cy="2122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696744"/>
              </a:tblGrid>
              <a:tr h="3854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Достижения</a:t>
                      </a:r>
                      <a:endParaRPr lang="ru-RU" dirty="0"/>
                    </a:p>
                  </a:txBody>
                  <a:tcPr/>
                </a:tc>
              </a:tr>
              <a:tr h="1520487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/>
                        <a:t>К.Линней</a:t>
                      </a: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/>
                        <a:t>Ж.Б.Ламарк</a:t>
                      </a: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/>
                        <a:t>Ч.Дарвин</a:t>
                      </a:r>
                      <a:endParaRPr lang="ru-RU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Ч. Лайель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err="1" smtClean="0"/>
                        <a:t>Ж.Бюффон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sz="1800" baseline="0" dirty="0" smtClean="0"/>
                        <a:t>И</a:t>
                      </a:r>
                      <a:r>
                        <a:rPr lang="ru-RU" sz="1800" dirty="0" smtClean="0"/>
                        <a:t>дея градации</a:t>
                      </a:r>
                    </a:p>
                    <a:p>
                      <a:r>
                        <a:rPr lang="ru-RU" sz="1800" dirty="0" smtClean="0"/>
                        <a:t>Б.</a:t>
                      </a:r>
                      <a:r>
                        <a:rPr lang="ru-RU" sz="1800" baseline="0" dirty="0" smtClean="0"/>
                        <a:t> «Земля изменяется под воздействием геологических процессов»</a:t>
                      </a:r>
                    </a:p>
                    <a:p>
                      <a:r>
                        <a:rPr lang="ru-RU" sz="1800" baseline="0" dirty="0" smtClean="0"/>
                        <a:t>В. Труд </a:t>
                      </a:r>
                      <a:r>
                        <a:rPr lang="ru-RU" sz="1800" b="0" dirty="0" smtClean="0"/>
                        <a:t>«Естественная история»</a:t>
                      </a:r>
                    </a:p>
                    <a:p>
                      <a:r>
                        <a:rPr lang="ru-RU" sz="1800" b="0" dirty="0" smtClean="0"/>
                        <a:t>Г. Употребление бинарной номенклатуры</a:t>
                      </a:r>
                    </a:p>
                    <a:p>
                      <a:r>
                        <a:rPr lang="ru-RU" sz="1800" b="0" dirty="0" smtClean="0"/>
                        <a:t>Д. Первое эволюционное учение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42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34, </a:t>
            </a:r>
          </a:p>
          <a:p>
            <a:r>
              <a:rPr lang="ru-RU" dirty="0"/>
              <a:t>К</a:t>
            </a:r>
            <a:r>
              <a:rPr lang="ru-RU" dirty="0" smtClean="0"/>
              <a:t>раткие сообщения на выбор:</a:t>
            </a:r>
          </a:p>
          <a:p>
            <a:pPr marL="114300" indent="0">
              <a:buNone/>
            </a:pPr>
            <a:r>
              <a:rPr lang="ru-RU" dirty="0" smtClean="0"/>
              <a:t>К. Линней, </a:t>
            </a:r>
            <a:r>
              <a:rPr lang="ru-RU" dirty="0" err="1" smtClean="0"/>
              <a:t>Ж.Б.Ламарк</a:t>
            </a:r>
            <a:r>
              <a:rPr lang="ru-RU" dirty="0" smtClean="0"/>
              <a:t>, Ч. Дарвин </a:t>
            </a:r>
          </a:p>
          <a:p>
            <a:pPr marL="114300" indent="0">
              <a:buNone/>
            </a:pPr>
            <a:r>
              <a:rPr lang="ru-RU" dirty="0" smtClean="0"/>
              <a:t>(оформление в рабочей тетради, не более 1 стр.)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16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Многообразие живого мира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435280" cy="4844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 smtClean="0"/>
              <a:t>500 тыс</a:t>
            </a:r>
            <a:r>
              <a:rPr lang="ru-RU" dirty="0" smtClean="0"/>
              <a:t>. видов растений;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1,5 млн</a:t>
            </a:r>
            <a:r>
              <a:rPr lang="ru-RU" dirty="0" smtClean="0"/>
              <a:t>. </a:t>
            </a:r>
            <a:r>
              <a:rPr lang="ru-RU" smtClean="0"/>
              <a:t>видов животных;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/>
              <a:t>от </a:t>
            </a:r>
            <a:r>
              <a:rPr lang="ru-RU" b="1" dirty="0"/>
              <a:t>100</a:t>
            </a:r>
            <a:r>
              <a:rPr lang="ru-RU" dirty="0"/>
              <a:t> до </a:t>
            </a:r>
            <a:r>
              <a:rPr lang="ru-RU" b="1" dirty="0"/>
              <a:t>250</a:t>
            </a:r>
            <a:r>
              <a:rPr lang="ru-RU" dirty="0"/>
              <a:t> тысяч, </a:t>
            </a:r>
            <a:r>
              <a:rPr lang="ru-RU" dirty="0" smtClean="0"/>
              <a:t>(до </a:t>
            </a:r>
            <a:r>
              <a:rPr lang="ru-RU" dirty="0"/>
              <a:t>1,5 </a:t>
            </a:r>
            <a:r>
              <a:rPr lang="ru-RU" dirty="0" smtClean="0"/>
              <a:t>мил.</a:t>
            </a:r>
            <a:r>
              <a:rPr lang="ru-RU" dirty="0"/>
              <a:t> видов </a:t>
            </a:r>
            <a:r>
              <a:rPr lang="ru-RU" dirty="0" smtClean="0"/>
              <a:t>грибов);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Около </a:t>
            </a:r>
            <a:r>
              <a:rPr lang="ru-RU" b="1" dirty="0" smtClean="0"/>
              <a:t>5 тыс. </a:t>
            </a:r>
            <a:r>
              <a:rPr lang="ru-RU" dirty="0" smtClean="0"/>
              <a:t>видов бактерий; </a:t>
            </a:r>
          </a:p>
          <a:p>
            <a:pPr>
              <a:lnSpc>
                <a:spcPct val="150000"/>
              </a:lnSpc>
            </a:pPr>
            <a:r>
              <a:rPr lang="ru-RU" dirty="0"/>
              <a:t> </a:t>
            </a:r>
            <a:r>
              <a:rPr lang="ru-RU" dirty="0" smtClean="0"/>
              <a:t>Описано около</a:t>
            </a:r>
            <a:r>
              <a:rPr lang="ru-RU" b="1" dirty="0" smtClean="0"/>
              <a:t> </a:t>
            </a:r>
            <a:r>
              <a:rPr lang="ru-RU" b="1" dirty="0"/>
              <a:t>500</a:t>
            </a:r>
            <a:r>
              <a:rPr lang="ru-RU" dirty="0"/>
              <a:t> видов вирусов, поражающих клетки позвоночных животных, и около </a:t>
            </a:r>
            <a:r>
              <a:rPr lang="ru-RU" b="1" dirty="0"/>
              <a:t>300</a:t>
            </a:r>
            <a:r>
              <a:rPr lang="ru-RU" dirty="0"/>
              <a:t> вирусов </a:t>
            </a:r>
            <a:r>
              <a:rPr lang="ru-RU" dirty="0" smtClean="0"/>
              <a:t>растений.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Эволюционное учение </a:t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/>
              <a:t>лат. </a:t>
            </a:r>
            <a:r>
              <a:rPr lang="en-US" dirty="0" err="1"/>
              <a:t>evolutio</a:t>
            </a:r>
            <a:r>
              <a:rPr lang="en-US" dirty="0"/>
              <a:t> – </a:t>
            </a:r>
            <a:r>
              <a:rPr lang="ru-RU" dirty="0"/>
              <a:t>«развертывание»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52600"/>
            <a:ext cx="8435280" cy="4373563"/>
          </a:xfrm>
        </p:spPr>
        <p:txBody>
          <a:bodyPr/>
          <a:lstStyle/>
          <a:p>
            <a:r>
              <a:rPr lang="ru-RU" sz="3200" dirty="0" smtClean="0"/>
              <a:t>Наука о причинах, движущих силах и общих закономерностях исторического</a:t>
            </a:r>
          </a:p>
          <a:p>
            <a:pPr marL="114300" indent="0">
              <a:buNone/>
            </a:pPr>
            <a:r>
              <a:rPr lang="ru-RU" sz="3200" dirty="0" smtClean="0"/>
              <a:t> развития живой</a:t>
            </a:r>
          </a:p>
          <a:p>
            <a:pPr marL="114300" indent="0">
              <a:buNone/>
            </a:pPr>
            <a:r>
              <a:rPr lang="ru-RU" sz="3200" dirty="0" smtClean="0"/>
              <a:t> природы.</a:t>
            </a:r>
            <a:endParaRPr lang="en-US" sz="3200" dirty="0" smtClean="0"/>
          </a:p>
          <a:p>
            <a:endParaRPr lang="ru-RU" dirty="0"/>
          </a:p>
        </p:txBody>
      </p:sp>
      <p:pic>
        <p:nvPicPr>
          <p:cNvPr id="2050" name="Picture 2" descr="C:\Users\Merk\Desktop\188077913-56a2b40c5f9b58b7d0cd8c6e-5ba541684cedfd00253ab5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00" b="100000" l="14467" r="844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59" t="9738" r="15732"/>
          <a:stretch/>
        </p:blipFill>
        <p:spPr bwMode="auto">
          <a:xfrm>
            <a:off x="3707905" y="2588330"/>
            <a:ext cx="4968552" cy="427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5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1004404"/>
          </a:xfrm>
        </p:spPr>
        <p:txBody>
          <a:bodyPr/>
          <a:lstStyle/>
          <a:p>
            <a:r>
              <a:rPr lang="ru-RU" dirty="0" smtClean="0"/>
              <a:t>Чарлз Дарвин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1520" y="5445224"/>
            <a:ext cx="2736304" cy="639762"/>
          </a:xfrm>
        </p:spPr>
        <p:txBody>
          <a:bodyPr/>
          <a:lstStyle/>
          <a:p>
            <a:r>
              <a:rPr lang="ru-RU" dirty="0" smtClean="0"/>
              <a:t>1809-1882</a:t>
            </a:r>
            <a:endParaRPr lang="ru-RU" dirty="0"/>
          </a:p>
        </p:txBody>
      </p:sp>
      <p:pic>
        <p:nvPicPr>
          <p:cNvPr id="3074" name="Picture 2" descr="C:\Users\Merk\Desktop\Charles_Darwin_18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556792"/>
            <a:ext cx="2884997" cy="3957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3419872" y="1700808"/>
            <a:ext cx="5266929" cy="5040560"/>
          </a:xfrm>
        </p:spPr>
        <p:txBody>
          <a:bodyPr>
            <a:normAutofit lnSpcReduction="10000"/>
          </a:bodyPr>
          <a:lstStyle/>
          <a:p>
            <a:pPr marL="88900" indent="-88900"/>
            <a:r>
              <a:rPr lang="ru-RU" dirty="0" smtClean="0"/>
              <a:t>Английский естествоиспытатель, натуралист, путешественник, основоположник эволюционного учения;</a:t>
            </a:r>
          </a:p>
          <a:p>
            <a:pPr marL="88900" indent="-88900"/>
            <a:r>
              <a:rPr lang="ru-RU" dirty="0" smtClean="0"/>
              <a:t> Кругосветное путешествие на </a:t>
            </a:r>
            <a:r>
              <a:rPr lang="ru-RU" dirty="0"/>
              <a:t>корабле «</a:t>
            </a:r>
            <a:r>
              <a:rPr lang="ru-RU" dirty="0" err="1"/>
              <a:t>Бигль</a:t>
            </a:r>
            <a:r>
              <a:rPr lang="ru-RU" dirty="0"/>
              <a:t>» (1831—1836</a:t>
            </a:r>
            <a:r>
              <a:rPr lang="ru-RU" dirty="0" smtClean="0"/>
              <a:t>);</a:t>
            </a:r>
            <a:endParaRPr lang="ru-RU" dirty="0"/>
          </a:p>
          <a:p>
            <a:pPr marL="88900" indent="-88900"/>
            <a:r>
              <a:rPr lang="ru-RU" dirty="0" smtClean="0"/>
              <a:t>1859 г. книга «Происхождение видов</a:t>
            </a:r>
            <a:r>
              <a:rPr lang="ru-RU" dirty="0" smtClean="0"/>
              <a:t>»;</a:t>
            </a:r>
          </a:p>
          <a:p>
            <a:pPr marL="88900" indent="-88900"/>
            <a:r>
              <a:rPr lang="ru-RU" dirty="0" smtClean="0"/>
              <a:t>1868 г. «Изменение домашних животных и культурных растений»;</a:t>
            </a:r>
          </a:p>
          <a:p>
            <a:pPr marL="88900" indent="-88900"/>
            <a:r>
              <a:rPr lang="ru-RU" dirty="0" smtClean="0"/>
              <a:t>1871 г. «Происхождение человека и половой отбор».</a:t>
            </a:r>
            <a:endParaRPr lang="ru-RU" dirty="0" smtClean="0"/>
          </a:p>
          <a:p>
            <a:pPr marL="88900" indent="-8890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85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Гипотезы и теории о развитии органического мира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85378" y="5435588"/>
            <a:ext cx="4054574" cy="1305780"/>
          </a:xfrm>
        </p:spPr>
        <p:txBody>
          <a:bodyPr/>
          <a:lstStyle/>
          <a:p>
            <a:r>
              <a:rPr lang="ru-RU" sz="2000" b="0" dirty="0" smtClean="0">
                <a:solidFill>
                  <a:srgbClr val="002060"/>
                </a:solidFill>
              </a:rPr>
              <a:t>Древнегреческий философ-материалист, диалектик</a:t>
            </a:r>
          </a:p>
          <a:p>
            <a:r>
              <a:rPr lang="ru-RU" sz="2000" b="0" dirty="0" smtClean="0">
                <a:solidFill>
                  <a:srgbClr val="002060"/>
                </a:solidFill>
              </a:rPr>
              <a:t>(</a:t>
            </a:r>
            <a:r>
              <a:rPr lang="ru-RU" sz="2000" b="0" dirty="0" err="1" smtClean="0">
                <a:solidFill>
                  <a:srgbClr val="002060"/>
                </a:solidFill>
              </a:rPr>
              <a:t>ок</a:t>
            </a:r>
            <a:r>
              <a:rPr lang="ru-RU" sz="2000" b="0" dirty="0" smtClean="0">
                <a:solidFill>
                  <a:srgbClr val="002060"/>
                </a:solidFill>
              </a:rPr>
              <a:t>. 530 - </a:t>
            </a:r>
            <a:r>
              <a:rPr lang="ru-RU" sz="2000" b="0" dirty="0" err="1" smtClean="0">
                <a:solidFill>
                  <a:srgbClr val="002060"/>
                </a:solidFill>
              </a:rPr>
              <a:t>ок</a:t>
            </a:r>
            <a:r>
              <a:rPr lang="ru-RU" sz="2000" b="0" dirty="0" smtClean="0">
                <a:solidFill>
                  <a:srgbClr val="002060"/>
                </a:solidFill>
              </a:rPr>
              <a:t>. 470 до н.э.)</a:t>
            </a:r>
            <a:endParaRPr lang="ru-RU" sz="2000" b="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3851920" y="1700808"/>
            <a:ext cx="5112568" cy="4680520"/>
          </a:xfrm>
        </p:spPr>
        <p:txBody>
          <a:bodyPr>
            <a:normAutofit fontScale="92500" lnSpcReduction="10000"/>
          </a:bodyPr>
          <a:lstStyle/>
          <a:p>
            <a:pPr marL="11430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Гераклит</a:t>
            </a:r>
            <a:r>
              <a:rPr lang="ru-RU" dirty="0" smtClean="0"/>
              <a:t>, сочинение «О природе» </a:t>
            </a:r>
          </a:p>
          <a:p>
            <a:pPr marL="114300" indent="0" algn="ctr">
              <a:buNone/>
            </a:pPr>
            <a:r>
              <a:rPr lang="ru-RU" i="1" dirty="0" smtClean="0"/>
              <a:t>«</a:t>
            </a:r>
            <a:r>
              <a:rPr lang="ru-RU" i="1" dirty="0"/>
              <a:t>Жизнь природы - непрерывный процесс движения. В нем всякая вещь и всякое свойство переходят в свою противоположность. В борьбе противоположностей обнаруживается, однако, их тождество. Все, непрерывно изменяясь, обновляется, потому нельзя дважды вступить в одну и ту же реку: на входящего во второй раз текут уже новые воды.</a:t>
            </a:r>
            <a:r>
              <a:rPr lang="ru-RU" i="1" dirty="0" smtClean="0"/>
              <a:t>»</a:t>
            </a:r>
            <a:endParaRPr lang="ru-RU" i="1" dirty="0"/>
          </a:p>
        </p:txBody>
      </p:sp>
      <p:pic>
        <p:nvPicPr>
          <p:cNvPr id="4098" name="Picture 2" descr="C:\Users\Merk\Desktop\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987824" cy="373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3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Гипотезы и теории о развитии органического мира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Древнегреческий ученый </a:t>
            </a:r>
            <a:r>
              <a:rPr lang="en-US" dirty="0" smtClean="0">
                <a:solidFill>
                  <a:srgbClr val="002060"/>
                </a:solidFill>
              </a:rPr>
              <a:t>IV </a:t>
            </a:r>
            <a:r>
              <a:rPr lang="ru-RU" dirty="0" smtClean="0">
                <a:solidFill>
                  <a:srgbClr val="002060"/>
                </a:solidFill>
              </a:rPr>
              <a:t>в. до н.э.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Аристотель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355977" y="2438400"/>
            <a:ext cx="4330824" cy="3687762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Признавая материальную основу мира, сравнивая между собой различные виды организмов, пришел к выводу о том, что в природе имеются простые и сложные тела</a:t>
            </a:r>
            <a:endParaRPr lang="ru-RU" dirty="0"/>
          </a:p>
        </p:txBody>
      </p:sp>
      <p:pic>
        <p:nvPicPr>
          <p:cNvPr id="5122" name="Picture 2" descr="C:\Users\Merk\Desktop\507384-aristotel-portret-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2" y="2438400"/>
            <a:ext cx="3687763" cy="368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3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Карл </a:t>
            </a:r>
            <a:r>
              <a:rPr lang="ru-RU" dirty="0" err="1" smtClean="0"/>
              <a:t>линней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4536504" cy="63976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000" b="0" dirty="0">
                <a:solidFill>
                  <a:schemeClr val="tx1"/>
                </a:solidFill>
              </a:rPr>
              <a:t> </a:t>
            </a:r>
            <a:r>
              <a:rPr lang="ru-RU" sz="2000" b="0" dirty="0" smtClean="0">
                <a:solidFill>
                  <a:srgbClr val="0070C0"/>
                </a:solidFill>
              </a:rPr>
              <a:t>Шведский естествоиспытатель </a:t>
            </a:r>
          </a:p>
          <a:p>
            <a:pPr>
              <a:spcBef>
                <a:spcPts val="0"/>
              </a:spcBef>
            </a:pPr>
            <a:r>
              <a:rPr lang="ru-RU" sz="2000" b="0" dirty="0">
                <a:solidFill>
                  <a:srgbClr val="0070C0"/>
                </a:solidFill>
              </a:rPr>
              <a:t> </a:t>
            </a:r>
            <a:r>
              <a:rPr lang="ru-RU" sz="2000" b="0" dirty="0" smtClean="0">
                <a:solidFill>
                  <a:srgbClr val="0070C0"/>
                </a:solidFill>
              </a:rPr>
              <a:t>(ботаник,</a:t>
            </a:r>
            <a:r>
              <a:rPr lang="ru-RU" sz="2000" b="0" dirty="0">
                <a:solidFill>
                  <a:srgbClr val="0070C0"/>
                </a:solidFill>
              </a:rPr>
              <a:t> </a:t>
            </a:r>
            <a:r>
              <a:rPr lang="ru-RU" sz="2000" b="0" dirty="0" smtClean="0">
                <a:solidFill>
                  <a:srgbClr val="0070C0"/>
                </a:solidFill>
              </a:rPr>
              <a:t>зоолог,</a:t>
            </a:r>
            <a:r>
              <a:rPr lang="ru-RU" sz="2000" b="0" dirty="0">
                <a:solidFill>
                  <a:srgbClr val="0070C0"/>
                </a:solidFill>
              </a:rPr>
              <a:t> </a:t>
            </a:r>
            <a:r>
              <a:rPr lang="ru-RU" sz="2000" b="0" dirty="0" smtClean="0">
                <a:solidFill>
                  <a:srgbClr val="0070C0"/>
                </a:solidFill>
              </a:rPr>
              <a:t>минеролог), </a:t>
            </a:r>
            <a:r>
              <a:rPr lang="ru-RU" sz="2000" b="0" dirty="0" err="1" smtClean="0">
                <a:solidFill>
                  <a:srgbClr val="0070C0"/>
                </a:solidFill>
              </a:rPr>
              <a:t>таксономист</a:t>
            </a:r>
            <a:r>
              <a:rPr lang="ru-RU" sz="2000" b="0" dirty="0" smtClean="0">
                <a:solidFill>
                  <a:srgbClr val="0070C0"/>
                </a:solidFill>
              </a:rPr>
              <a:t>, медик</a:t>
            </a:r>
            <a:r>
              <a:rPr lang="ru-RU" sz="2000" b="0" dirty="0">
                <a:solidFill>
                  <a:srgbClr val="0070C0"/>
                </a:solidFill>
              </a:rPr>
              <a:t> </a:t>
            </a:r>
            <a:endParaRPr lang="ru-RU" sz="2000" b="0" dirty="0" smtClean="0">
              <a:solidFill>
                <a:srgbClr val="0070C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000" b="0" dirty="0" smtClean="0">
                <a:solidFill>
                  <a:srgbClr val="0070C0"/>
                </a:solidFill>
              </a:rPr>
              <a:t>1707-1778</a:t>
            </a:r>
            <a:endParaRPr lang="ru-RU" sz="2000" b="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Merk\Desktop\linnej-karl-paintin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924944"/>
            <a:ext cx="3234879" cy="368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4041775" cy="63976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Значение трудов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4211960" y="2276872"/>
            <a:ext cx="4680519" cy="4392488"/>
          </a:xfrm>
        </p:spPr>
        <p:txBody>
          <a:bodyPr>
            <a:normAutofit fontScale="92500" lnSpcReduction="20000"/>
          </a:bodyPr>
          <a:lstStyle/>
          <a:p>
            <a:pPr marL="571500" indent="-457200">
              <a:buAutoNum type="arabicPeriod"/>
            </a:pPr>
            <a:r>
              <a:rPr lang="ru-RU" dirty="0" smtClean="0"/>
              <a:t>Установил вид  в качестве основной структурной единицы живой природы.</a:t>
            </a:r>
          </a:p>
          <a:p>
            <a:pPr marL="571500" indent="-457200">
              <a:buAutoNum type="arabicPeriod"/>
            </a:pPr>
            <a:r>
              <a:rPr lang="ru-RU" dirty="0" smtClean="0"/>
              <a:t>Ввел принцип иерархичности систематических категорий, или таксонов</a:t>
            </a:r>
          </a:p>
          <a:p>
            <a:pPr marL="571500" indent="-457200">
              <a:buAutoNum type="arabicPeriod"/>
            </a:pPr>
            <a:r>
              <a:rPr lang="ru-RU" dirty="0" smtClean="0"/>
              <a:t>Поставил человека в отряд приматов.</a:t>
            </a:r>
          </a:p>
          <a:p>
            <a:pPr marL="571500" indent="-457200">
              <a:buAutoNum type="arabicPeriod"/>
            </a:pPr>
            <a:r>
              <a:rPr lang="ru-RU" dirty="0" smtClean="0"/>
              <a:t>Ввел в практику употребление бинарной номенклатуры (двойное название – родовое и видовое)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88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128" y="1628800"/>
            <a:ext cx="4040188" cy="1944216"/>
          </a:xfrm>
        </p:spPr>
        <p:txBody>
          <a:bodyPr/>
          <a:lstStyle/>
          <a:p>
            <a:r>
              <a:rPr lang="ru-RU" sz="2000" b="0" dirty="0" err="1" smtClean="0"/>
              <a:t>Ж.Л.Бьюффон</a:t>
            </a:r>
            <a:r>
              <a:rPr lang="ru-RU" sz="2000" b="0" dirty="0" smtClean="0"/>
              <a:t>, «Естественная история», предположение об изменяемости видов, о родстве организмов и о единстве животного и растительного мира. </a:t>
            </a:r>
            <a:endParaRPr lang="ru-RU" sz="2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5013176"/>
            <a:ext cx="4041775" cy="1431850"/>
          </a:xfrm>
        </p:spPr>
        <p:txBody>
          <a:bodyPr/>
          <a:lstStyle/>
          <a:p>
            <a:r>
              <a:rPr lang="ru-RU" b="0" dirty="0" err="1" smtClean="0"/>
              <a:t>П.С.Паллас</a:t>
            </a:r>
            <a:r>
              <a:rPr lang="ru-RU" b="0" dirty="0" smtClean="0"/>
              <a:t>, мысль о происхождении организмов некоторых видов от общих предков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Merk\Desktop\2364731d404f8c6e99fdfc78e4a414f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4040188" cy="286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Гипотезы и теории о развитии органического мира</a:t>
            </a:r>
            <a:endParaRPr lang="ru-RU" dirty="0"/>
          </a:p>
        </p:txBody>
      </p:sp>
      <p:pic>
        <p:nvPicPr>
          <p:cNvPr id="6147" name="Picture 3" descr="C:\Users\Merk\Desktop\548807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4" t="8371" r="14571"/>
          <a:stretch/>
        </p:blipFill>
        <p:spPr bwMode="auto">
          <a:xfrm>
            <a:off x="5223128" y="1628800"/>
            <a:ext cx="301689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9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556792"/>
            <a:ext cx="4286804" cy="1656184"/>
          </a:xfrm>
        </p:spPr>
        <p:txBody>
          <a:bodyPr/>
          <a:lstStyle/>
          <a:p>
            <a:r>
              <a:rPr lang="ru-RU" sz="2000" b="0" dirty="0" err="1" smtClean="0">
                <a:solidFill>
                  <a:srgbClr val="002060"/>
                </a:solidFill>
              </a:rPr>
              <a:t>Ж.Кювье</a:t>
            </a:r>
            <a:r>
              <a:rPr lang="ru-RU" sz="2000" b="0" dirty="0" smtClean="0"/>
              <a:t>, Теория катастроф. Смена фаун связана со стихийными бедствиями в разные периоды истории земли </a:t>
            </a:r>
            <a:endParaRPr lang="ru-RU" sz="2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1960" y="1722438"/>
            <a:ext cx="4680519" cy="1418530"/>
          </a:xfrm>
        </p:spPr>
        <p:txBody>
          <a:bodyPr/>
          <a:lstStyle/>
          <a:p>
            <a:r>
              <a:rPr lang="ru-RU" sz="2000" b="0" dirty="0" err="1" smtClean="0">
                <a:solidFill>
                  <a:srgbClr val="FF0000"/>
                </a:solidFill>
              </a:rPr>
              <a:t>Ч.Лайель</a:t>
            </a:r>
            <a:r>
              <a:rPr lang="ru-RU" sz="2000" b="0" dirty="0" smtClean="0">
                <a:solidFill>
                  <a:srgbClr val="FF0000"/>
                </a:solidFill>
              </a:rPr>
              <a:t>, учение об эволюции поверхностных слоев Земли. «…Земля изменяется под влиянием постоянных геологических факторов…»  </a:t>
            </a:r>
            <a:endParaRPr lang="ru-RU" sz="2000" b="0" dirty="0">
              <a:solidFill>
                <a:srgbClr val="FF00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Гипотезы и теории о развитии органического мира</a:t>
            </a:r>
            <a:endParaRPr lang="ru-RU" dirty="0"/>
          </a:p>
        </p:txBody>
      </p:sp>
      <p:pic>
        <p:nvPicPr>
          <p:cNvPr id="7170" name="Picture 2" descr="C:\Users\Merk\Desktop\cuvier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2754989" cy="361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erk\Desktop\5723490e975e5d28461b19876cfce562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72582"/>
            <a:ext cx="2951958" cy="359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34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187</TotalTime>
  <Words>657</Words>
  <Application>Microsoft Office PowerPoint</Application>
  <PresentationFormat>Экран 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Идеи развития органического мира  в биологии</vt:lpstr>
      <vt:lpstr>Многообразие живого мира</vt:lpstr>
      <vt:lpstr>Эволюционное учение  (лат. evolutio – «развертывание»)</vt:lpstr>
      <vt:lpstr>Чарлз Дарвин </vt:lpstr>
      <vt:lpstr>Гипотезы и теории о развитии органического мира</vt:lpstr>
      <vt:lpstr>Гипотезы и теории о развитии органического мира</vt:lpstr>
      <vt:lpstr>Карл линней</vt:lpstr>
      <vt:lpstr>Гипотезы и теории о развитии органического мира</vt:lpstr>
      <vt:lpstr>Гипотезы и теории о развитии органического мира</vt:lpstr>
      <vt:lpstr>Теория эволюции  Ж.Б.Ламарка</vt:lpstr>
      <vt:lpstr>Оценка трудов Ламарка</vt:lpstr>
      <vt:lpstr>Проверь себя: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Идеи развития органического мира в биологии</dc:title>
  <dc:creator>Merk</dc:creator>
  <cp:lastModifiedBy>Merk</cp:lastModifiedBy>
  <cp:revision>17</cp:revision>
  <dcterms:created xsi:type="dcterms:W3CDTF">2024-02-11T15:55:57Z</dcterms:created>
  <dcterms:modified xsi:type="dcterms:W3CDTF">2024-02-12T15:48:18Z</dcterms:modified>
</cp:coreProperties>
</file>