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D5D7"/>
    <a:srgbClr val="29C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-10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031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0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099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9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907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66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17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5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00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6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92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00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83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97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00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166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8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284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554" y="3419856"/>
            <a:ext cx="8144134" cy="1373070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Bahnschrift SemiBold Condensed" panose="020B0502040204020203" pitchFamily="34" charset="0"/>
              </a:rPr>
              <a:t>Давление твердых тел, жидкостей и газов.</a:t>
            </a:r>
            <a:endParaRPr lang="ru-RU" sz="7200" dirty="0">
              <a:solidFill>
                <a:schemeClr val="accent4">
                  <a:lumMod val="20000"/>
                  <a:lumOff val="8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7562" y="4714079"/>
            <a:ext cx="8144134" cy="1117687"/>
          </a:xfrm>
        </p:spPr>
        <p:txBody>
          <a:bodyPr/>
          <a:lstStyle/>
          <a:p>
            <a:r>
              <a:rPr lang="ru-RU" dirty="0" smtClean="0"/>
              <a:t>	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241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9224" y="896112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502921" y="1577901"/>
            <a:ext cx="7050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Bahnschrift SemiBold Condensed" panose="020B0502040204020203" pitchFamily="34" charset="0"/>
              </a:rPr>
              <a:t>Какая жидкость находится в сосуде, если столб высотой 0,3 м оказывает давление 5400 Па ?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7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5256" y="786384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64" y="1746504"/>
            <a:ext cx="9572340" cy="4117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625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60" y="886968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№3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60120" y="1947672"/>
            <a:ext cx="768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Bahnschrift SemiBold Condensed" panose="020B0502040204020203" pitchFamily="34" charset="0"/>
              </a:rPr>
              <a:t>Плотность спирта 800 кг/м</a:t>
            </a:r>
            <a:r>
              <a:rPr lang="ru-RU" sz="3600" b="1" baseline="30000" dirty="0">
                <a:latin typeface="Bahnschrift SemiBold Condensed" panose="020B0502040204020203" pitchFamily="34" charset="0"/>
              </a:rPr>
              <a:t>3</a:t>
            </a:r>
            <a:r>
              <a:rPr lang="ru-RU" sz="3600" b="1" dirty="0">
                <a:latin typeface="Bahnschrift SemiBold Condensed" panose="020B0502040204020203" pitchFamily="34" charset="0"/>
              </a:rPr>
              <a:t>. Какова будет высота столба спирта при давлении 2,4 кПа?</a:t>
            </a:r>
            <a:endParaRPr lang="ru-RU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064" y="987552"/>
            <a:ext cx="138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 3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66" y="2190671"/>
            <a:ext cx="11268407" cy="37238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137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784" y="713232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3192" y="1335023"/>
            <a:ext cx="83792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Bahnschrift SemiBold Condensed" panose="020B0502040204020203" pitchFamily="34" charset="0"/>
              </a:rPr>
              <a:t>В цилиндре с маслом на поршень действует сила 40 Н. Чему равна сила давления на внутреннюю поверхность цилиндра площадью 8 дм</a:t>
            </a:r>
            <a:r>
              <a:rPr lang="ru-RU" sz="4000" b="1" baseline="30000" dirty="0">
                <a:latin typeface="Bahnschrift SemiBold Condensed" panose="020B0502040204020203" pitchFamily="34" charset="0"/>
              </a:rPr>
              <a:t>2</a:t>
            </a:r>
            <a:r>
              <a:rPr lang="ru-RU" sz="4000" b="1" dirty="0">
                <a:latin typeface="Bahnschrift SemiBold Condensed" panose="020B0502040204020203" pitchFamily="34" charset="0"/>
              </a:rPr>
              <a:t>? Площадь поршня 2,5 см</a:t>
            </a:r>
            <a:r>
              <a:rPr lang="ru-RU" sz="4000" b="1" baseline="30000" dirty="0">
                <a:latin typeface="Bahnschrift SemiBold Condensed" panose="020B0502040204020203" pitchFamily="34" charset="0"/>
              </a:rPr>
              <a:t>2</a:t>
            </a:r>
            <a:r>
              <a:rPr lang="ru-RU" sz="4000" b="1" dirty="0">
                <a:latin typeface="Bahnschrift SemiBold Condensed" panose="020B0502040204020203" pitchFamily="34" charset="0"/>
              </a:rPr>
              <a:t>. </a:t>
            </a:r>
            <a:endParaRPr lang="ru-RU" sz="4000" b="1" dirty="0" smtClean="0">
              <a:latin typeface="Bahnschrift SemiBold Condensed" panose="020B0502040204020203" pitchFamily="34" charset="0"/>
            </a:endParaRPr>
          </a:p>
          <a:p>
            <a:r>
              <a:rPr lang="ru-RU" sz="4000" b="1" dirty="0" smtClean="0">
                <a:latin typeface="Bahnschrift SemiBold Condensed" panose="020B0502040204020203" pitchFamily="34" charset="0"/>
              </a:rPr>
              <a:t>Вес </a:t>
            </a:r>
            <a:r>
              <a:rPr lang="ru-RU" sz="4000" b="1" dirty="0">
                <a:latin typeface="Bahnschrift SemiBold Condensed" panose="020B0502040204020203" pitchFamily="34" charset="0"/>
              </a:rPr>
              <a:t>масла не учитывайте.</a:t>
            </a:r>
            <a:endParaRPr lang="ru-RU" sz="40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7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60" y="76809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1464698"/>
            <a:ext cx="9902952" cy="44673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54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192" y="100584"/>
            <a:ext cx="4142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Bahnschrift SemiBold Condensed" panose="020B0502040204020203" pitchFamily="34" charset="0"/>
              </a:rPr>
              <a:t>Суть закона Паскаля</a:t>
            </a:r>
            <a:endParaRPr lang="ru-RU" sz="44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2648" y="979079"/>
            <a:ext cx="9555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Bahnschrift SemiBold Condensed" panose="020B0502040204020203" pitchFamily="34" charset="0"/>
              </a:rPr>
              <a:t>Закон Паскаля – давление, которое оказывается на жидкость или газ, передается в каждую точку жидкости или газа без изменений.</a:t>
            </a:r>
            <a:r>
              <a:rPr lang="ru-RU" sz="3600" dirty="0">
                <a:latin typeface="Bahnschrift SemiBold Condensed" panose="020B0502040204020203" pitchFamily="34" charset="0"/>
              </a:rPr>
              <a:t> То есть, передача давления во всех направлениях происходит одинаково.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8" t="11954" r="20803" b="3741"/>
          <a:stretch/>
        </p:blipFill>
        <p:spPr>
          <a:xfrm>
            <a:off x="6578747" y="4504454"/>
            <a:ext cx="2369327" cy="2052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914" y="4504455"/>
            <a:ext cx="2984642" cy="20523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5420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051" y="762372"/>
            <a:ext cx="9613857" cy="108093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Bahnschrift SemiBold Condensed" panose="020B0502040204020203" pitchFamily="34" charset="0"/>
              </a:rPr>
              <a:t>Закон паскаля</a:t>
            </a:r>
            <a:endParaRPr lang="ru-RU" sz="4400" dirty="0">
              <a:latin typeface="Bahnschrift SemiBold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" b="256"/>
          <a:stretch>
            <a:fillRect/>
          </a:stretch>
        </p:blipFill>
        <p:spPr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6032" y="2336874"/>
            <a:ext cx="4612301" cy="4224528"/>
          </a:xfrm>
        </p:spPr>
        <p:txBody>
          <a:bodyPr>
            <a:noAutofit/>
          </a:bodyPr>
          <a:lstStyle/>
          <a:p>
            <a:r>
              <a:rPr lang="ru-RU" sz="2400" dirty="0">
                <a:latin typeface="Bahnschrift SemiBold Condensed" panose="020B0502040204020203" pitchFamily="34" charset="0"/>
              </a:rPr>
              <a:t>Данный закон действителен только для жидкостей и газов. Дело в том, что молекулы жидких и газообразных веществ под давлением ведут себя совсем не так, как молекулы твердых тел. Их движение отличается друг от друга. Если молекулы жидкости и газа движутся относительно свободно, то молекулы твердых тел такой свободой не обладают. Они лишь слегка колеблются, немного отклоняясь от исходного положения. И благодаря относительно свободному передвижению молекулы газа и жидкости оказывают давление во всех </a:t>
            </a:r>
            <a:r>
              <a:rPr lang="ru-RU" sz="2400" dirty="0" smtClean="0">
                <a:latin typeface="Bahnschrift SemiBold Condensed" panose="020B0502040204020203" pitchFamily="34" charset="0"/>
              </a:rPr>
              <a:t>направлениях.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1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752" y="0"/>
            <a:ext cx="74606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Bahnschrift SemiBold Condensed" panose="020B0502040204020203" pitchFamily="34" charset="0"/>
              </a:rPr>
              <a:t>Формула и основная величина закона Паскаля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146304" y="1329438"/>
            <a:ext cx="119603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Bahnschrift SemiBold Condensed" panose="020B0502040204020203" pitchFamily="34" charset="0"/>
              </a:rPr>
              <a:t>Основной величиной в законе Паскаля является 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давление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3600" dirty="0">
                <a:latin typeface="Bahnschrift SemiBold Condensed" panose="020B0502040204020203" pitchFamily="34" charset="0"/>
              </a:rPr>
              <a:t>Оно измеряется в </a:t>
            </a:r>
            <a:r>
              <a:rPr lang="ru-RU" sz="3600" b="1" dirty="0">
                <a:latin typeface="Bahnschrift SemiBold Condensed" panose="020B0502040204020203" pitchFamily="34" charset="0"/>
              </a:rPr>
              <a:t>Паскалях (Па</a:t>
            </a:r>
            <a:r>
              <a:rPr lang="ru-RU" sz="3600" b="1" dirty="0" smtClean="0">
                <a:latin typeface="Bahnschrift SemiBold Condensed" panose="020B0502040204020203" pitchFamily="34" charset="0"/>
              </a:rPr>
              <a:t>)</a:t>
            </a:r>
            <a:endParaRPr lang="ru-RU" sz="3600" dirty="0" smtClean="0">
              <a:latin typeface="Bahnschrift SemiBold Condensed" panose="020B0502040204020203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latin typeface="Bahnschrift SemiBold Condensed" panose="020B0502040204020203" pitchFamily="34" charset="0"/>
              </a:rPr>
              <a:t> </a:t>
            </a:r>
            <a:r>
              <a:rPr lang="ru-RU" sz="3600" b="1" dirty="0">
                <a:latin typeface="Bahnschrift SemiBold Condensed" panose="020B0502040204020203" pitchFamily="34" charset="0"/>
              </a:rPr>
              <a:t>Давление (P)</a:t>
            </a:r>
            <a:r>
              <a:rPr lang="ru-RU" sz="3600" dirty="0">
                <a:latin typeface="Bahnschrift SemiBold Condensed" panose="020B0502040204020203" pitchFamily="34" charset="0"/>
              </a:rPr>
              <a:t> – отношение </a:t>
            </a:r>
            <a:r>
              <a:rPr lang="ru-RU" sz="3600" b="1" dirty="0">
                <a:latin typeface="Bahnschrift SemiBold Condensed" panose="020B0502040204020203" pitchFamily="34" charset="0"/>
              </a:rPr>
              <a:t>силы (F</a:t>
            </a:r>
            <a:r>
              <a:rPr lang="ru-RU" sz="3600" b="1" dirty="0" smtClean="0">
                <a:latin typeface="Bahnschrift SemiBold Condensed" panose="020B0502040204020203" pitchFamily="34" charset="0"/>
              </a:rPr>
              <a:t>)</a:t>
            </a:r>
            <a:endParaRPr lang="ru-RU" sz="3600" dirty="0" smtClean="0">
              <a:latin typeface="Bahnschrift SemiBold Condensed" panose="020B0502040204020203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3600" dirty="0">
                <a:latin typeface="Bahnschrift SemiBold Condensed" panose="020B0502040204020203" pitchFamily="34" charset="0"/>
              </a:rPr>
              <a:t>которая действует на поверхность перпендикулярно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, </a:t>
            </a:r>
            <a:r>
              <a:rPr lang="ru-RU" sz="3600" dirty="0">
                <a:latin typeface="Bahnschrift SemiBold Condensed" panose="020B0502040204020203" pitchFamily="34" charset="0"/>
              </a:rPr>
              <a:t>к ее </a:t>
            </a:r>
            <a:r>
              <a:rPr lang="ru-RU" sz="3600" b="1" dirty="0" smtClean="0">
                <a:latin typeface="Bahnschrift SemiBold Condensed" panose="020B0502040204020203" pitchFamily="34" charset="0"/>
              </a:rPr>
              <a:t>площади (S)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4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4400" dirty="0">
                <a:latin typeface="Bahnschrift SemiBold Condensed" panose="020B0502040204020203" pitchFamily="34" charset="0"/>
              </a:rPr>
              <a:t>Следовательно: </a:t>
            </a:r>
            <a:r>
              <a:rPr lang="ru-RU" sz="4400" b="1" dirty="0">
                <a:latin typeface="Bahnschrift SemiBold Condensed" panose="020B0502040204020203" pitchFamily="34" charset="0"/>
              </a:rPr>
              <a:t>P=F/S</a:t>
            </a:r>
            <a:r>
              <a:rPr lang="ru-RU" sz="4400" dirty="0" smtClean="0">
                <a:latin typeface="Bahnschrift SemiBold Condensed" panose="020B0502040204020203" pitchFamily="34" charset="0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200" dirty="0">
                <a:latin typeface="Bahnschrift SemiBold Condensed" panose="020B0502040204020203" pitchFamily="34" charset="0"/>
              </a:rPr>
              <a:t> </a:t>
            </a:r>
            <a:r>
              <a:rPr lang="ru-RU" sz="3200" b="1" dirty="0">
                <a:latin typeface="Bahnschrift SemiBold Condensed" panose="020B0502040204020203" pitchFamily="34" charset="0"/>
              </a:rPr>
              <a:t>Паскаль равен силе в 1Н, которая действует на поверхность </a:t>
            </a:r>
            <a:r>
              <a:rPr lang="ru-RU" sz="3200" b="1" dirty="0" smtClean="0">
                <a:latin typeface="Bahnschrift SemiBold Condensed" panose="020B0502040204020203" pitchFamily="34" charset="0"/>
              </a:rPr>
              <a:t>площадью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Bahnschrift SemiBold Condensed" panose="020B0502040204020203" pitchFamily="34" charset="0"/>
              </a:rPr>
              <a:t> </a:t>
            </a:r>
            <a:r>
              <a:rPr lang="ru-RU" sz="3200" b="1" dirty="0">
                <a:latin typeface="Bahnschrift SemiBold Condensed" panose="020B0502040204020203" pitchFamily="34" charset="0"/>
              </a:rPr>
              <a:t>1 кв. метр </a:t>
            </a:r>
            <a:endParaRPr lang="ru-RU" sz="4800" b="1" dirty="0">
              <a:latin typeface="Bahnschrift SemiBold Condensed" panose="020B0502040204020203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800" b="1" dirty="0" smtClean="0">
                <a:latin typeface="Bahnschrift SemiBold Condensed" panose="020B0502040204020203" pitchFamily="34" charset="0"/>
              </a:rPr>
              <a:t> </a:t>
            </a:r>
            <a:r>
              <a:rPr lang="ru-RU" sz="4800" b="1" dirty="0">
                <a:latin typeface="Bahnschrift SemiBold Condensed" panose="020B0502040204020203" pitchFamily="34" charset="0"/>
              </a:rPr>
              <a:t>1Па=1Н/</a:t>
            </a:r>
            <a:r>
              <a:rPr lang="ru-RU" sz="4800" b="1" dirty="0" err="1">
                <a:latin typeface="Bahnschrift SemiBold Condensed" panose="020B0502040204020203" pitchFamily="34" charset="0"/>
              </a:rPr>
              <a:t>кв.м</a:t>
            </a:r>
            <a:endParaRPr lang="ru-RU" sz="4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09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81" y="945252"/>
            <a:ext cx="10402207" cy="1080938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Bahnschrift SemiBold Condensed" panose="020B0502040204020203" pitchFamily="34" charset="0"/>
              </a:rPr>
              <a:t>Особенности давления газа и жидкости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0281" y="2240658"/>
            <a:ext cx="106125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Bahnschrift SemiBold Condensed" panose="020B0502040204020203" pitchFamily="34" charset="0"/>
              </a:rPr>
              <a:t>Находясь в закрытом сосуде, мельчайшие частицы жидкостей и газов – молекулы, ударяются о стенки сосуда. Так как эти частицы подвижны, то из места с более высоким давлением они способны передвигаться в место с низким давлением, т.е. в течение короткого времени оно становиться равномерным по всей поверхности </a:t>
            </a:r>
            <a:r>
              <a:rPr lang="ru-RU" sz="3600" dirty="0" smtClean="0">
                <a:latin typeface="Bahnschrift SemiBold Condensed" panose="020B0502040204020203" pitchFamily="34" charset="0"/>
              </a:rPr>
              <a:t>занимаемого сосуда.</a:t>
            </a:r>
            <a:endParaRPr lang="ru-RU" sz="3600" dirty="0">
              <a:latin typeface="Bahnschrift SemiBold Condensed" panose="020B0502040204020203" pitchFamily="34" charset="0"/>
            </a:endParaRPr>
          </a:p>
          <a:p>
            <a:endParaRPr lang="ru-RU" sz="36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4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304" y="210312"/>
            <a:ext cx="10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Bahnschrift SemiBold Condensed" panose="020B0502040204020203" pitchFamily="34" charset="0"/>
              </a:rPr>
              <a:t>Определение давления жидкости на дно </a:t>
            </a:r>
            <a:r>
              <a:rPr lang="ru-RU" sz="3200" dirty="0" smtClean="0">
                <a:latin typeface="Bahnschrift SemiBold Condensed" panose="020B0502040204020203" pitchFamily="34" charset="0"/>
              </a:rPr>
              <a:t>сосуда</a:t>
            </a:r>
            <a:endParaRPr lang="ru-RU" sz="32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784" y="1645920"/>
            <a:ext cx="642836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Bahnschrift SemiBold Condensed" panose="020B0502040204020203" pitchFamily="34" charset="0"/>
              </a:rPr>
              <a:t>p=P/S=</a:t>
            </a:r>
            <a:r>
              <a:rPr lang="ru-RU" sz="3600" b="1" dirty="0" err="1">
                <a:latin typeface="Bahnschrift SemiBold Condensed" panose="020B0502040204020203" pitchFamily="34" charset="0"/>
              </a:rPr>
              <a:t>gpSh</a:t>
            </a:r>
            <a:r>
              <a:rPr lang="ru-RU" sz="3600" b="1" dirty="0">
                <a:latin typeface="Bahnschrift SemiBold Condensed" panose="020B0502040204020203" pitchFamily="34" charset="0"/>
              </a:rPr>
              <a:t>/s</a:t>
            </a:r>
            <a:endParaRPr lang="ru-RU" sz="3600" dirty="0">
              <a:latin typeface="Bahnschrift SemiBold Condensed" panose="020B0502040204020203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Bahnschrift SemiBold Condensed" panose="020B0502040204020203" pitchFamily="34" charset="0"/>
              </a:rPr>
              <a:t>p=</a:t>
            </a:r>
            <a:r>
              <a:rPr lang="ru-RU" sz="3600" b="1" dirty="0" err="1" smtClean="0">
                <a:latin typeface="Bahnschrift SemiBold Condensed" panose="020B0502040204020203" pitchFamily="34" charset="0"/>
              </a:rPr>
              <a:t>gρh</a:t>
            </a:r>
            <a:endParaRPr lang="ru-RU" sz="3600" dirty="0">
              <a:latin typeface="Bahnschrift SemiBold Condensed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Bahnschrift SemiBold Condensed" panose="020B0502040204020203" pitchFamily="34" charset="0"/>
              </a:rPr>
              <a:t>g</a:t>
            </a:r>
            <a:r>
              <a:rPr lang="ru-RU" sz="3600" dirty="0">
                <a:latin typeface="Bahnschrift SemiBold Condensed" panose="020B0502040204020203" pitchFamily="34" charset="0"/>
              </a:rPr>
              <a:t> – ускорение свободного падения,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Bahnschrift SemiBold Condensed" panose="020B0502040204020203" pitchFamily="34" charset="0"/>
              </a:rPr>
              <a:t>ρ</a:t>
            </a:r>
            <a:r>
              <a:rPr lang="ru-RU" sz="3600" dirty="0">
                <a:latin typeface="Bahnschrift SemiBold Condensed" panose="020B0502040204020203" pitchFamily="34" charset="0"/>
              </a:rPr>
              <a:t> – плотность жидкости (кг/</a:t>
            </a:r>
            <a:r>
              <a:rPr lang="ru-RU" sz="3600" dirty="0" err="1">
                <a:latin typeface="Bahnschrift SemiBold Condensed" panose="020B0502040204020203" pitchFamily="34" charset="0"/>
              </a:rPr>
              <a:t>куб.м</a:t>
            </a:r>
            <a:r>
              <a:rPr lang="ru-RU" sz="3600" dirty="0">
                <a:latin typeface="Bahnschrift SemiBold Condensed" panose="020B0502040204020203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Bahnschrift SemiBold Condensed" panose="020B0502040204020203" pitchFamily="34" charset="0"/>
              </a:rPr>
              <a:t>h</a:t>
            </a:r>
            <a:r>
              <a:rPr lang="ru-RU" sz="3600" dirty="0">
                <a:latin typeface="Bahnschrift SemiBold Condensed" panose="020B0502040204020203" pitchFamily="34" charset="0"/>
              </a:rPr>
              <a:t> – глубина (высота столба жидкости)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dirty="0">
                <a:latin typeface="Bahnschrift SemiBold Condensed" panose="020B0502040204020203" pitchFamily="34" charset="0"/>
              </a:rPr>
              <a:t>p</a:t>
            </a:r>
            <a:r>
              <a:rPr lang="ru-RU" sz="3600" dirty="0">
                <a:latin typeface="Bahnschrift SemiBold Condensed" panose="020B0502040204020203" pitchFamily="34" charset="0"/>
              </a:rPr>
              <a:t> – давление в паскалях.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36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68121"/>
              </p:ext>
            </p:extLst>
          </p:nvPr>
        </p:nvGraphicFramePr>
        <p:xfrm>
          <a:off x="1181608" y="1378034"/>
          <a:ext cx="8959088" cy="5075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772">
                  <a:extLst>
                    <a:ext uri="{9D8B030D-6E8A-4147-A177-3AD203B41FA5}">
                      <a16:colId xmlns:a16="http://schemas.microsoft.com/office/drawing/2014/main" xmlns="" val="2232908876"/>
                    </a:ext>
                  </a:extLst>
                </a:gridCol>
                <a:gridCol w="2239772">
                  <a:extLst>
                    <a:ext uri="{9D8B030D-6E8A-4147-A177-3AD203B41FA5}">
                      <a16:colId xmlns:a16="http://schemas.microsoft.com/office/drawing/2014/main" xmlns="" val="984175584"/>
                    </a:ext>
                  </a:extLst>
                </a:gridCol>
                <a:gridCol w="2239772">
                  <a:extLst>
                    <a:ext uri="{9D8B030D-6E8A-4147-A177-3AD203B41FA5}">
                      <a16:colId xmlns:a16="http://schemas.microsoft.com/office/drawing/2014/main" xmlns="" val="4037305264"/>
                    </a:ext>
                  </a:extLst>
                </a:gridCol>
                <a:gridCol w="2239772">
                  <a:extLst>
                    <a:ext uri="{9D8B030D-6E8A-4147-A177-3AD203B41FA5}">
                      <a16:colId xmlns:a16="http://schemas.microsoft.com/office/drawing/2014/main" xmlns="" val="1162321615"/>
                    </a:ext>
                  </a:extLst>
                </a:gridCol>
              </a:tblGrid>
              <a:tr h="869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Название величины</a:t>
                      </a:r>
                      <a:endParaRPr lang="ru-RU" sz="18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b="1" dirty="0">
                          <a:solidFill>
                            <a:schemeClr val="tx1"/>
                          </a:solidFill>
                          <a:effectLst/>
                          <a:latin typeface="inherit"/>
                        </a:rPr>
                        <a:t>Обозначение</a:t>
                      </a:r>
                      <a:endParaRPr lang="ru-RU" b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inherit"/>
                        </a:rPr>
                        <a:t>Единица 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inherit"/>
                        </a:rPr>
                        <a:t>измерения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" panose="02020603050405020304" pitchFamily="18" charset="0"/>
                      </a:endParaRPr>
                    </a:p>
                  </a:txBody>
                  <a:tcPr marL="31750" marR="31750" marT="31750" marB="3175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Формула</a:t>
                      </a:r>
                      <a:endParaRPr lang="ru-RU" sz="1800" b="0" i="0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0582729"/>
                  </a:ext>
                </a:extLst>
              </a:tr>
              <a:tr h="869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Высота столба жидкости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b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/>
                      </a:r>
                      <a:br>
                        <a:rPr lang="en-US" b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</a:br>
                      <a:r>
                        <a:rPr lang="en-US" b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>h = </a:t>
                      </a:r>
                      <a:r>
                        <a:rPr lang="en-US" b="1" i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>p</a:t>
                      </a:r>
                      <a:r>
                        <a:rPr lang="en-US" b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> / (</a:t>
                      </a:r>
                      <a:r>
                        <a:rPr lang="en-US" b="1" dirty="0" err="1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>pg</a:t>
                      </a:r>
                      <a:r>
                        <a:rPr lang="en-US" b="1" dirty="0">
                          <a:solidFill>
                            <a:srgbClr val="03437C"/>
                          </a:solidFill>
                          <a:effectLst/>
                          <a:latin typeface="inherit"/>
                        </a:rPr>
                        <a:t>)</a:t>
                      </a:r>
                      <a:endParaRPr lang="en-US" b="0" dirty="0">
                        <a:solidFill>
                          <a:srgbClr val="03437C"/>
                        </a:solidFill>
                        <a:effectLst/>
                        <a:latin typeface="Times" panose="02020603050405020304" pitchFamily="18" charset="0"/>
                      </a:endParaRPr>
                    </a:p>
                  </a:txBody>
                  <a:tcPr marL="31750" marR="31750" marT="31750" marB="31750" anchor="ctr"/>
                </a:tc>
                <a:extLst>
                  <a:ext uri="{0D108BD9-81ED-4DB2-BD59-A6C34878D82A}">
                    <a16:rowId xmlns:a16="http://schemas.microsoft.com/office/drawing/2014/main" xmlns="" val="1454538045"/>
                  </a:ext>
                </a:extLst>
              </a:tr>
              <a:tr h="869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Плотность жидкости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кг/м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= 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/ (</a:t>
                      </a:r>
                      <a:r>
                        <a:rPr lang="en-US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gh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28119666"/>
                  </a:ext>
                </a:extLst>
              </a:tr>
              <a:tr h="869222">
                <a:tc>
                  <a:txBody>
                    <a:bodyPr/>
                    <a:lstStyle/>
                    <a:p>
                      <a:pPr fontAlgn="base"/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Давление</a:t>
                      </a:r>
                      <a:endParaRPr lang="ru-RU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= </a:t>
                      </a:r>
                      <a:r>
                        <a:rPr lang="en-US" sz="1800" b="1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pgh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49724117"/>
                  </a:ext>
                </a:extLst>
              </a:tr>
              <a:tr h="869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Постоянная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 ≈ 10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или 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9,8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или 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9,81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Н/кг</a:t>
                      </a:r>
                      <a:b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(= м/с</a:t>
                      </a:r>
                      <a:r>
                        <a:rPr lang="ru-RU" sz="1800" b="0" i="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914747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49040" y="374904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ahnschrift SemiBold Condensed" panose="020B0502040204020203" pitchFamily="34" charset="0"/>
              </a:rPr>
              <a:t>Формулы и единицы измерения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1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8104" y="201168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Bahnschrift SemiBold Condensed" panose="020B0502040204020203" pitchFamily="34" charset="0"/>
              </a:rPr>
              <a:t>Решение задач</a:t>
            </a:r>
            <a:endParaRPr lang="ru-RU" sz="3600" dirty="0">
              <a:latin typeface="Bahnschrift SemiBold Condensed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752" y="1033272"/>
            <a:ext cx="1311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ahnschrift SemiBold Condensed" panose="020B0502040204020203" pitchFamily="34" charset="0"/>
              </a:rPr>
              <a:t>Задача №1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945" y="1600200"/>
            <a:ext cx="8348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Bahnschrift SemiBold Condensed" panose="020B0502040204020203" pitchFamily="34" charset="0"/>
              </a:rPr>
              <a:t>Определить давление бензина на дно цистерны, если высота столба бензина 2,4 м, а его плотность 710 кг/м</a:t>
            </a:r>
            <a:r>
              <a:rPr lang="ru-RU" sz="3200" b="1" baseline="30000" dirty="0">
                <a:latin typeface="Bahnschrift SemiBold Condensed" panose="020B0502040204020203" pitchFamily="34" charset="0"/>
              </a:rPr>
              <a:t>3</a:t>
            </a:r>
            <a:r>
              <a:rPr lang="ru-RU" sz="3200" dirty="0">
                <a:latin typeface="Bahnschrift SemiBold Condensed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6167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4" y="1078992"/>
            <a:ext cx="10094976" cy="33649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0080" y="393192"/>
            <a:ext cx="2048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ahnschrift SemiBold Condensed" panose="020B0502040204020203" pitchFamily="34" charset="0"/>
              </a:rPr>
              <a:t>Задача №1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74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80</TotalTime>
  <Words>343</Words>
  <Application>Microsoft Office PowerPoint</Application>
  <PresentationFormat>Произвольный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Берлин</vt:lpstr>
      <vt:lpstr>Давление твердых тел, жидкостей и газов.</vt:lpstr>
      <vt:lpstr>Презентация PowerPoint</vt:lpstr>
      <vt:lpstr>Закон паскаля</vt:lpstr>
      <vt:lpstr>Презентация PowerPoint</vt:lpstr>
      <vt:lpstr>Особенности давления газа и жидкости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Паскаля</dc:title>
  <dc:creator>Ученик</dc:creator>
  <cp:lastModifiedBy>Лесновы</cp:lastModifiedBy>
  <cp:revision>9</cp:revision>
  <dcterms:created xsi:type="dcterms:W3CDTF">2023-12-27T05:58:11Z</dcterms:created>
  <dcterms:modified xsi:type="dcterms:W3CDTF">2024-01-15T13:14:34Z</dcterms:modified>
</cp:coreProperties>
</file>