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4" r:id="rId2"/>
    <p:sldId id="285" r:id="rId3"/>
    <p:sldId id="287" r:id="rId4"/>
    <p:sldId id="297" r:id="rId5"/>
    <p:sldId id="289" r:id="rId6"/>
    <p:sldId id="288" r:id="rId7"/>
    <p:sldId id="290" r:id="rId8"/>
    <p:sldId id="294" r:id="rId9"/>
    <p:sldId id="299" r:id="rId10"/>
    <p:sldId id="298" r:id="rId11"/>
    <p:sldId id="296" r:id="rId12"/>
    <p:sldId id="295" r:id="rId13"/>
    <p:sldId id="302" r:id="rId14"/>
    <p:sldId id="301" r:id="rId15"/>
    <p:sldId id="303" r:id="rId16"/>
    <p:sldId id="305" r:id="rId17"/>
    <p:sldId id="304" r:id="rId18"/>
    <p:sldId id="306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4555" autoAdjust="0"/>
    <p:restoredTop sz="94660"/>
  </p:normalViewPr>
  <p:slideViewPr>
    <p:cSldViewPr>
      <p:cViewPr varScale="1">
        <p:scale>
          <a:sx n="68" d="100"/>
          <a:sy n="68" d="100"/>
        </p:scale>
        <p:origin x="-125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12.02.2024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://arina-tour.ru/gid/monument/pamjatnik_krylovu.htm" TargetMode="External"/><Relationship Id="rId2" Type="http://schemas.openxmlformats.org/officeDocument/2006/relationships/hyperlink" Target="http://to-name.ru/biography/ivan-krylov.htm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941517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Басни </a:t>
            </a:r>
            <a:r>
              <a:rPr lang="ru-RU" dirty="0" smtClean="0"/>
              <a:t>И.А.Крылова</a:t>
            </a:r>
            <a:br>
              <a:rPr lang="ru-RU" dirty="0" smtClean="0"/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/интегрированный урок: чтение, чтение с увлечением/</a:t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4 класс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714744" y="5715016"/>
            <a:ext cx="5200664" cy="923916"/>
          </a:xfrm>
        </p:spPr>
        <p:txBody>
          <a:bodyPr>
            <a:normAutofit fontScale="92500" lnSpcReduction="20000"/>
          </a:bodyPr>
          <a:lstStyle/>
          <a:p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Подготовила: учитель начальных классов КОУ РА «Коррекционная школа-интернат</a:t>
            </a: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», высшей категории Л.А.Хижняк</a:t>
            </a:r>
          </a:p>
          <a:p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20024 год</a:t>
            </a: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1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2057400" cy="196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«Чиж и голубь»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Западня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Силок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Злодейка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Издевался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Запутался</a:t>
            </a:r>
          </a:p>
          <a:p>
            <a:endParaRPr lang="ru-RU" dirty="0"/>
          </a:p>
        </p:txBody>
      </p:sp>
      <p:pic>
        <p:nvPicPr>
          <p:cNvPr id="4" name="Рисунок 3" descr="https://avatars.mds.yandex.net/get-images-cbir/1982931/zxzLvc2BAzihlakpQRjwHw9681/ocr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71802" y="1928802"/>
            <a:ext cx="5857916" cy="3929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http://900igr.net/datas/literatura/ZHizn-i-tvorchestvo-Krylova/0008-008-CHemu-uchat-basni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Памятник известному баснописцу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Герои басен  дедушки Крылова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Герои басен Крылова в Летнем саду. - Маера Урусова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Герои басен Крылова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Скороговорка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Сказка сказывается, </a:t>
            </a:r>
          </a:p>
          <a:p>
            <a:pPr>
              <a:buNone/>
            </a:pP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рассказ рассказывается, </a:t>
            </a:r>
          </a:p>
          <a:p>
            <a:pPr>
              <a:buNone/>
            </a:pP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а басня посмеивается.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«Что заслужил, то и получил». 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/>
          </a:p>
        </p:txBody>
      </p:sp>
      <p:pic>
        <p:nvPicPr>
          <p:cNvPr id="1026" name="Picture 2" descr="https://avatars.mds.yandex.net/get-images-cbir/1664476/rJzYxD7brUevLv2SMFpXBg2773/ocr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1428736"/>
            <a:ext cx="5114885" cy="3786214"/>
          </a:xfrm>
          <a:prstGeom prst="rect">
            <a:avLst/>
          </a:prstGeom>
          <a:noFill/>
        </p:spPr>
      </p:pic>
      <p:pic>
        <p:nvPicPr>
          <p:cNvPr id="5" name="Рисунок 4" descr="https://avatars.mds.yandex.net/get-images-cbir/4330830/HqQoC419zDv_xviZgUy6Lw2834/ocr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86512" y="3643314"/>
            <a:ext cx="1966620" cy="19032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Литература: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21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1. </a:t>
            </a:r>
            <a:r>
              <a:rPr lang="ru-RU" sz="21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Чтение: 4 </a:t>
            </a:r>
            <a:r>
              <a:rPr lang="ru-RU" sz="21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класс: Учебник для специальных ( коррекционных) образ. </a:t>
            </a:r>
            <a:r>
              <a:rPr lang="ru-RU" sz="2100" dirty="0" err="1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учрежд.VIII</a:t>
            </a:r>
            <a:r>
              <a:rPr lang="ru-RU" sz="21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вида / Авт. - сост. С.Ю.Ильина, Л.В.Матвеева (Лунева) - 8-е изд. - </a:t>
            </a:r>
            <a:r>
              <a:rPr lang="ru-RU" sz="2100" dirty="0" err="1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Спб</a:t>
            </a:r>
            <a:r>
              <a:rPr lang="ru-RU" sz="21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.: филиал </a:t>
            </a:r>
            <a:r>
              <a:rPr lang="ru-RU" sz="2100" dirty="0" err="1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изд</a:t>
            </a:r>
            <a:r>
              <a:rPr lang="ru-RU" sz="21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- </a:t>
            </a:r>
            <a:r>
              <a:rPr lang="ru-RU" sz="2100" dirty="0" err="1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ва</a:t>
            </a:r>
            <a:r>
              <a:rPr lang="ru-RU" sz="21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100" dirty="0" smtClean="0">
                <a:ea typeface="Times New Roman" pitchFamily="18" charset="0"/>
                <a:cs typeface="Times New Roman" pitchFamily="18" charset="0"/>
              </a:rPr>
              <a:t>«</a:t>
            </a:r>
            <a:r>
              <a:rPr lang="ru-RU" sz="21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Просвещение</a:t>
            </a:r>
            <a:r>
              <a:rPr lang="ru-RU" sz="2100" dirty="0" smtClean="0">
                <a:ea typeface="Times New Roman" pitchFamily="18" charset="0"/>
                <a:cs typeface="Times New Roman" pitchFamily="18" charset="0"/>
              </a:rPr>
              <a:t>»</a:t>
            </a:r>
            <a:r>
              <a:rPr lang="ru-RU" sz="21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2011.</a:t>
            </a:r>
            <a:endParaRPr lang="ru-RU" sz="2100" dirty="0" smtClean="0">
              <a:latin typeface="Arial" pitchFamily="34" charset="0"/>
              <a:cs typeface="Arial" pitchFamily="34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21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2.  Автобиография И.А.Крылова </a:t>
            </a:r>
            <a:r>
              <a:rPr lang="ru-RU" sz="21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2"/>
              </a:rPr>
              <a:t>http://to-name.ru/biography/ivan-krylov.htm</a:t>
            </a:r>
            <a:endParaRPr lang="ru-RU" sz="2100" dirty="0" smtClean="0">
              <a:latin typeface="Arial" pitchFamily="34" charset="0"/>
              <a:cs typeface="Arial" pitchFamily="34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21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3. Памятник И.С.Крылову в Летнем саду. Петербург. </a:t>
            </a:r>
            <a:r>
              <a:rPr lang="ru-RU" sz="21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3"/>
              </a:rPr>
              <a:t>http://arina-tour.ru/gid/monument/pamjatnik_krylovu.htm</a:t>
            </a:r>
            <a:r>
              <a:rPr lang="ru-RU" sz="21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endParaRPr lang="ru-RU" sz="2100" dirty="0" smtClean="0">
              <a:latin typeface="Arial" pitchFamily="34" charset="0"/>
              <a:cs typeface="Arial" pitchFamily="34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21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4. Русская басня 18-19 веков / Под редакцией </a:t>
            </a:r>
            <a:r>
              <a:rPr lang="ru-RU" sz="2100" dirty="0" err="1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П.В.Степанова.-М</a:t>
            </a:r>
            <a:r>
              <a:rPr lang="ru-RU" sz="21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., 1986</a:t>
            </a:r>
            <a:endParaRPr lang="ru-RU" sz="2100" dirty="0" smtClean="0">
              <a:latin typeface="Arial" pitchFamily="34" charset="0"/>
              <a:cs typeface="Arial" pitchFamily="34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21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5. И.А.Крылов в школе/журн. </a:t>
            </a:r>
            <a:r>
              <a:rPr lang="ru-RU" sz="2100" dirty="0" smtClean="0">
                <a:ea typeface="Times New Roman" pitchFamily="18" charset="0"/>
                <a:cs typeface="Times New Roman" pitchFamily="18" charset="0"/>
              </a:rPr>
              <a:t>«</a:t>
            </a:r>
            <a:r>
              <a:rPr lang="ru-RU" sz="21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ЛВШ</a:t>
            </a:r>
            <a:r>
              <a:rPr lang="ru-RU" sz="2100" dirty="0" smtClean="0">
                <a:ea typeface="Times New Roman" pitchFamily="18" charset="0"/>
                <a:cs typeface="Times New Roman" pitchFamily="18" charset="0"/>
              </a:rPr>
              <a:t>»</a:t>
            </a:r>
            <a:r>
              <a:rPr lang="ru-RU" sz="21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- №6, 1998 </a:t>
            </a:r>
            <a:r>
              <a:rPr lang="ru-RU" sz="2100" dirty="0" smtClean="0">
                <a:ea typeface="Times New Roman" pitchFamily="18" charset="0"/>
                <a:cs typeface="Times New Roman" pitchFamily="18" charset="0"/>
              </a:rPr>
              <a:t>–</a:t>
            </a:r>
            <a:r>
              <a:rPr lang="ru-RU" sz="21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стр. 132-145</a:t>
            </a:r>
            <a:endParaRPr lang="ru-RU" sz="2100" dirty="0" smtClean="0">
              <a:latin typeface="Arial" pitchFamily="34" charset="0"/>
              <a:cs typeface="Arial" pitchFamily="34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21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6. Басни/ Сост. </a:t>
            </a:r>
            <a:r>
              <a:rPr lang="ru-RU" sz="2100" dirty="0" err="1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Н.П.Рогатко</a:t>
            </a:r>
            <a:r>
              <a:rPr lang="ru-RU" sz="21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</a:t>
            </a:r>
            <a:r>
              <a:rPr lang="ru-RU" sz="2100" dirty="0" smtClean="0">
                <a:ea typeface="Times New Roman" pitchFamily="18" charset="0"/>
                <a:cs typeface="Times New Roman" pitchFamily="18" charset="0"/>
              </a:rPr>
              <a:t>–</a:t>
            </a:r>
            <a:r>
              <a:rPr lang="ru-RU" sz="21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М., 1994</a:t>
            </a:r>
            <a:endParaRPr lang="ru-RU" sz="2100" dirty="0" smtClean="0">
              <a:latin typeface="Arial" pitchFamily="34" charset="0"/>
              <a:cs typeface="Arial" pitchFamily="34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21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7. Шер Н.С. Рассказы о русских писателях. </a:t>
            </a:r>
            <a:r>
              <a:rPr lang="ru-RU" sz="2100" dirty="0" smtClean="0">
                <a:ea typeface="Times New Roman" pitchFamily="18" charset="0"/>
                <a:cs typeface="Times New Roman" pitchFamily="18" charset="0"/>
              </a:rPr>
              <a:t>–</a:t>
            </a:r>
            <a:r>
              <a:rPr lang="ru-RU" sz="21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М., 1960</a:t>
            </a:r>
            <a:endParaRPr lang="ru-RU" sz="2100" dirty="0" smtClean="0">
              <a:latin typeface="Arial" pitchFamily="34" charset="0"/>
              <a:cs typeface="Arial" pitchFamily="34" charset="0"/>
            </a:endParaRPr>
          </a:p>
          <a:p>
            <a:endParaRPr lang="ru-RU" dirty="0"/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0"/>
            <a:ext cx="279244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: 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Проверка домашнего задания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кроссворд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1142984"/>
            <a:ext cx="8572560" cy="5715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http://uch.znate.ru/tw_files2/urls_5/7/d-6382/img5.jpg"/>
          <p:cNvPicPr/>
          <p:nvPr/>
        </p:nvPicPr>
        <p:blipFill>
          <a:blip r:embed="rId2"/>
          <a:srcRect t="20513" r="44522" b="14957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</a:rPr>
              <a:t>Что  такое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Басня?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sz="4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Басня</a:t>
            </a:r>
            <a:r>
              <a:rPr lang="ru-RU" sz="4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just">
              <a:buNone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это небольшое произведение с нравоучительным содержанием, когда писатель высказывается не прямо, а намеками. 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857364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Чем басня отличается от стихотворения? 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002060"/>
                </a:solidFill>
              </a:rPr>
              <a:t/>
            </a:r>
            <a:br>
              <a:rPr lang="ru-RU" b="1" dirty="0" smtClean="0">
                <a:solidFill>
                  <a:srgbClr val="002060"/>
                </a:solidFill>
              </a:rPr>
            </a:b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57298"/>
            <a:ext cx="8229600" cy="5286412"/>
          </a:xfrm>
        </p:spPr>
        <p:txBody>
          <a:bodyPr>
            <a:normAutofit/>
          </a:bodyPr>
          <a:lstStyle/>
          <a:p>
            <a:endParaRPr lang="ru-RU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Иронией.</a:t>
            </a:r>
          </a:p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Моралью.</a:t>
            </a:r>
          </a:p>
          <a:p>
            <a:pPr>
              <a:buNone/>
            </a:pPr>
            <a:endPara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Ирония – 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тонкая, скрытая насмешка </a:t>
            </a:r>
          </a:p>
          <a:p>
            <a:pPr algn="ctr">
              <a:buNone/>
            </a:pP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(герои басни вызывают смех, жалость, возмущение.)</a:t>
            </a:r>
          </a:p>
          <a:p>
            <a:pPr algn="ctr">
              <a:buNone/>
            </a:pPr>
            <a:endParaRPr lang="ru-RU" sz="28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Мораль – 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нравоучение. </a:t>
            </a:r>
          </a:p>
          <a:p>
            <a:pPr algn="ctr">
              <a:buNone/>
            </a:pP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Всякая басня содержит 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мораль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endParaRPr lang="ru-RU" b="1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Великие баснописцы</a:t>
            </a:r>
            <a:endParaRPr lang="ru-RU" sz="6000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214422"/>
            <a:ext cx="8401080" cy="5643578"/>
          </a:xfrm>
        </p:spPr>
        <p:txBody>
          <a:bodyPr/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И.А. Крылов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С.В.Михалков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Л.Н.Толстой</a:t>
            </a:r>
          </a:p>
          <a:p>
            <a:endParaRPr lang="ru-RU" sz="44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4" name="Рисунок 3" descr="http://school.xvatit.com/images/7/7d/T17k4.jpe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57752" y="1214422"/>
            <a:ext cx="4286248" cy="3143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s://avatars.mds.yandex.net/get-images-cbir/2333094/IdC_8aAJXVA0nVHFEZy9bw8398/ocr"/>
          <p:cNvPicPr/>
          <p:nvPr/>
        </p:nvPicPr>
        <p:blipFill>
          <a:blip r:embed="rId3"/>
          <a:srcRect l="3207" r="7483"/>
          <a:stretch>
            <a:fillRect/>
          </a:stretch>
        </p:blipFill>
        <p:spPr bwMode="auto">
          <a:xfrm>
            <a:off x="3929058" y="4214794"/>
            <a:ext cx="4286248" cy="2643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s://avatars.mds.yandex.net/get-images-cbir/3577880/s1YCNb2YXKAwlFkW1QMKtg7574/ocr"/>
          <p:cNvPicPr/>
          <p:nvPr/>
        </p:nvPicPr>
        <p:blipFill>
          <a:blip r:embed="rId4"/>
          <a:srcRect l="18760" t="7269" r="17103" b="6998"/>
          <a:stretch>
            <a:fillRect/>
          </a:stretch>
        </p:blipFill>
        <p:spPr bwMode="auto">
          <a:xfrm>
            <a:off x="0" y="3071810"/>
            <a:ext cx="3857620" cy="3786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214290"/>
            <a:ext cx="4357686" cy="2643206"/>
          </a:xfrm>
        </p:spPr>
        <p:txBody>
          <a:bodyPr>
            <a:noAutofit/>
          </a:bodyPr>
          <a:lstStyle/>
          <a:p>
            <a:pPr algn="just"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     1 ученик Родился знаменитый писатель 2 февраля 1769 года в семье армейского офицера. Семья была бедной, и Ваня не смог получить в детстве хорошего образования, грамоте он выучился в семье, а позже довелось ему учиться «из милости». У детей богатого помещика Львова были домашние учителя, которые обучали разным наукам, и Ване Крылову разрешили заниматься вместе с детьми Львовых.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857752" y="142852"/>
            <a:ext cx="4143404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2 ученик. Когда Ивану Крылову было 10 лет (как нам), умер его отец. После него ничего не осталось – ни денег, ни драгоценностей, только сундучок с книгами. В 11 лет Ване пришлось поступить на работу в тверской губернский суд. Что же он делал? Переписывал бумаги, разносил документы, чинил гусиные перья, которые  использовали для письма. И читал, читал книги, которые остались после отца.</a:t>
            </a:r>
            <a:endParaRPr lang="ru-RU" sz="16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357422" y="3000372"/>
            <a:ext cx="45720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3 ученик. Позже семья Крыловых перебралась в Петербург. Здесь Иван продолжал служить в канцелярии, но мечтал стать литератором. Он много читал. Ему удалось выучить французский язык, а позже – итальянский и греческий.</a:t>
            </a:r>
            <a:endParaRPr lang="ru-RU" sz="16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572000" y="4214818"/>
            <a:ext cx="45720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4 ученик. Иван Андреевич для театра написал 13 пьес, которые были опубликованы и поставлены в театре. Басни Крылов начал писать позже, когда писателю было уже 37 лет. Они сразу всем понравились. О них много говорили. </a:t>
            </a:r>
            <a:endParaRPr lang="ru-RU" sz="16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0" y="4500570"/>
            <a:ext cx="4572000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5 ученик. Глубоко и серьезно работал Крылов над своими произведениями. За 30 лет работы он написал 205 басен. Басни заучивали наизусть, пересказывали друг другу и генералы, и купцы, и бедняки, и даже императоры Александр I и Николай II ими зачитывались. Почему? Потом что в этих баснях всем есть урок, все видят себя как в зеркале.</a:t>
            </a:r>
            <a:endParaRPr lang="ru-RU" sz="16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физминутка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i="1" dirty="0" smtClean="0"/>
              <a:t>   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Мы сегодня обезьянки. </a:t>
            </a:r>
            <a:br>
              <a:rPr lang="ru-RU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По –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английски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просто манки. </a:t>
            </a:r>
            <a:br>
              <a:rPr lang="ru-RU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Покривляемся немножко </a:t>
            </a:r>
            <a:br>
              <a:rPr lang="ru-RU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И похлопаем в ладошки. </a:t>
            </a:r>
            <a:br>
              <a:rPr lang="ru-RU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Головой кивнем друг другу </a:t>
            </a:r>
            <a:br>
              <a:rPr lang="ru-RU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И пожмем соседу руку. </a:t>
            </a:r>
            <a:br>
              <a:rPr lang="ru-RU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Сядем – встанем и прыжок. </a:t>
            </a:r>
            <a:br>
              <a:rPr lang="ru-RU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Потянулись, отдохнули - все. 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Помощники</a:t>
            </a:r>
            <a:r>
              <a:rPr lang="ru-RU" dirty="0" smtClean="0"/>
              <a:t> в устной речи: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интонация</a:t>
            </a:r>
          </a:p>
          <a:p>
            <a:r>
              <a:rPr lang="ru-RU" b="1" dirty="0" smtClean="0"/>
              <a:t>жесты</a:t>
            </a:r>
          </a:p>
          <a:p>
            <a:r>
              <a:rPr lang="ru-RU" b="1" dirty="0" smtClean="0"/>
              <a:t>мимика</a:t>
            </a:r>
          </a:p>
          <a:p>
            <a:r>
              <a:rPr lang="ru-RU" b="1" dirty="0" smtClean="0"/>
              <a:t>поза         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475</TotalTime>
  <Words>501</Words>
  <Application>Microsoft Office PowerPoint</Application>
  <PresentationFormat>Экран (4:3)</PresentationFormat>
  <Paragraphs>58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Басни И.А.Крылова /интегрированный урок: чтение, чтение с увлечением/ 4 класс</vt:lpstr>
      <vt:lpstr>Проверка домашнего задания</vt:lpstr>
      <vt:lpstr>Слайд 3</vt:lpstr>
      <vt:lpstr>Что  такое Басня?</vt:lpstr>
      <vt:lpstr>  Чем басня отличается от стихотворения?   </vt:lpstr>
      <vt:lpstr>Великие баснописцы</vt:lpstr>
      <vt:lpstr>Слайд 7</vt:lpstr>
      <vt:lpstr>физминутка</vt:lpstr>
      <vt:lpstr>Помощники в устной речи: </vt:lpstr>
      <vt:lpstr>«Чиж и голубь»</vt:lpstr>
      <vt:lpstr>Слайд 11</vt:lpstr>
      <vt:lpstr>Слайд 12</vt:lpstr>
      <vt:lpstr>Слайд 13</vt:lpstr>
      <vt:lpstr>Слайд 14</vt:lpstr>
      <vt:lpstr>Слайд 15</vt:lpstr>
      <vt:lpstr>Скороговорка</vt:lpstr>
      <vt:lpstr>«Что заслужил, то и получил».  </vt:lpstr>
      <vt:lpstr>Литература: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</dc:title>
  <cp:lastModifiedBy>Дмитрий Каленюк</cp:lastModifiedBy>
  <cp:revision>53</cp:revision>
  <dcterms:modified xsi:type="dcterms:W3CDTF">2024-02-12T15:47:14Z</dcterms:modified>
</cp:coreProperties>
</file>